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6" r:id="rId3"/>
    <p:sldId id="258" r:id="rId4"/>
    <p:sldId id="261" r:id="rId5"/>
    <p:sldId id="262" r:id="rId6"/>
    <p:sldId id="263" r:id="rId7"/>
    <p:sldId id="264" r:id="rId8"/>
    <p:sldId id="282" r:id="rId9"/>
    <p:sldId id="283" r:id="rId10"/>
    <p:sldId id="284" r:id="rId11"/>
    <p:sldId id="288" r:id="rId12"/>
    <p:sldId id="265" r:id="rId13"/>
    <p:sldId id="273" r:id="rId14"/>
    <p:sldId id="274" r:id="rId15"/>
    <p:sldId id="285" r:id="rId16"/>
    <p:sldId id="275" r:id="rId17"/>
    <p:sldId id="276" r:id="rId18"/>
    <p:sldId id="277" r:id="rId19"/>
    <p:sldId id="278" r:id="rId20"/>
    <p:sldId id="279" r:id="rId21"/>
    <p:sldId id="287" r:id="rId22"/>
    <p:sldId id="281"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88" d="100"/>
          <a:sy n="88" d="100"/>
        </p:scale>
        <p:origin x="5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D02CCB0-C7D2-485C-B17D-D1AD2B1BB4C0}" type="datetimeFigureOut">
              <a:rPr lang="en-AU" smtClean="0"/>
              <a:t>6/09/2021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90433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D02CCB0-C7D2-485C-B17D-D1AD2B1BB4C0}" type="datetimeFigureOut">
              <a:rPr lang="en-AU" smtClean="0"/>
              <a:t>6/09/2021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73107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D02CCB0-C7D2-485C-B17D-D1AD2B1BB4C0}" type="datetimeFigureOut">
              <a:rPr lang="en-AU" smtClean="0"/>
              <a:t>6/09/2021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250591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D02CCB0-C7D2-485C-B17D-D1AD2B1BB4C0}" type="datetimeFigureOut">
              <a:rPr lang="en-AU" smtClean="0"/>
              <a:t>6/09/2021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167169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02CCB0-C7D2-485C-B17D-D1AD2B1BB4C0}" type="datetimeFigureOut">
              <a:rPr lang="en-AU" smtClean="0"/>
              <a:t>6/09/2021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355882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D02CCB0-C7D2-485C-B17D-D1AD2B1BB4C0}" type="datetimeFigureOut">
              <a:rPr lang="en-AU" smtClean="0"/>
              <a:t>6/09/2021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103335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D02CCB0-C7D2-485C-B17D-D1AD2B1BB4C0}" type="datetimeFigureOut">
              <a:rPr lang="en-AU" smtClean="0"/>
              <a:t>6/09/2021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224045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D02CCB0-C7D2-485C-B17D-D1AD2B1BB4C0}" type="datetimeFigureOut">
              <a:rPr lang="en-AU" smtClean="0"/>
              <a:t>6/09/2021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210126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2CCB0-C7D2-485C-B17D-D1AD2B1BB4C0}" type="datetimeFigureOut">
              <a:rPr lang="en-AU" smtClean="0"/>
              <a:t>6/09/2021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373730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02CCB0-C7D2-485C-B17D-D1AD2B1BB4C0}" type="datetimeFigureOut">
              <a:rPr lang="en-AU" smtClean="0"/>
              <a:t>6/09/2021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2910745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02CCB0-C7D2-485C-B17D-D1AD2B1BB4C0}" type="datetimeFigureOut">
              <a:rPr lang="en-AU" smtClean="0"/>
              <a:t>6/09/2021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AFC83D-2BEF-4409-B2A4-F509DA72DEB5}" type="slidenum">
              <a:rPr lang="en-AU" smtClean="0"/>
              <a:t>‹#›</a:t>
            </a:fld>
            <a:endParaRPr lang="en-AU"/>
          </a:p>
        </p:txBody>
      </p:sp>
    </p:spTree>
    <p:extLst>
      <p:ext uri="{BB962C8B-B14F-4D97-AF65-F5344CB8AC3E}">
        <p14:creationId xmlns:p14="http://schemas.microsoft.com/office/powerpoint/2010/main" val="359270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2CCB0-C7D2-485C-B17D-D1AD2B1BB4C0}" type="datetimeFigureOut">
              <a:rPr lang="en-AU" smtClean="0"/>
              <a:t>6/09/2021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FC83D-2BEF-4409-B2A4-F509DA72DEB5}" type="slidenum">
              <a:rPr lang="en-AU" smtClean="0"/>
              <a:t>‹#›</a:t>
            </a:fld>
            <a:endParaRPr lang="en-AU"/>
          </a:p>
        </p:txBody>
      </p:sp>
    </p:spTree>
    <p:extLst>
      <p:ext uri="{BB962C8B-B14F-4D97-AF65-F5344CB8AC3E}">
        <p14:creationId xmlns:p14="http://schemas.microsoft.com/office/powerpoint/2010/main" val="344986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skabiologist.asu.edu/peppered-moths-game/play.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771" y="146657"/>
            <a:ext cx="10249988" cy="1368633"/>
          </a:xfrm>
        </p:spPr>
        <p:txBody>
          <a:bodyPr>
            <a:normAutofit fontScale="90000"/>
          </a:bodyPr>
          <a:lstStyle/>
          <a:p>
            <a:r>
              <a:rPr lang="en-AU" sz="3600" dirty="0" smtClean="0"/>
              <a:t/>
            </a:r>
            <a:br>
              <a:rPr lang="en-AU" sz="3600" dirty="0" smtClean="0"/>
            </a:br>
            <a:r>
              <a:rPr lang="en-AU" sz="3600" dirty="0" smtClean="0"/>
              <a:t/>
            </a:r>
            <a:br>
              <a:rPr lang="en-AU" sz="3600" dirty="0" smtClean="0"/>
            </a:br>
            <a:r>
              <a:rPr lang="en-AU" sz="4000" dirty="0" smtClean="0"/>
              <a:t>Changes to Allele Frequency in Gene Pools:</a:t>
            </a:r>
            <a:r>
              <a:rPr lang="en-AU" sz="4000" dirty="0"/>
              <a:t/>
            </a:r>
            <a:br>
              <a:rPr lang="en-AU" sz="4000" dirty="0"/>
            </a:br>
            <a:r>
              <a:rPr lang="en-AU" sz="4000" dirty="0" smtClean="0"/>
              <a:t>The Theory of Evolution </a:t>
            </a:r>
            <a:r>
              <a:rPr lang="en-AU" sz="4000" dirty="0"/>
              <a:t>T</a:t>
            </a:r>
            <a:r>
              <a:rPr lang="en-AU" sz="4000" dirty="0" smtClean="0"/>
              <a:t>hrough Natural Selection</a:t>
            </a:r>
            <a:endParaRPr lang="en-AU" sz="4000" dirty="0"/>
          </a:p>
        </p:txBody>
      </p:sp>
      <p:sp>
        <p:nvSpPr>
          <p:cNvPr id="3" name="Subtitle 2"/>
          <p:cNvSpPr>
            <a:spLocks noGrp="1"/>
          </p:cNvSpPr>
          <p:nvPr>
            <p:ph type="subTitle" idx="1"/>
          </p:nvPr>
        </p:nvSpPr>
        <p:spPr>
          <a:xfrm>
            <a:off x="2901522" y="6157637"/>
            <a:ext cx="6400800" cy="481608"/>
          </a:xfrm>
        </p:spPr>
        <p:txBody>
          <a:bodyPr>
            <a:normAutofit/>
          </a:bodyPr>
          <a:lstStyle/>
          <a:p>
            <a:r>
              <a:rPr lang="en-AU" dirty="0" err="1" smtClean="0"/>
              <a:t>Ch</a:t>
            </a:r>
            <a:r>
              <a:rPr lang="en-AU" dirty="0" smtClean="0"/>
              <a:t> </a:t>
            </a:r>
            <a:r>
              <a:rPr lang="en-AU" dirty="0"/>
              <a:t>9</a:t>
            </a:r>
            <a:r>
              <a:rPr lang="en-AU" dirty="0" smtClean="0"/>
              <a:t> Human Perspectives</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817" y="1582076"/>
            <a:ext cx="3833582" cy="4210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432" y="1582076"/>
            <a:ext cx="3006796" cy="4575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396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16" y="243205"/>
            <a:ext cx="11850189" cy="714737"/>
          </a:xfrm>
        </p:spPr>
        <p:txBody>
          <a:bodyPr>
            <a:normAutofit/>
          </a:bodyPr>
          <a:lstStyle/>
          <a:p>
            <a:r>
              <a:rPr lang="en-AU" sz="2800" b="1" dirty="0" smtClean="0">
                <a:latin typeface="+mn-lt"/>
              </a:rPr>
              <a:t>Natural Selection is Adaptive  - influenced by environmental pressures</a:t>
            </a:r>
            <a:endParaRPr lang="en-AU" sz="2800" b="1" dirty="0">
              <a:latin typeface="+mn-lt"/>
            </a:endParaRPr>
          </a:p>
        </p:txBody>
      </p:sp>
      <p:sp>
        <p:nvSpPr>
          <p:cNvPr id="3" name="Content Placeholder 2"/>
          <p:cNvSpPr>
            <a:spLocks noGrp="1"/>
          </p:cNvSpPr>
          <p:nvPr>
            <p:ph idx="1"/>
          </p:nvPr>
        </p:nvSpPr>
        <p:spPr>
          <a:xfrm>
            <a:off x="350520" y="1085396"/>
            <a:ext cx="6102531" cy="5132524"/>
          </a:xfrm>
        </p:spPr>
        <p:txBody>
          <a:bodyPr>
            <a:normAutofit/>
          </a:bodyPr>
          <a:lstStyle/>
          <a:p>
            <a:r>
              <a:rPr lang="en-AU" sz="2400" dirty="0" smtClean="0"/>
              <a:t>change </a:t>
            </a:r>
            <a:r>
              <a:rPr lang="en-AU" sz="2400" dirty="0"/>
              <a:t>in allele frequency helps the species adapt to its current environment</a:t>
            </a:r>
            <a:r>
              <a:rPr lang="en-AU" sz="2400" dirty="0" smtClean="0"/>
              <a:t>.</a:t>
            </a:r>
          </a:p>
          <a:p>
            <a:endParaRPr lang="en-AU" sz="2400" dirty="0"/>
          </a:p>
          <a:p>
            <a:r>
              <a:rPr lang="en-AU" sz="2400" dirty="0" smtClean="0"/>
              <a:t>change </a:t>
            </a:r>
            <a:r>
              <a:rPr lang="en-AU" sz="2400" dirty="0"/>
              <a:t>in allele frequency can clearly be related to environmental factors applying pressure</a:t>
            </a:r>
          </a:p>
        </p:txBody>
      </p:sp>
      <p:pic>
        <p:nvPicPr>
          <p:cNvPr id="4" name="Picture 3"/>
          <p:cNvPicPr>
            <a:picLocks noChangeAspect="1"/>
          </p:cNvPicPr>
          <p:nvPr/>
        </p:nvPicPr>
        <p:blipFill>
          <a:blip r:embed="rId2"/>
          <a:stretch>
            <a:fillRect/>
          </a:stretch>
        </p:blipFill>
        <p:spPr>
          <a:xfrm>
            <a:off x="6453051" y="957942"/>
            <a:ext cx="4707057" cy="3377701"/>
          </a:xfrm>
          <a:prstGeom prst="rect">
            <a:avLst/>
          </a:prstGeom>
        </p:spPr>
      </p:pic>
      <p:sp>
        <p:nvSpPr>
          <p:cNvPr id="5" name="TextBox 4"/>
          <p:cNvSpPr txBox="1"/>
          <p:nvPr/>
        </p:nvSpPr>
        <p:spPr>
          <a:xfrm>
            <a:off x="6583680" y="4450080"/>
            <a:ext cx="4824549" cy="2031325"/>
          </a:xfrm>
          <a:prstGeom prst="rect">
            <a:avLst/>
          </a:prstGeom>
          <a:noFill/>
        </p:spPr>
        <p:txBody>
          <a:bodyPr wrap="square" rtlCol="0">
            <a:spAutoFit/>
          </a:bodyPr>
          <a:lstStyle/>
          <a:p>
            <a:r>
              <a:rPr lang="en-AU" i="1" dirty="0" smtClean="0"/>
              <a:t>Mice in Central Park have a greater allele frequency for alleles that protect against obesity.  These alleles are an advantage in an environment where high fat human food waste is easy to come by.  High fat foods in the environment apply pressure so that the obesity protection alleles are favoured. </a:t>
            </a:r>
            <a:endParaRPr lang="en-AU" i="1" dirty="0"/>
          </a:p>
        </p:txBody>
      </p:sp>
      <p:sp>
        <p:nvSpPr>
          <p:cNvPr id="6" name="TextBox 5"/>
          <p:cNvSpPr txBox="1"/>
          <p:nvPr/>
        </p:nvSpPr>
        <p:spPr>
          <a:xfrm>
            <a:off x="0" y="6523671"/>
            <a:ext cx="8187267" cy="338554"/>
          </a:xfrm>
          <a:prstGeom prst="rect">
            <a:avLst/>
          </a:prstGeom>
          <a:solidFill>
            <a:srgbClr val="FFFF00"/>
          </a:solidFill>
        </p:spPr>
        <p:txBody>
          <a:bodyPr wrap="square" rtlCol="0">
            <a:spAutoFit/>
          </a:bodyPr>
          <a:lstStyle/>
          <a:p>
            <a:r>
              <a:rPr lang="en-AU" sz="1600" i="1" dirty="0" smtClean="0"/>
              <a:t>Learning Aim: Discuss how natural selection is ADAPTIVE – influenced by environmental pressures</a:t>
            </a:r>
            <a:endParaRPr lang="en-AU" sz="1600" i="1" dirty="0"/>
          </a:p>
        </p:txBody>
      </p:sp>
    </p:spTree>
    <p:extLst>
      <p:ext uri="{BB962C8B-B14F-4D97-AF65-F5344CB8AC3E}">
        <p14:creationId xmlns:p14="http://schemas.microsoft.com/office/powerpoint/2010/main" val="3746783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97486" y="748937"/>
            <a:ext cx="4720046" cy="5632055"/>
          </a:xfrm>
          <a:prstGeom prst="rect">
            <a:avLst/>
          </a:prstGeom>
        </p:spPr>
        <p:txBody>
          <a:bodyPr wrap="square">
            <a:spAutoFit/>
          </a:bodyPr>
          <a:lstStyle/>
          <a:p>
            <a:pPr>
              <a:lnSpc>
                <a:spcPct val="107000"/>
              </a:lnSpc>
              <a:spcAft>
                <a:spcPts val="800"/>
              </a:spcAft>
            </a:pPr>
            <a:r>
              <a:rPr lang="en-AU" b="1" dirty="0">
                <a:latin typeface="Arial" panose="020B0604020202020204" pitchFamily="34" charset="0"/>
                <a:ea typeface="Calibri" panose="020F0502020204030204" pitchFamily="34" charset="0"/>
                <a:cs typeface="Times New Roman" panose="02020603050405020304" pitchFamily="18" charset="0"/>
              </a:rPr>
              <a:t>How can we tell if a change in allele frequency is the result of genetic drift or natural selection?</a:t>
            </a:r>
            <a:endParaRPr lang="en-AU"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The key thing to look at is </a:t>
            </a:r>
            <a:r>
              <a:rPr lang="en-AU" i="1" dirty="0">
                <a:latin typeface="Arial" panose="020B0604020202020204" pitchFamily="34" charset="0"/>
                <a:ea typeface="Calibri" panose="020F0502020204030204" pitchFamily="34" charset="0"/>
                <a:cs typeface="Times New Roman" panose="02020603050405020304" pitchFamily="18" charset="0"/>
              </a:rPr>
              <a:t>directionality.</a:t>
            </a:r>
            <a:r>
              <a:rPr lang="en-AU" dirty="0">
                <a:latin typeface="Arial" panose="020B0604020202020204" pitchFamily="34" charset="0"/>
                <a:ea typeface="Calibri" panose="020F0502020204030204" pitchFamily="34" charset="0"/>
                <a:cs typeface="Times New Roman" panose="02020603050405020304" pitchFamily="18" charset="0"/>
              </a:rPr>
              <a:t>  If the gene frequency is consistently increasing over several generations, it is likely because it provides some kind of advantage in the environmental conditions of the population.  If the frequency fluctuates up and down over time, it is likely to be random drift.  </a:t>
            </a:r>
            <a:r>
              <a:rPr lang="en-AU" i="1" dirty="0">
                <a:latin typeface="Arial" panose="020B0604020202020204" pitchFamily="34" charset="0"/>
                <a:ea typeface="Calibri" panose="020F0502020204030204" pitchFamily="34" charset="0"/>
                <a:cs typeface="Times New Roman" panose="02020603050405020304" pitchFamily="18" charset="0"/>
              </a:rPr>
              <a:t>Note that a permanent drift is more likely where the population is small, even without a selective advantage</a:t>
            </a:r>
            <a:r>
              <a:rPr lang="en-AU" b="1" i="1" dirty="0">
                <a:latin typeface="Arial" panose="020B0604020202020204" pitchFamily="34" charset="0"/>
                <a:ea typeface="Calibri" panose="020F0502020204030204" pitchFamily="34" charset="0"/>
                <a:cs typeface="Times New Roman" panose="02020603050405020304" pitchFamily="18" charset="0"/>
              </a:rPr>
              <a:t> </a:t>
            </a:r>
            <a:r>
              <a:rPr lang="en-AU" i="1" dirty="0">
                <a:latin typeface="Arial" panose="020B0604020202020204" pitchFamily="34" charset="0"/>
                <a:ea typeface="Calibri" panose="020F0502020204030204" pitchFamily="34" charset="0"/>
                <a:cs typeface="Times New Roman" panose="02020603050405020304" pitchFamily="18" charset="0"/>
              </a:rPr>
              <a:t>– </a:t>
            </a:r>
            <a:r>
              <a:rPr lang="en-AU" i="1" dirty="0" err="1">
                <a:latin typeface="Arial" panose="020B0604020202020204" pitchFamily="34" charset="0"/>
                <a:ea typeface="Calibri" panose="020F0502020204030204" pitchFamily="34" charset="0"/>
                <a:cs typeface="Times New Roman" panose="02020603050405020304" pitchFamily="18" charset="0"/>
              </a:rPr>
              <a:t>eg</a:t>
            </a:r>
            <a:r>
              <a:rPr lang="en-AU" i="1" dirty="0">
                <a:latin typeface="Arial" panose="020B0604020202020204" pitchFamily="34" charset="0"/>
                <a:ea typeface="Calibri" panose="020F0502020204030204" pitchFamily="34" charset="0"/>
                <a:cs typeface="Times New Roman" panose="02020603050405020304" pitchFamily="18" charset="0"/>
              </a:rPr>
              <a:t> </a:t>
            </a:r>
            <a:r>
              <a:rPr lang="en-AU" i="1" dirty="0" err="1">
                <a:latin typeface="Arial" panose="020B0604020202020204" pitchFamily="34" charset="0"/>
                <a:ea typeface="Calibri" panose="020F0502020204030204" pitchFamily="34" charset="0"/>
                <a:cs typeface="Times New Roman" panose="02020603050405020304" pitchFamily="18" charset="0"/>
              </a:rPr>
              <a:t>colourblindness</a:t>
            </a:r>
            <a:r>
              <a:rPr lang="en-AU" i="1" dirty="0">
                <a:latin typeface="Arial" panose="020B0604020202020204" pitchFamily="34" charset="0"/>
                <a:ea typeface="Calibri" panose="020F0502020204030204" pitchFamily="34" charset="0"/>
                <a:cs typeface="Times New Roman" panose="02020603050405020304" pitchFamily="18" charset="0"/>
              </a:rPr>
              <a:t> on </a:t>
            </a:r>
            <a:r>
              <a:rPr lang="en-AU" i="1" dirty="0" err="1">
                <a:latin typeface="Arial" panose="020B0604020202020204" pitchFamily="34" charset="0"/>
                <a:ea typeface="Calibri" panose="020F0502020204030204" pitchFamily="34" charset="0"/>
                <a:cs typeface="Times New Roman" panose="02020603050405020304" pitchFamily="18" charset="0"/>
              </a:rPr>
              <a:t>Pingelap</a:t>
            </a:r>
            <a:r>
              <a:rPr lang="en-AU" i="1" dirty="0">
                <a:latin typeface="Arial" panose="020B0604020202020204" pitchFamily="34" charset="0"/>
                <a:ea typeface="Calibri" panose="020F0502020204030204" pitchFamily="34" charset="0"/>
                <a:cs typeface="Times New Roman" panose="02020603050405020304" pitchFamily="18" charset="0"/>
              </a:rPr>
              <a:t>.</a:t>
            </a:r>
            <a:endParaRPr lang="en-AU"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Another thing to look at is a plausible explanation for a consistent, directional change in frequency – </a:t>
            </a:r>
            <a:r>
              <a:rPr lang="en-AU" i="1" dirty="0">
                <a:latin typeface="Arial" panose="020B0604020202020204" pitchFamily="34" charset="0"/>
                <a:ea typeface="Calibri" panose="020F0502020204030204" pitchFamily="34" charset="0"/>
                <a:cs typeface="Times New Roman" panose="02020603050405020304" pitchFamily="18" charset="0"/>
              </a:rPr>
              <a:t>can you link the change to an environmental factor</a:t>
            </a:r>
            <a:r>
              <a:rPr lang="en-AU" dirty="0">
                <a:latin typeface="Arial" panose="020B0604020202020204" pitchFamily="34" charset="0"/>
                <a:ea typeface="Calibri" panose="020F0502020204030204" pitchFamily="34" charset="0"/>
                <a:cs typeface="Times New Roman" panose="02020603050405020304" pitchFamily="18" charset="0"/>
              </a:rPr>
              <a:t>?</a:t>
            </a:r>
            <a:endParaRPr lang="en-AU"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0" y="6523671"/>
            <a:ext cx="7467600" cy="338554"/>
          </a:xfrm>
          <a:prstGeom prst="rect">
            <a:avLst/>
          </a:prstGeom>
          <a:solidFill>
            <a:srgbClr val="FFFF00"/>
          </a:solidFill>
        </p:spPr>
        <p:txBody>
          <a:bodyPr wrap="square" rtlCol="0">
            <a:spAutoFit/>
          </a:bodyPr>
          <a:lstStyle/>
          <a:p>
            <a:r>
              <a:rPr lang="en-AU" sz="1600" i="1" dirty="0" smtClean="0"/>
              <a:t>Learning Aim: Compare and Contrast the processes of Genetic Drift and natural selection</a:t>
            </a:r>
            <a:endParaRPr lang="en-AU" sz="1600" i="1" dirty="0"/>
          </a:p>
        </p:txBody>
      </p:sp>
      <p:pic>
        <p:nvPicPr>
          <p:cNvPr id="2" name="Picture 1"/>
          <p:cNvPicPr>
            <a:picLocks noChangeAspect="1"/>
          </p:cNvPicPr>
          <p:nvPr/>
        </p:nvPicPr>
        <p:blipFill>
          <a:blip r:embed="rId2"/>
          <a:stretch>
            <a:fillRect/>
          </a:stretch>
        </p:blipFill>
        <p:spPr>
          <a:xfrm>
            <a:off x="182880" y="66903"/>
            <a:ext cx="6130834" cy="6473880"/>
          </a:xfrm>
          <a:prstGeom prst="rect">
            <a:avLst/>
          </a:prstGeom>
        </p:spPr>
      </p:pic>
    </p:spTree>
    <p:extLst>
      <p:ext uri="{BB962C8B-B14F-4D97-AF65-F5344CB8AC3E}">
        <p14:creationId xmlns:p14="http://schemas.microsoft.com/office/powerpoint/2010/main" val="2378737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5" y="188640"/>
            <a:ext cx="10816045" cy="830263"/>
          </a:xfrm>
        </p:spPr>
        <p:txBody>
          <a:bodyPr>
            <a:normAutofit fontScale="90000"/>
          </a:bodyPr>
          <a:lstStyle/>
          <a:p>
            <a:r>
              <a:rPr lang="en-AU" sz="3600" b="1" dirty="0">
                <a:latin typeface="+mn-lt"/>
              </a:rPr>
              <a:t>Examples of Natural Selection in </a:t>
            </a:r>
            <a:r>
              <a:rPr lang="en-AU" sz="3600" b="1" dirty="0" smtClean="0">
                <a:latin typeface="+mn-lt"/>
              </a:rPr>
              <a:t>Humans – Body Stature</a:t>
            </a:r>
            <a:endParaRPr lang="en-AU" sz="3600" b="1" dirty="0">
              <a:latin typeface="+mn-lt"/>
            </a:endParaRPr>
          </a:p>
        </p:txBody>
      </p:sp>
      <p:sp>
        <p:nvSpPr>
          <p:cNvPr id="3" name="Content Placeholder 2"/>
          <p:cNvSpPr>
            <a:spLocks noGrp="1"/>
          </p:cNvSpPr>
          <p:nvPr>
            <p:ph idx="1"/>
          </p:nvPr>
        </p:nvSpPr>
        <p:spPr>
          <a:xfrm>
            <a:off x="69669" y="1018903"/>
            <a:ext cx="8203474" cy="5107261"/>
          </a:xfrm>
        </p:spPr>
        <p:txBody>
          <a:bodyPr>
            <a:normAutofit/>
          </a:bodyPr>
          <a:lstStyle/>
          <a:p>
            <a:pPr marL="0" indent="0">
              <a:buNone/>
            </a:pPr>
            <a:endParaRPr lang="en-AU" sz="2400" dirty="0"/>
          </a:p>
          <a:p>
            <a:pPr lvl="1"/>
            <a:r>
              <a:rPr lang="en-AU" dirty="0"/>
              <a:t>Original gene pool would have alleles for many different body statures (tall, short, stocky, short limbed, </a:t>
            </a:r>
            <a:r>
              <a:rPr lang="en-AU" dirty="0" err="1"/>
              <a:t>etc</a:t>
            </a:r>
            <a:r>
              <a:rPr lang="en-AU" dirty="0" smtClean="0"/>
              <a:t>)</a:t>
            </a:r>
          </a:p>
          <a:p>
            <a:pPr marL="457200" lvl="1" indent="0">
              <a:buNone/>
            </a:pPr>
            <a:endParaRPr lang="en-AU" dirty="0"/>
          </a:p>
          <a:p>
            <a:pPr lvl="1"/>
            <a:r>
              <a:rPr lang="en-AU" dirty="0"/>
              <a:t>Environment has selected for certain alleles in different environments:</a:t>
            </a:r>
          </a:p>
          <a:p>
            <a:pPr lvl="2"/>
            <a:r>
              <a:rPr lang="en-AU" dirty="0"/>
              <a:t>Inuit:  long body, short limbs – smaller surface area, less heat loss – adapted to colder </a:t>
            </a:r>
            <a:r>
              <a:rPr lang="en-AU" dirty="0" smtClean="0"/>
              <a:t>conditions</a:t>
            </a:r>
          </a:p>
          <a:p>
            <a:pPr lvl="2"/>
            <a:endParaRPr lang="en-AU" dirty="0"/>
          </a:p>
          <a:p>
            <a:pPr lvl="2"/>
            <a:endParaRPr lang="en-AU" dirty="0" smtClean="0"/>
          </a:p>
          <a:p>
            <a:pPr marL="914400" lvl="2" indent="0">
              <a:buNone/>
            </a:pPr>
            <a:endParaRPr lang="en-AU" dirty="0"/>
          </a:p>
          <a:p>
            <a:pPr lvl="2"/>
            <a:r>
              <a:rPr lang="en-AU" dirty="0" err="1"/>
              <a:t>Masai</a:t>
            </a:r>
            <a:r>
              <a:rPr lang="en-AU" dirty="0"/>
              <a:t>:  long limbs – larger surface area for heat loss – adapted to warmer climate.</a:t>
            </a:r>
          </a:p>
          <a:p>
            <a:pPr marL="914400" lvl="2" indent="0">
              <a:buNone/>
            </a:pPr>
            <a:endParaRPr lang="en-AU" sz="1600" dirty="0"/>
          </a:p>
        </p:txBody>
      </p:sp>
      <p:pic>
        <p:nvPicPr>
          <p:cNvPr id="1026" name="Picture 2" descr="Is fish oil good for you? Depends on your DNA | Science | AA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8938" y="1268162"/>
            <a:ext cx="3675060" cy="2067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sai Women | Kenyan clothing, African fashion, African wom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43" y="3831772"/>
            <a:ext cx="3825966" cy="28694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6523671"/>
            <a:ext cx="7255933" cy="338554"/>
          </a:xfrm>
          <a:prstGeom prst="rect">
            <a:avLst/>
          </a:prstGeom>
          <a:solidFill>
            <a:srgbClr val="FFFF00"/>
          </a:solidFill>
        </p:spPr>
        <p:txBody>
          <a:bodyPr wrap="square" rtlCol="0">
            <a:spAutoFit/>
          </a:bodyPr>
          <a:lstStyle/>
          <a:p>
            <a:r>
              <a:rPr lang="en-AU" sz="1600" i="1" dirty="0" smtClean="0"/>
              <a:t>Learning Aim: Give an example of natural selection for traits in the human population</a:t>
            </a:r>
            <a:endParaRPr lang="en-AU" sz="1600" i="1" dirty="0"/>
          </a:p>
        </p:txBody>
      </p:sp>
    </p:spTree>
    <p:extLst>
      <p:ext uri="{BB962C8B-B14F-4D97-AF65-F5344CB8AC3E}">
        <p14:creationId xmlns:p14="http://schemas.microsoft.com/office/powerpoint/2010/main" val="3439816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169691"/>
            <a:ext cx="9923417" cy="706090"/>
          </a:xfrm>
        </p:spPr>
        <p:txBody>
          <a:bodyPr>
            <a:noAutofit/>
          </a:bodyPr>
          <a:lstStyle/>
          <a:p>
            <a:r>
              <a:rPr lang="en-AU" sz="3600" b="1" dirty="0">
                <a:latin typeface="+mn-lt"/>
              </a:rPr>
              <a:t>Natural Selection in Action:  The Peppered Moth</a:t>
            </a:r>
          </a:p>
        </p:txBody>
      </p:sp>
      <p:sp>
        <p:nvSpPr>
          <p:cNvPr id="3" name="Content Placeholder 2"/>
          <p:cNvSpPr>
            <a:spLocks noGrp="1"/>
          </p:cNvSpPr>
          <p:nvPr>
            <p:ph idx="1"/>
          </p:nvPr>
        </p:nvSpPr>
        <p:spPr>
          <a:xfrm>
            <a:off x="243840" y="980728"/>
            <a:ext cx="7518688" cy="5688632"/>
          </a:xfrm>
        </p:spPr>
        <p:txBody>
          <a:bodyPr>
            <a:normAutofit/>
          </a:bodyPr>
          <a:lstStyle/>
          <a:p>
            <a:r>
              <a:rPr lang="en-AU" sz="2000" dirty="0"/>
              <a:t>Peppered Moth:  </a:t>
            </a:r>
            <a:r>
              <a:rPr lang="en-AU" sz="2000" i="1" dirty="0" err="1"/>
              <a:t>Biston</a:t>
            </a:r>
            <a:r>
              <a:rPr lang="en-AU" sz="2000" i="1" dirty="0"/>
              <a:t> </a:t>
            </a:r>
            <a:r>
              <a:rPr lang="en-AU" sz="2000" i="1" dirty="0" err="1"/>
              <a:t>betularia</a:t>
            </a:r>
            <a:endParaRPr lang="en-AU" sz="2000" i="1" dirty="0"/>
          </a:p>
          <a:p>
            <a:r>
              <a:rPr lang="en-AU" sz="2000" dirty="0"/>
              <a:t>Wings originally light mottled – </a:t>
            </a:r>
            <a:r>
              <a:rPr lang="en-AU" sz="2000" dirty="0" err="1"/>
              <a:t>camoflaged</a:t>
            </a:r>
            <a:r>
              <a:rPr lang="en-AU" sz="2000" dirty="0"/>
              <a:t> against lichen covered tree trunks, as protection from predators.</a:t>
            </a:r>
          </a:p>
          <a:p>
            <a:r>
              <a:rPr lang="en-AU" sz="2000" dirty="0"/>
              <a:t>Mutation causes dark black wings</a:t>
            </a:r>
          </a:p>
          <a:p>
            <a:r>
              <a:rPr lang="en-AU" sz="2000" dirty="0"/>
              <a:t>Pre-industrial revolution, 90% of moths had pale wings</a:t>
            </a:r>
          </a:p>
          <a:p>
            <a:r>
              <a:rPr lang="en-AU" sz="2000" dirty="0"/>
              <a:t>Industrial revolution:  coal dust caused tree trunks to be darker.</a:t>
            </a:r>
          </a:p>
          <a:p>
            <a:pPr lvl="1"/>
            <a:r>
              <a:rPr lang="en-AU" sz="2000" dirty="0"/>
              <a:t>Light coloured moths stood out – eaten by predators</a:t>
            </a:r>
          </a:p>
          <a:p>
            <a:pPr lvl="1"/>
            <a:r>
              <a:rPr lang="en-AU" sz="2000" dirty="0"/>
              <a:t>Black coloured moths now </a:t>
            </a:r>
            <a:r>
              <a:rPr lang="en-AU" sz="2000" dirty="0" smtClean="0"/>
              <a:t>camouflaged</a:t>
            </a:r>
            <a:endParaRPr lang="en-AU" sz="2000" dirty="0"/>
          </a:p>
          <a:p>
            <a:pPr lvl="1"/>
            <a:r>
              <a:rPr lang="en-AU" sz="2000" dirty="0"/>
              <a:t>Within 100 years, 90%  of moths were black.</a:t>
            </a:r>
          </a:p>
          <a:p>
            <a:pPr lvl="1"/>
            <a:r>
              <a:rPr lang="en-AU" sz="2000" dirty="0"/>
              <a:t>The coal dust darkening the tree trunks was a </a:t>
            </a:r>
            <a:r>
              <a:rPr lang="en-AU" sz="2000" i="1" dirty="0"/>
              <a:t>selective agent</a:t>
            </a:r>
            <a:r>
              <a:rPr lang="en-AU" sz="2000" dirty="0"/>
              <a:t> for the darker wing allele</a:t>
            </a:r>
          </a:p>
          <a:p>
            <a:r>
              <a:rPr lang="en-AU" sz="2000" dirty="0"/>
              <a:t>Since the 1950s, pollution control has cleaned the air.  Tree trunks are pale again.  Moth population now light mottled again!  Selection pressures have changed.</a:t>
            </a:r>
          </a:p>
          <a:p>
            <a:pPr lvl="1"/>
            <a:endParaRPr lang="en-AU" sz="2000" dirty="0"/>
          </a:p>
          <a:p>
            <a:pPr lvl="1"/>
            <a:endParaRPr lang="en-AU" sz="2000" dirty="0"/>
          </a:p>
          <a:p>
            <a:pPr marL="0" indent="0">
              <a:buNone/>
            </a:pPr>
            <a:endParaRPr lang="en-AU" sz="2400" dirty="0"/>
          </a:p>
          <a:p>
            <a:endParaRPr lang="en-AU" sz="2400" dirty="0"/>
          </a:p>
          <a:p>
            <a:pPr marL="0" indent="0">
              <a:buNone/>
            </a:pPr>
            <a:endParaRPr lang="en-AU" sz="2400" dirty="0"/>
          </a:p>
          <a:p>
            <a:pPr marL="0" indent="0">
              <a:buNone/>
            </a:pPr>
            <a:endParaRPr lang="en-AU" sz="20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903" y="875781"/>
            <a:ext cx="2954103" cy="2680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903" y="3705983"/>
            <a:ext cx="3573034" cy="2468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6523671"/>
            <a:ext cx="11082867" cy="338554"/>
          </a:xfrm>
          <a:prstGeom prst="rect">
            <a:avLst/>
          </a:prstGeom>
          <a:solidFill>
            <a:srgbClr val="FFFF00"/>
          </a:solidFill>
        </p:spPr>
        <p:txBody>
          <a:bodyPr wrap="square" rtlCol="0">
            <a:spAutoFit/>
          </a:bodyPr>
          <a:lstStyle/>
          <a:p>
            <a:r>
              <a:rPr lang="en-AU" sz="1600" i="1" dirty="0" smtClean="0"/>
              <a:t>Learning Aim: Describe changes to the Peppered Moths during the industrial revolution as evidence for evolution by natural selection</a:t>
            </a:r>
            <a:endParaRPr lang="en-AU" sz="1600" i="1" dirty="0"/>
          </a:p>
        </p:txBody>
      </p:sp>
    </p:spTree>
    <p:extLst>
      <p:ext uri="{BB962C8B-B14F-4D97-AF65-F5344CB8AC3E}">
        <p14:creationId xmlns:p14="http://schemas.microsoft.com/office/powerpoint/2010/main" val="1083456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1524" y="5819044"/>
            <a:ext cx="8568952" cy="646331"/>
          </a:xfrm>
          <a:prstGeom prst="rect">
            <a:avLst/>
          </a:prstGeom>
        </p:spPr>
        <p:txBody>
          <a:bodyPr wrap="square">
            <a:spAutoFit/>
          </a:bodyPr>
          <a:lstStyle/>
          <a:p>
            <a:r>
              <a:rPr lang="en-AU" dirty="0">
                <a:hlinkClick r:id="rId2"/>
              </a:rPr>
              <a:t>https://</a:t>
            </a:r>
            <a:r>
              <a:rPr lang="en-AU" dirty="0" smtClean="0">
                <a:hlinkClick r:id="rId2"/>
              </a:rPr>
              <a:t>askabiologist.asu.edu/peppered-moths-game/play.html</a:t>
            </a:r>
            <a:endParaRPr lang="en-AU" dirty="0" smtClean="0"/>
          </a:p>
          <a:p>
            <a:endParaRPr lang="en-AU" dirty="0"/>
          </a:p>
        </p:txBody>
      </p:sp>
      <p:sp>
        <p:nvSpPr>
          <p:cNvPr id="5" name="Title 4"/>
          <p:cNvSpPr>
            <a:spLocks noGrp="1"/>
          </p:cNvSpPr>
          <p:nvPr>
            <p:ph type="title"/>
          </p:nvPr>
        </p:nvSpPr>
        <p:spPr/>
        <p:txBody>
          <a:bodyPr>
            <a:normAutofit/>
          </a:bodyPr>
          <a:lstStyle/>
          <a:p>
            <a:r>
              <a:rPr lang="en-AU" dirty="0" smtClean="0"/>
              <a:t>A great website and game about the peppered moth:</a:t>
            </a:r>
            <a:endParaRPr lang="en-AU"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145" y="1848205"/>
            <a:ext cx="5112568" cy="3531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6523671"/>
            <a:ext cx="11082867" cy="338554"/>
          </a:xfrm>
          <a:prstGeom prst="rect">
            <a:avLst/>
          </a:prstGeom>
          <a:solidFill>
            <a:srgbClr val="FFFF00"/>
          </a:solidFill>
        </p:spPr>
        <p:txBody>
          <a:bodyPr wrap="square" rtlCol="0">
            <a:spAutoFit/>
          </a:bodyPr>
          <a:lstStyle/>
          <a:p>
            <a:r>
              <a:rPr lang="en-AU" sz="1600" i="1" dirty="0" smtClean="0"/>
              <a:t>Learning Aim: Describe changes to the Peppered Moths during the industrial revolution as evidence for evolution by natural selection</a:t>
            </a:r>
            <a:endParaRPr lang="en-AU" sz="1600" i="1" dirty="0"/>
          </a:p>
        </p:txBody>
      </p:sp>
    </p:spTree>
    <p:extLst>
      <p:ext uri="{BB962C8B-B14F-4D97-AF65-F5344CB8AC3E}">
        <p14:creationId xmlns:p14="http://schemas.microsoft.com/office/powerpoint/2010/main" val="346025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77" y="225787"/>
            <a:ext cx="10515600" cy="453481"/>
          </a:xfrm>
        </p:spPr>
        <p:txBody>
          <a:bodyPr>
            <a:noAutofit/>
          </a:bodyPr>
          <a:lstStyle/>
          <a:p>
            <a:r>
              <a:rPr lang="en-AU" sz="3600" b="1" dirty="0" smtClean="0">
                <a:latin typeface="+mn-lt"/>
              </a:rPr>
              <a:t>From the Peppered Moth we can see:</a:t>
            </a:r>
            <a:endParaRPr lang="en-AU" sz="3600" b="1" dirty="0">
              <a:latin typeface="+mn-lt"/>
            </a:endParaRPr>
          </a:p>
        </p:txBody>
      </p:sp>
      <p:sp>
        <p:nvSpPr>
          <p:cNvPr id="3" name="Content Placeholder 2"/>
          <p:cNvSpPr>
            <a:spLocks noGrp="1"/>
          </p:cNvSpPr>
          <p:nvPr>
            <p:ph idx="1"/>
          </p:nvPr>
        </p:nvSpPr>
        <p:spPr>
          <a:xfrm>
            <a:off x="306977" y="801189"/>
            <a:ext cx="5519057" cy="5797038"/>
          </a:xfrm>
          <a:ln w="28575">
            <a:solidFill>
              <a:schemeClr val="tx1">
                <a:lumMod val="95000"/>
                <a:lumOff val="5000"/>
              </a:schemeClr>
            </a:solidFill>
          </a:ln>
        </p:spPr>
        <p:txBody>
          <a:bodyPr>
            <a:normAutofit fontScale="92500" lnSpcReduction="20000"/>
          </a:bodyPr>
          <a:lstStyle/>
          <a:p>
            <a:pPr marL="0" indent="0">
              <a:buNone/>
            </a:pPr>
            <a:r>
              <a:rPr lang="en-AU" sz="2000" b="1" dirty="0" smtClean="0"/>
              <a:t>1: There is variation of characteristics within a species – </a:t>
            </a:r>
            <a:r>
              <a:rPr lang="en-AU" sz="2000" dirty="0" smtClean="0"/>
              <a:t>moths carry alleles for light or dark wing colouration</a:t>
            </a:r>
          </a:p>
          <a:p>
            <a:pPr marL="0" indent="0">
              <a:buNone/>
            </a:pPr>
            <a:r>
              <a:rPr lang="en-AU" sz="2000" b="1" dirty="0" smtClean="0"/>
              <a:t>2: More offspring are produced than can survive to maturity</a:t>
            </a:r>
            <a:r>
              <a:rPr lang="en-AU" sz="2000" dirty="0" smtClean="0"/>
              <a:t> – moths are killed by birds, among other things. </a:t>
            </a:r>
          </a:p>
          <a:p>
            <a:pPr marL="0" indent="0">
              <a:buNone/>
            </a:pPr>
            <a:r>
              <a:rPr lang="en-AU" sz="2000" b="1" dirty="0" smtClean="0"/>
              <a:t>3: There is a struggle for existence </a:t>
            </a:r>
            <a:r>
              <a:rPr lang="en-AU" sz="2000" i="1" dirty="0" smtClean="0"/>
              <a:t>– </a:t>
            </a:r>
            <a:r>
              <a:rPr lang="en-AU" sz="2000" dirty="0" smtClean="0"/>
              <a:t>moths survival is not guaranteed – a bird might eat them!</a:t>
            </a:r>
          </a:p>
          <a:p>
            <a:pPr marL="0" indent="0">
              <a:buNone/>
            </a:pPr>
            <a:r>
              <a:rPr lang="en-AU" sz="2000" b="1" dirty="0" smtClean="0"/>
              <a:t>4: Individuals with characteristics best suited to the environment have more chance of surviving and reproducing</a:t>
            </a:r>
            <a:r>
              <a:rPr lang="en-AU" sz="2000" dirty="0" smtClean="0"/>
              <a:t> – white moths have more chance of surviving in a birch forest with pale tree trunks.</a:t>
            </a:r>
          </a:p>
          <a:p>
            <a:pPr marL="0" indent="0">
              <a:buNone/>
            </a:pPr>
            <a:r>
              <a:rPr lang="en-AU" sz="2000" b="1" dirty="0" smtClean="0"/>
              <a:t>5: Characteristics with survival value are passed down the to the next generation</a:t>
            </a:r>
            <a:r>
              <a:rPr lang="en-AU" sz="2000" dirty="0" smtClean="0"/>
              <a:t> – the white moths pass the allele for white wing colour on to their offspring at a greater rate than dark moths, because more white moths survive in the pale tree trunk environment.</a:t>
            </a:r>
          </a:p>
          <a:p>
            <a:pPr marL="0" indent="0">
              <a:buNone/>
            </a:pPr>
            <a:r>
              <a:rPr lang="en-AU" sz="2000" b="1" dirty="0" smtClean="0"/>
              <a:t>6: In the gene pool, the proportion of alleles that produce favourable characteristics gradually increases- </a:t>
            </a:r>
            <a:r>
              <a:rPr lang="en-AU" sz="2000" dirty="0" smtClean="0"/>
              <a:t>the allele frequency for white wing colour increases in the pale birch forest.</a:t>
            </a:r>
          </a:p>
          <a:p>
            <a:pPr marL="0" indent="0">
              <a:buNone/>
            </a:pPr>
            <a:endParaRPr lang="en-AU" sz="2000" b="1" dirty="0"/>
          </a:p>
        </p:txBody>
      </p:sp>
      <p:sp>
        <p:nvSpPr>
          <p:cNvPr id="4" name="Content Placeholder 2"/>
          <p:cNvSpPr txBox="1">
            <a:spLocks/>
          </p:cNvSpPr>
          <p:nvPr/>
        </p:nvSpPr>
        <p:spPr>
          <a:xfrm>
            <a:off x="6163986" y="801189"/>
            <a:ext cx="5519057" cy="5797038"/>
          </a:xfrm>
          <a:prstGeom prst="rect">
            <a:avLst/>
          </a:prstGeom>
          <a:ln w="28575">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b="1" dirty="0" smtClean="0"/>
              <a:t>Natural Selection is Selective-</a:t>
            </a:r>
            <a:r>
              <a:rPr lang="en-AU" sz="2000" dirty="0" smtClean="0"/>
              <a:t> the allele for pale wing colour provides an advantage in the pale trunk birch forest.</a:t>
            </a:r>
          </a:p>
          <a:p>
            <a:pPr marL="0" indent="0">
              <a:buFont typeface="Arial" panose="020B0604020202020204" pitchFamily="34" charset="0"/>
              <a:buNone/>
            </a:pPr>
            <a:r>
              <a:rPr lang="en-AU" sz="2000" b="1" dirty="0" smtClean="0"/>
              <a:t>Natural Selection is Directional – </a:t>
            </a:r>
            <a:r>
              <a:rPr lang="en-AU" sz="2000" dirty="0" smtClean="0"/>
              <a:t>in the pale trunk forest, the frequency of pale wing colour alleles steadily increases in the direction of advantage. Once the trunk colour changes, the frequency of dark wing alleles rises, again in the direction of the advantage. </a:t>
            </a:r>
          </a:p>
          <a:p>
            <a:pPr marL="0" indent="0">
              <a:buFont typeface="Arial" panose="020B0604020202020204" pitchFamily="34" charset="0"/>
              <a:buNone/>
            </a:pPr>
            <a:r>
              <a:rPr lang="en-AU" sz="2000" b="1" dirty="0" smtClean="0"/>
              <a:t>Natural Selection is Adaptive and Influenced by Environmental Pressure</a:t>
            </a:r>
            <a:r>
              <a:rPr lang="en-AU" sz="2000" dirty="0" smtClean="0"/>
              <a:t> –</a:t>
            </a:r>
            <a:r>
              <a:rPr lang="en-AU" sz="2000" b="1" dirty="0" smtClean="0"/>
              <a:t> </a:t>
            </a:r>
            <a:r>
              <a:rPr lang="en-AU" sz="2000" dirty="0" smtClean="0"/>
              <a:t>tree trunk colour causes environmental pressure that drives adaptation of wing colour – as better camouflaged moths avoid predators better.</a:t>
            </a:r>
          </a:p>
          <a:p>
            <a:pPr marL="0" indent="0">
              <a:buFont typeface="Arial" panose="020B0604020202020204" pitchFamily="34" charset="0"/>
              <a:buNone/>
            </a:pPr>
            <a:endParaRPr lang="en-AU" sz="2000" dirty="0" smtClean="0"/>
          </a:p>
          <a:p>
            <a:pPr marL="0" indent="0">
              <a:buFont typeface="Arial" panose="020B0604020202020204" pitchFamily="34" charset="0"/>
              <a:buNone/>
            </a:pPr>
            <a:endParaRPr lang="en-AU" sz="2000" b="1" dirty="0"/>
          </a:p>
        </p:txBody>
      </p:sp>
      <p:sp>
        <p:nvSpPr>
          <p:cNvPr id="5" name="TextBox 4"/>
          <p:cNvSpPr txBox="1"/>
          <p:nvPr/>
        </p:nvSpPr>
        <p:spPr>
          <a:xfrm>
            <a:off x="0" y="6523671"/>
            <a:ext cx="11082867" cy="338554"/>
          </a:xfrm>
          <a:prstGeom prst="rect">
            <a:avLst/>
          </a:prstGeom>
          <a:solidFill>
            <a:srgbClr val="FFFF00"/>
          </a:solidFill>
        </p:spPr>
        <p:txBody>
          <a:bodyPr wrap="square" rtlCol="0">
            <a:spAutoFit/>
          </a:bodyPr>
          <a:lstStyle/>
          <a:p>
            <a:r>
              <a:rPr lang="en-AU" sz="1600" i="1" dirty="0" smtClean="0"/>
              <a:t>Learning Aim: Describe changes to the Peppered Moths during the industrial revolution as evidence for evolution by natural selection</a:t>
            </a:r>
            <a:endParaRPr lang="en-AU" sz="1600" i="1" dirty="0"/>
          </a:p>
        </p:txBody>
      </p:sp>
    </p:spTree>
    <p:extLst>
      <p:ext uri="{BB962C8B-B14F-4D97-AF65-F5344CB8AC3E}">
        <p14:creationId xmlns:p14="http://schemas.microsoft.com/office/powerpoint/2010/main" val="1086785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154" y="196261"/>
            <a:ext cx="8229600" cy="706090"/>
          </a:xfrm>
        </p:spPr>
        <p:txBody>
          <a:bodyPr>
            <a:normAutofit/>
          </a:bodyPr>
          <a:lstStyle/>
          <a:p>
            <a:r>
              <a:rPr lang="en-AU" sz="3600" b="1" dirty="0" smtClean="0">
                <a:latin typeface="+mn-lt"/>
              </a:rPr>
              <a:t>Speciation</a:t>
            </a:r>
            <a:endParaRPr lang="en-AU" sz="3600" b="1" dirty="0">
              <a:latin typeface="+mn-lt"/>
            </a:endParaRPr>
          </a:p>
        </p:txBody>
      </p:sp>
      <p:sp>
        <p:nvSpPr>
          <p:cNvPr id="3" name="Content Placeholder 2"/>
          <p:cNvSpPr>
            <a:spLocks noGrp="1"/>
          </p:cNvSpPr>
          <p:nvPr>
            <p:ph idx="1"/>
          </p:nvPr>
        </p:nvSpPr>
        <p:spPr>
          <a:xfrm>
            <a:off x="409303" y="1052737"/>
            <a:ext cx="11399520" cy="5073427"/>
          </a:xfrm>
        </p:spPr>
        <p:txBody>
          <a:bodyPr>
            <a:normAutofit/>
          </a:bodyPr>
          <a:lstStyle/>
          <a:p>
            <a:r>
              <a:rPr lang="en-AU" sz="2400" dirty="0"/>
              <a:t>Splitting of one species into two separate species due to divergence of gene pools.</a:t>
            </a:r>
          </a:p>
          <a:p>
            <a:pPr lvl="1"/>
            <a:r>
              <a:rPr lang="en-AU" sz="2000" dirty="0"/>
              <a:t>Isolation is a barrier to gene </a:t>
            </a:r>
            <a:r>
              <a:rPr lang="en-AU" sz="2000" dirty="0" smtClean="0"/>
              <a:t>flow</a:t>
            </a:r>
          </a:p>
          <a:p>
            <a:pPr marL="457200" lvl="1" indent="0">
              <a:buNone/>
            </a:pPr>
            <a:endParaRPr lang="en-AU" sz="2000" dirty="0"/>
          </a:p>
          <a:p>
            <a:r>
              <a:rPr lang="en-AU" sz="2400" dirty="0"/>
              <a:t>If two populations are isolated in different environments, different alleles will be favoured – gene pools will diverge over time</a:t>
            </a:r>
            <a:r>
              <a:rPr lang="en-AU" sz="2400" dirty="0" smtClean="0"/>
              <a:t>.</a:t>
            </a:r>
          </a:p>
          <a:p>
            <a:pPr marL="0" indent="0">
              <a:buNone/>
            </a:pPr>
            <a:endParaRPr lang="en-AU" sz="2400" dirty="0"/>
          </a:p>
          <a:p>
            <a:r>
              <a:rPr lang="en-AU" sz="2400" dirty="0"/>
              <a:t>Over a long period of isolation with different alleles favoured, allele frequencies can differ enough so that reproduction is no longer possible between populations:  the two populations have become </a:t>
            </a:r>
            <a:r>
              <a:rPr lang="en-AU" sz="2400" b="1" i="1" dirty="0"/>
              <a:t>separate species</a:t>
            </a:r>
            <a:r>
              <a:rPr lang="en-AU" sz="2400" dirty="0" smtClean="0"/>
              <a:t>.</a:t>
            </a:r>
          </a:p>
          <a:p>
            <a:pPr marL="0" indent="0">
              <a:buNone/>
            </a:pPr>
            <a:endParaRPr lang="en-AU" sz="2400" dirty="0"/>
          </a:p>
        </p:txBody>
      </p:sp>
      <p:sp>
        <p:nvSpPr>
          <p:cNvPr id="4" name="TextBox 3"/>
          <p:cNvSpPr txBox="1"/>
          <p:nvPr/>
        </p:nvSpPr>
        <p:spPr>
          <a:xfrm>
            <a:off x="0" y="6523671"/>
            <a:ext cx="2861733" cy="338554"/>
          </a:xfrm>
          <a:prstGeom prst="rect">
            <a:avLst/>
          </a:prstGeom>
          <a:solidFill>
            <a:srgbClr val="FFFF00"/>
          </a:solidFill>
        </p:spPr>
        <p:txBody>
          <a:bodyPr wrap="square" rtlCol="0">
            <a:spAutoFit/>
          </a:bodyPr>
          <a:lstStyle/>
          <a:p>
            <a:r>
              <a:rPr lang="en-AU" sz="1600" i="1" dirty="0" smtClean="0"/>
              <a:t>Learning Aim: Define Speciation</a:t>
            </a:r>
            <a:endParaRPr lang="en-AU" sz="1600" i="1" dirty="0"/>
          </a:p>
        </p:txBody>
      </p:sp>
    </p:spTree>
    <p:extLst>
      <p:ext uri="{BB962C8B-B14F-4D97-AF65-F5344CB8AC3E}">
        <p14:creationId xmlns:p14="http://schemas.microsoft.com/office/powerpoint/2010/main" val="288586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821" y="1487397"/>
            <a:ext cx="10721015" cy="3947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0" y="6523671"/>
            <a:ext cx="5757333" cy="338554"/>
          </a:xfrm>
          <a:prstGeom prst="rect">
            <a:avLst/>
          </a:prstGeom>
          <a:solidFill>
            <a:srgbClr val="FFFF00"/>
          </a:solidFill>
        </p:spPr>
        <p:txBody>
          <a:bodyPr wrap="square" rtlCol="0">
            <a:spAutoFit/>
          </a:bodyPr>
          <a:lstStyle/>
          <a:p>
            <a:r>
              <a:rPr lang="en-AU" sz="1600" i="1" dirty="0" smtClean="0"/>
              <a:t>Learning Aim: List and describe the processes involved in speciation</a:t>
            </a:r>
            <a:endParaRPr lang="en-AU" sz="1600" i="1" dirty="0"/>
          </a:p>
        </p:txBody>
      </p:sp>
    </p:spTree>
    <p:extLst>
      <p:ext uri="{BB962C8B-B14F-4D97-AF65-F5344CB8AC3E}">
        <p14:creationId xmlns:p14="http://schemas.microsoft.com/office/powerpoint/2010/main" val="3867196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50" y="433633"/>
            <a:ext cx="11538434" cy="4367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5926" y="4980563"/>
            <a:ext cx="11510128" cy="1877437"/>
          </a:xfrm>
          <a:prstGeom prst="rect">
            <a:avLst/>
          </a:prstGeom>
        </p:spPr>
        <p:txBody>
          <a:bodyPr wrap="square">
            <a:spAutoFit/>
          </a:bodyPr>
          <a:lstStyle/>
          <a:p>
            <a:r>
              <a:rPr lang="en-AU" sz="2400" i="1" dirty="0"/>
              <a:t>*note – a physical barrier is not always necessary for speciation.  If a species is spread over a wide geographic area with different </a:t>
            </a:r>
            <a:r>
              <a:rPr lang="en-AU" sz="2400" i="1" dirty="0" smtClean="0"/>
              <a:t>environmental pressures, </a:t>
            </a:r>
            <a:r>
              <a:rPr lang="en-AU" sz="2400" i="1" dirty="0"/>
              <a:t>distance becomes the </a:t>
            </a:r>
            <a:r>
              <a:rPr lang="en-AU" sz="2400" i="1" dirty="0" smtClean="0"/>
              <a:t>barrier to reproduction, and selection will take place to suit each environment, even if there is some genetic drift. </a:t>
            </a:r>
            <a:endParaRPr lang="en-AU" sz="2400" i="1" dirty="0"/>
          </a:p>
          <a:p>
            <a:pPr lvl="1"/>
            <a:endParaRPr lang="en-AU" sz="2000" dirty="0"/>
          </a:p>
        </p:txBody>
      </p:sp>
      <p:sp>
        <p:nvSpPr>
          <p:cNvPr id="4" name="TextBox 3"/>
          <p:cNvSpPr txBox="1"/>
          <p:nvPr/>
        </p:nvSpPr>
        <p:spPr>
          <a:xfrm>
            <a:off x="0" y="6523671"/>
            <a:ext cx="5757333" cy="338554"/>
          </a:xfrm>
          <a:prstGeom prst="rect">
            <a:avLst/>
          </a:prstGeom>
          <a:solidFill>
            <a:srgbClr val="FFFF00"/>
          </a:solidFill>
        </p:spPr>
        <p:txBody>
          <a:bodyPr wrap="square" rtlCol="0">
            <a:spAutoFit/>
          </a:bodyPr>
          <a:lstStyle/>
          <a:p>
            <a:r>
              <a:rPr lang="en-AU" sz="1600" i="1" dirty="0" smtClean="0"/>
              <a:t>Learning Aim: List and describe the processes involved in speciation</a:t>
            </a:r>
            <a:endParaRPr lang="en-AU" sz="1600" i="1" dirty="0"/>
          </a:p>
        </p:txBody>
      </p:sp>
    </p:spTree>
    <p:extLst>
      <p:ext uri="{BB962C8B-B14F-4D97-AF65-F5344CB8AC3E}">
        <p14:creationId xmlns:p14="http://schemas.microsoft.com/office/powerpoint/2010/main" val="201906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09" y="686119"/>
            <a:ext cx="11437513" cy="433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0" y="6523671"/>
            <a:ext cx="5757333" cy="338554"/>
          </a:xfrm>
          <a:prstGeom prst="rect">
            <a:avLst/>
          </a:prstGeom>
          <a:solidFill>
            <a:srgbClr val="FFFF00"/>
          </a:solidFill>
        </p:spPr>
        <p:txBody>
          <a:bodyPr wrap="square" rtlCol="0">
            <a:spAutoFit/>
          </a:bodyPr>
          <a:lstStyle/>
          <a:p>
            <a:r>
              <a:rPr lang="en-AU" sz="1600" i="1" dirty="0" smtClean="0"/>
              <a:t>Learning Aim: List and describe the processes involved in speciation</a:t>
            </a:r>
            <a:endParaRPr lang="en-AU" sz="1600" i="1" dirty="0"/>
          </a:p>
        </p:txBody>
      </p:sp>
    </p:spTree>
    <p:extLst>
      <p:ext uri="{BB962C8B-B14F-4D97-AF65-F5344CB8AC3E}">
        <p14:creationId xmlns:p14="http://schemas.microsoft.com/office/powerpoint/2010/main" val="227730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650773"/>
              </p:ext>
            </p:extLst>
          </p:nvPr>
        </p:nvGraphicFramePr>
        <p:xfrm>
          <a:off x="82731" y="8364"/>
          <a:ext cx="11982993" cy="6641258"/>
        </p:xfrm>
        <a:graphic>
          <a:graphicData uri="http://schemas.openxmlformats.org/drawingml/2006/table">
            <a:tbl>
              <a:tblPr firstRow="1" bandRow="1">
                <a:tableStyleId>{5C22544A-7EE6-4342-B048-85BDC9FD1C3A}</a:tableStyleId>
              </a:tblPr>
              <a:tblGrid>
                <a:gridCol w="3832179">
                  <a:extLst>
                    <a:ext uri="{9D8B030D-6E8A-4147-A177-3AD203B41FA5}">
                      <a16:colId xmlns:a16="http://schemas.microsoft.com/office/drawing/2014/main" val="3955304084"/>
                    </a:ext>
                  </a:extLst>
                </a:gridCol>
                <a:gridCol w="8150814">
                  <a:extLst>
                    <a:ext uri="{9D8B030D-6E8A-4147-A177-3AD203B41FA5}">
                      <a16:colId xmlns:a16="http://schemas.microsoft.com/office/drawing/2014/main" val="2642575247"/>
                    </a:ext>
                  </a:extLst>
                </a:gridCol>
              </a:tblGrid>
              <a:tr h="354005">
                <a:tc>
                  <a:txBody>
                    <a:bodyPr/>
                    <a:lstStyle/>
                    <a:p>
                      <a:r>
                        <a:rPr lang="en-AU" dirty="0" smtClean="0"/>
                        <a:t>Date:</a:t>
                      </a:r>
                      <a:endParaRPr lang="en-AU" dirty="0"/>
                    </a:p>
                  </a:txBody>
                  <a:tcPr/>
                </a:tc>
                <a:tc>
                  <a:txBody>
                    <a:bodyPr/>
                    <a:lstStyle/>
                    <a:p>
                      <a:r>
                        <a:rPr lang="en-AU" dirty="0" smtClean="0"/>
                        <a:t>Huma</a:t>
                      </a:r>
                      <a:r>
                        <a:rPr lang="en-AU" baseline="0" dirty="0" smtClean="0"/>
                        <a:t>n Biology Year 12 ATAR </a:t>
                      </a:r>
                      <a:endParaRPr lang="en-AU" dirty="0"/>
                    </a:p>
                  </a:txBody>
                  <a:tcPr/>
                </a:tc>
                <a:extLst>
                  <a:ext uri="{0D108BD9-81ED-4DB2-BD59-A6C34878D82A}">
                    <a16:rowId xmlns:a16="http://schemas.microsoft.com/office/drawing/2014/main" val="745475727"/>
                  </a:ext>
                </a:extLst>
              </a:tr>
              <a:tr h="4572568">
                <a:tc rowSpan="2">
                  <a:txBody>
                    <a:bodyPr/>
                    <a:lstStyle/>
                    <a:p>
                      <a:r>
                        <a:rPr lang="en-AU" sz="1600" b="1" dirty="0" smtClean="0"/>
                        <a:t>Do</a:t>
                      </a:r>
                      <a:r>
                        <a:rPr lang="en-AU" sz="1600" b="1" baseline="0" dirty="0" smtClean="0"/>
                        <a:t> Now</a:t>
                      </a:r>
                    </a:p>
                    <a:p>
                      <a:endParaRPr lang="en-AU" sz="1600" b="1" baseline="0" dirty="0" smtClean="0"/>
                    </a:p>
                    <a:p>
                      <a:r>
                        <a:rPr lang="en-AU" sz="1600" b="0" baseline="0" dirty="0" smtClean="0"/>
                        <a:t>Get out your equipment and textbook.</a:t>
                      </a:r>
                    </a:p>
                    <a:p>
                      <a:endParaRPr lang="en-AU" sz="1600" b="0" baseline="0" dirty="0" smtClean="0"/>
                    </a:p>
                    <a:p>
                      <a:r>
                        <a:rPr lang="en-AU" sz="1600" b="1" dirty="0" smtClean="0"/>
                        <a:t>Lesson Agenda</a:t>
                      </a:r>
                    </a:p>
                    <a:p>
                      <a:r>
                        <a:rPr lang="en-AU" sz="1600" b="0" baseline="0" dirty="0" smtClean="0"/>
                        <a:t>1: Do Now</a:t>
                      </a:r>
                    </a:p>
                    <a:p>
                      <a:r>
                        <a:rPr lang="en-AU" sz="1600" b="0" baseline="0" dirty="0" smtClean="0"/>
                        <a:t>2: Evolution by Natural Selection</a:t>
                      </a:r>
                    </a:p>
                    <a:p>
                      <a:r>
                        <a:rPr lang="en-AU" sz="1600" b="0" baseline="0" dirty="0" smtClean="0"/>
                        <a:t>3: Start on the Review Worksheet</a:t>
                      </a:r>
                      <a:endParaRPr lang="en-AU" sz="1600" b="0" i="0" baseline="0" dirty="0" smtClean="0"/>
                    </a:p>
                    <a:p>
                      <a:r>
                        <a:rPr lang="en-AU" sz="1600" b="0" i="0" baseline="0" dirty="0" smtClean="0"/>
                        <a:t>4: Lesson summary and wind-up</a:t>
                      </a:r>
                    </a:p>
                    <a:p>
                      <a:endParaRPr lang="en-AU" sz="1600" b="0" i="0" baseline="0" dirty="0" smtClean="0"/>
                    </a:p>
                    <a:p>
                      <a:r>
                        <a:rPr lang="en-AU" sz="1600" b="1" i="0" baseline="0" dirty="0" smtClean="0"/>
                        <a:t>Suggested Study</a:t>
                      </a:r>
                    </a:p>
                    <a:p>
                      <a:endParaRPr lang="en-AU" sz="1600" b="1" i="0" baseline="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b="0" i="0" baseline="0" dirty="0" smtClean="0"/>
                        <a:t>Complete review worksheet, then mark and correct using the answer key on Connect (compulsory).</a:t>
                      </a:r>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r>
                        <a:rPr lang="en-AU" sz="1600" b="1" i="0" baseline="0" dirty="0" smtClean="0"/>
                        <a:t>NEXT LESSON</a:t>
                      </a:r>
                      <a:endParaRPr lang="en-AU" sz="1600" b="0" i="0" baseline="0" dirty="0" smtClean="0"/>
                    </a:p>
                    <a:p>
                      <a:pPr marL="0" indent="0">
                        <a:buFont typeface="Arial" panose="020B0604020202020204" pitchFamily="34" charset="0"/>
                        <a:buNone/>
                      </a:pPr>
                      <a:endParaRPr lang="en-AU" sz="1600" b="0" i="0" baseline="0" dirty="0" smtClean="0"/>
                    </a:p>
                    <a:p>
                      <a:pPr marL="285750" indent="-285750">
                        <a:buFont typeface="Arial" panose="020B0604020202020204" pitchFamily="34" charset="0"/>
                        <a:buChar char="•"/>
                      </a:pPr>
                      <a:r>
                        <a:rPr lang="en-AU" sz="1600" b="0" i="0" baseline="0" dirty="0" smtClean="0"/>
                        <a:t>Heterozygote Advantage</a:t>
                      </a:r>
                    </a:p>
                  </a:txBody>
                  <a:tcPr/>
                </a:tc>
                <a:tc>
                  <a:txBody>
                    <a:bodyPr/>
                    <a:lstStyle/>
                    <a:p>
                      <a:r>
                        <a:rPr lang="en-AU" sz="1600" b="1" dirty="0" smtClean="0"/>
                        <a:t>Learning</a:t>
                      </a:r>
                      <a:r>
                        <a:rPr lang="en-AU" sz="1600" b="1" baseline="0" dirty="0" smtClean="0"/>
                        <a:t> Aims</a:t>
                      </a:r>
                      <a:endParaRPr lang="en-AU" sz="1600" b="0" baseline="0" dirty="0" smtClean="0"/>
                    </a:p>
                    <a:p>
                      <a:pPr marL="285750" indent="-285750">
                        <a:buFont typeface="Arial" panose="020B0604020202020204" pitchFamily="34" charset="0"/>
                        <a:buChar char="•"/>
                      </a:pPr>
                      <a:r>
                        <a:rPr lang="en-AU" sz="1600" b="0" baseline="0" dirty="0" smtClean="0"/>
                        <a:t>Outline the historical development of the theory of evolution</a:t>
                      </a:r>
                    </a:p>
                    <a:p>
                      <a:pPr marL="285750" indent="-285750">
                        <a:buFont typeface="Arial" panose="020B0604020202020204" pitchFamily="34" charset="0"/>
                        <a:buChar char="•"/>
                      </a:pPr>
                      <a:r>
                        <a:rPr lang="en-AU" sz="1600" b="0" baseline="0" dirty="0" smtClean="0"/>
                        <a:t>List the three observations that form the basis for evolutionary theory</a:t>
                      </a:r>
                    </a:p>
                    <a:p>
                      <a:pPr marL="285750" indent="-285750">
                        <a:buFont typeface="Arial" panose="020B0604020202020204" pitchFamily="34" charset="0"/>
                        <a:buChar char="•"/>
                      </a:pPr>
                      <a:r>
                        <a:rPr lang="en-AU" sz="1600" b="0" baseline="0" dirty="0" smtClean="0"/>
                        <a:t>Describe what Darwin inferred from observations about variation, </a:t>
                      </a:r>
                      <a:r>
                        <a:rPr lang="en-AU" sz="1600" b="0" baseline="0" dirty="0" err="1" smtClean="0"/>
                        <a:t>birthrate</a:t>
                      </a:r>
                      <a:r>
                        <a:rPr lang="en-AU" sz="1600" b="0" baseline="0" dirty="0" smtClean="0"/>
                        <a:t> and Nature’s Balance.</a:t>
                      </a:r>
                    </a:p>
                    <a:p>
                      <a:pPr marL="285750" indent="-285750">
                        <a:buFont typeface="Arial" panose="020B0604020202020204" pitchFamily="34" charset="0"/>
                        <a:buChar char="•"/>
                      </a:pPr>
                      <a:r>
                        <a:rPr lang="en-AU" sz="1600" b="0" baseline="0" dirty="0" smtClean="0"/>
                        <a:t>Give a modern definition for natural selection</a:t>
                      </a:r>
                    </a:p>
                    <a:p>
                      <a:pPr marL="285750" indent="-285750">
                        <a:buFont typeface="Arial" panose="020B0604020202020204" pitchFamily="34" charset="0"/>
                        <a:buChar char="•"/>
                      </a:pPr>
                      <a:r>
                        <a:rPr lang="en-AU" sz="1600" b="0" baseline="0" dirty="0" smtClean="0"/>
                        <a:t>Summarise the 6 principles of evolution through natural selection</a:t>
                      </a:r>
                    </a:p>
                    <a:p>
                      <a:pPr marL="285750" indent="-285750">
                        <a:buFont typeface="Arial" panose="020B0604020202020204" pitchFamily="34" charset="0"/>
                        <a:buChar char="•"/>
                      </a:pPr>
                      <a:r>
                        <a:rPr lang="en-AU" sz="1600" b="0" baseline="0" dirty="0" smtClean="0"/>
                        <a:t>Discuss how natural selection is</a:t>
                      </a:r>
                    </a:p>
                    <a:p>
                      <a:pPr marL="742950" lvl="1" indent="-285750">
                        <a:buFont typeface="Arial" panose="020B0604020202020204" pitchFamily="34" charset="0"/>
                        <a:buChar char="•"/>
                      </a:pPr>
                      <a:r>
                        <a:rPr lang="en-AU" sz="1600" b="0" baseline="0" dirty="0" smtClean="0"/>
                        <a:t>Selective</a:t>
                      </a:r>
                    </a:p>
                    <a:p>
                      <a:pPr marL="742950" lvl="1" indent="-285750">
                        <a:buFont typeface="Arial" panose="020B0604020202020204" pitchFamily="34" charset="0"/>
                        <a:buChar char="•"/>
                      </a:pPr>
                      <a:r>
                        <a:rPr lang="en-AU" sz="1600" b="0" baseline="0" dirty="0" smtClean="0"/>
                        <a:t>Directional</a:t>
                      </a:r>
                    </a:p>
                    <a:p>
                      <a:pPr marL="742950" lvl="1" indent="-285750">
                        <a:buFont typeface="Arial" panose="020B0604020202020204" pitchFamily="34" charset="0"/>
                        <a:buChar char="•"/>
                      </a:pPr>
                      <a:r>
                        <a:rPr lang="en-AU" sz="1600" b="0" baseline="0" dirty="0" smtClean="0"/>
                        <a:t>Adaptive – influenced by environmental pressures</a:t>
                      </a:r>
                    </a:p>
                    <a:p>
                      <a:pPr marL="285750" lvl="0" indent="-285750">
                        <a:buFont typeface="Arial" panose="020B0604020202020204" pitchFamily="34" charset="0"/>
                        <a:buChar char="•"/>
                      </a:pPr>
                      <a:r>
                        <a:rPr lang="en-AU" sz="1600" b="0" baseline="0" dirty="0" smtClean="0"/>
                        <a:t>Compare and Contrast the processes of Genetic Drift and Natural Selection</a:t>
                      </a:r>
                    </a:p>
                    <a:p>
                      <a:pPr marL="285750" lvl="0" indent="-285750">
                        <a:buFont typeface="Arial" panose="020B0604020202020204" pitchFamily="34" charset="0"/>
                        <a:buChar char="•"/>
                      </a:pPr>
                      <a:r>
                        <a:rPr lang="en-AU" sz="1600" b="0" baseline="0" dirty="0" smtClean="0"/>
                        <a:t>Give an example of natural selection for alleles in the human population</a:t>
                      </a:r>
                    </a:p>
                    <a:p>
                      <a:pPr marL="285750" lvl="0" indent="-285750">
                        <a:buFont typeface="Arial" panose="020B0604020202020204" pitchFamily="34" charset="0"/>
                        <a:buChar char="•"/>
                      </a:pPr>
                      <a:r>
                        <a:rPr lang="en-AU" sz="1600" b="0" baseline="0" dirty="0" smtClean="0"/>
                        <a:t>Describe changes to the Peppered Moth during the industrial revolution as evidence for evolution</a:t>
                      </a:r>
                    </a:p>
                    <a:p>
                      <a:pPr marL="285750" lvl="0" indent="-285750">
                        <a:buFont typeface="Arial" panose="020B0604020202020204" pitchFamily="34" charset="0"/>
                        <a:buChar char="•"/>
                      </a:pPr>
                      <a:r>
                        <a:rPr lang="en-AU" sz="1600" b="0" baseline="0" dirty="0" smtClean="0"/>
                        <a:t>Define speciation</a:t>
                      </a:r>
                    </a:p>
                    <a:p>
                      <a:pPr marL="285750" lvl="0" indent="-285750">
                        <a:buFont typeface="Arial" panose="020B0604020202020204" pitchFamily="34" charset="0"/>
                        <a:buChar char="•"/>
                      </a:pPr>
                      <a:r>
                        <a:rPr lang="en-AU" sz="1600" b="0" baseline="0" dirty="0" smtClean="0"/>
                        <a:t>List and describe the processes involved in speciation</a:t>
                      </a:r>
                    </a:p>
                    <a:p>
                      <a:pPr marL="285750" lvl="0" indent="-285750">
                        <a:buFont typeface="Arial" panose="020B0604020202020204" pitchFamily="34" charset="0"/>
                        <a:buChar char="•"/>
                      </a:pPr>
                      <a:r>
                        <a:rPr lang="en-AU" sz="1600" b="0" baseline="0" dirty="0" smtClean="0"/>
                        <a:t>Discuss how speciation occurred for finches in the Galapagos islands</a:t>
                      </a:r>
                    </a:p>
                  </a:txBody>
                  <a:tcPr/>
                </a:tc>
                <a:extLst>
                  <a:ext uri="{0D108BD9-81ED-4DB2-BD59-A6C34878D82A}">
                    <a16:rowId xmlns:a16="http://schemas.microsoft.com/office/drawing/2014/main" val="3427345155"/>
                  </a:ext>
                </a:extLst>
              </a:tr>
              <a:tr h="1702930">
                <a:tc vMerge="1">
                  <a:txBody>
                    <a:bodyPr/>
                    <a:lstStyle/>
                    <a:p>
                      <a:endParaRPr lang="en-AU" b="0" baseline="0" dirty="0" smtClean="0"/>
                    </a:p>
                  </a:txBody>
                  <a:tcPr/>
                </a:tc>
                <a:tc>
                  <a:txBody>
                    <a:bodyPr/>
                    <a:lstStyle/>
                    <a:p>
                      <a:r>
                        <a:rPr lang="en-AU" sz="1600" b="1" dirty="0" smtClean="0"/>
                        <a:t>Key Vocabulary</a:t>
                      </a:r>
                    </a:p>
                    <a:p>
                      <a:r>
                        <a:rPr lang="en-AU" sz="1600" b="0" dirty="0" smtClean="0"/>
                        <a:t>Evolution</a:t>
                      </a:r>
                    </a:p>
                    <a:p>
                      <a:r>
                        <a:rPr lang="en-AU" sz="1600" b="0" dirty="0" smtClean="0"/>
                        <a:t>Natural</a:t>
                      </a:r>
                      <a:r>
                        <a:rPr lang="en-AU" sz="1600" b="0" baseline="0" dirty="0" smtClean="0"/>
                        <a:t> Selection</a:t>
                      </a:r>
                    </a:p>
                    <a:p>
                      <a:r>
                        <a:rPr lang="en-AU" sz="1600" b="0" baseline="0" dirty="0" smtClean="0"/>
                        <a:t>Selection Pressure</a:t>
                      </a:r>
                    </a:p>
                    <a:p>
                      <a:r>
                        <a:rPr lang="en-AU" sz="1600" b="0" baseline="0" dirty="0" smtClean="0"/>
                        <a:t>Selective Advantage</a:t>
                      </a:r>
                    </a:p>
                  </a:txBody>
                  <a:tcPr/>
                </a:tc>
                <a:extLst>
                  <a:ext uri="{0D108BD9-81ED-4DB2-BD59-A6C34878D82A}">
                    <a16:rowId xmlns:a16="http://schemas.microsoft.com/office/drawing/2014/main" val="2049135741"/>
                  </a:ext>
                </a:extLst>
              </a:tr>
            </a:tbl>
          </a:graphicData>
        </a:graphic>
      </p:graphicFrame>
      <p:pic>
        <p:nvPicPr>
          <p:cNvPr id="3074" name="Picture 2" descr="File:Charles Darwin - Jan Vilíme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570" y="4230154"/>
            <a:ext cx="2158430" cy="262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570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10" y="1006630"/>
            <a:ext cx="11797950" cy="431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0" y="6523671"/>
            <a:ext cx="5757333" cy="338554"/>
          </a:xfrm>
          <a:prstGeom prst="rect">
            <a:avLst/>
          </a:prstGeom>
          <a:solidFill>
            <a:srgbClr val="FFFF00"/>
          </a:solidFill>
        </p:spPr>
        <p:txBody>
          <a:bodyPr wrap="square" rtlCol="0">
            <a:spAutoFit/>
          </a:bodyPr>
          <a:lstStyle/>
          <a:p>
            <a:r>
              <a:rPr lang="en-AU" sz="1600" i="1" dirty="0" smtClean="0"/>
              <a:t>Learning Aim: List and describe the processes involved in speciation</a:t>
            </a:r>
            <a:endParaRPr lang="en-AU" sz="1600" i="1" dirty="0"/>
          </a:p>
        </p:txBody>
      </p:sp>
    </p:spTree>
    <p:extLst>
      <p:ext uri="{BB962C8B-B14F-4D97-AF65-F5344CB8AC3E}">
        <p14:creationId xmlns:p14="http://schemas.microsoft.com/office/powerpoint/2010/main" val="1249157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164827"/>
            <a:ext cx="10515600" cy="618944"/>
          </a:xfrm>
        </p:spPr>
        <p:txBody>
          <a:bodyPr>
            <a:normAutofit/>
          </a:bodyPr>
          <a:lstStyle/>
          <a:p>
            <a:r>
              <a:rPr lang="en-AU" sz="3600" b="1" dirty="0" smtClean="0">
                <a:latin typeface="+mn-lt"/>
              </a:rPr>
              <a:t>Galapagos Finches and Speciation</a:t>
            </a:r>
            <a:endParaRPr lang="en-AU" sz="3600" b="1" dirty="0">
              <a:latin typeface="+mn-lt"/>
            </a:endParaRPr>
          </a:p>
        </p:txBody>
      </p:sp>
      <p:sp>
        <p:nvSpPr>
          <p:cNvPr id="4" name="Content Placeholder 3"/>
          <p:cNvSpPr>
            <a:spLocks noGrp="1"/>
          </p:cNvSpPr>
          <p:nvPr>
            <p:ph idx="1"/>
          </p:nvPr>
        </p:nvSpPr>
        <p:spPr>
          <a:xfrm>
            <a:off x="211183" y="1059269"/>
            <a:ext cx="6503126" cy="5271861"/>
          </a:xfrm>
        </p:spPr>
        <p:txBody>
          <a:bodyPr>
            <a:normAutofit/>
          </a:bodyPr>
          <a:lstStyle/>
          <a:p>
            <a:r>
              <a:rPr lang="en-AU" sz="2400" dirty="0" smtClean="0"/>
              <a:t>Galapagos Islands –</a:t>
            </a:r>
          </a:p>
          <a:p>
            <a:pPr lvl="1"/>
            <a:r>
              <a:rPr lang="en-AU" sz="2000" dirty="0" smtClean="0"/>
              <a:t>Group of volcanic islands in ocean off South America.</a:t>
            </a:r>
          </a:p>
          <a:p>
            <a:pPr lvl="1"/>
            <a:r>
              <a:rPr lang="en-AU" sz="2000" dirty="0" smtClean="0"/>
              <a:t>Environment varies widely between islands due to </a:t>
            </a:r>
          </a:p>
          <a:p>
            <a:pPr lvl="2"/>
            <a:r>
              <a:rPr lang="en-AU" sz="1600" dirty="0" smtClean="0"/>
              <a:t>Age of island – younger islands – less vegetation</a:t>
            </a:r>
          </a:p>
          <a:p>
            <a:pPr lvl="2"/>
            <a:r>
              <a:rPr lang="en-AU" sz="1600" dirty="0" smtClean="0"/>
              <a:t>Ocean currents and mountains affecting weather</a:t>
            </a:r>
          </a:p>
          <a:p>
            <a:pPr lvl="2"/>
            <a:endParaRPr lang="en-AU" sz="1600" dirty="0"/>
          </a:p>
          <a:p>
            <a:pPr lvl="2"/>
            <a:endParaRPr lang="en-AU" sz="1600" dirty="0" smtClean="0"/>
          </a:p>
          <a:p>
            <a:pPr lvl="2"/>
            <a:endParaRPr lang="en-AU" sz="1600" dirty="0"/>
          </a:p>
          <a:p>
            <a:pPr lvl="2"/>
            <a:endParaRPr lang="en-AU" sz="1600" dirty="0" smtClean="0"/>
          </a:p>
          <a:p>
            <a:pPr lvl="2"/>
            <a:endParaRPr lang="en-AU" sz="1600" dirty="0"/>
          </a:p>
          <a:p>
            <a:pPr lvl="2"/>
            <a:endParaRPr lang="en-AU" sz="1600" dirty="0" smtClean="0"/>
          </a:p>
          <a:p>
            <a:pPr lvl="2"/>
            <a:endParaRPr lang="en-AU" sz="1600" dirty="0"/>
          </a:p>
          <a:p>
            <a:pPr lvl="2"/>
            <a:endParaRPr lang="en-AU" sz="1600" dirty="0" smtClean="0"/>
          </a:p>
          <a:p>
            <a:pPr lvl="2"/>
            <a:endParaRPr lang="en-AU" sz="1600" dirty="0"/>
          </a:p>
          <a:p>
            <a:pPr lvl="1"/>
            <a:endParaRPr lang="en-AU" sz="2000" dirty="0" smtClean="0"/>
          </a:p>
          <a:p>
            <a:pPr lvl="1"/>
            <a:r>
              <a:rPr lang="en-AU" sz="2000" dirty="0" smtClean="0"/>
              <a:t>Different environments mean different food sources available</a:t>
            </a:r>
            <a:endParaRPr lang="en-AU" sz="2000" dirty="0"/>
          </a:p>
        </p:txBody>
      </p:sp>
      <p:pic>
        <p:nvPicPr>
          <p:cNvPr id="5" name="Picture 4"/>
          <p:cNvPicPr>
            <a:picLocks noChangeAspect="1"/>
          </p:cNvPicPr>
          <p:nvPr/>
        </p:nvPicPr>
        <p:blipFill>
          <a:blip r:embed="rId2"/>
          <a:stretch>
            <a:fillRect/>
          </a:stretch>
        </p:blipFill>
        <p:spPr>
          <a:xfrm>
            <a:off x="7452708" y="269966"/>
            <a:ext cx="4257599" cy="4320888"/>
          </a:xfrm>
          <a:prstGeom prst="rect">
            <a:avLst/>
          </a:prstGeom>
        </p:spPr>
      </p:pic>
      <p:pic>
        <p:nvPicPr>
          <p:cNvPr id="6" name="Picture 5"/>
          <p:cNvPicPr>
            <a:picLocks noChangeAspect="1"/>
          </p:cNvPicPr>
          <p:nvPr/>
        </p:nvPicPr>
        <p:blipFill>
          <a:blip r:embed="rId3"/>
          <a:stretch>
            <a:fillRect/>
          </a:stretch>
        </p:blipFill>
        <p:spPr>
          <a:xfrm>
            <a:off x="7505838" y="4778262"/>
            <a:ext cx="2356238" cy="1765355"/>
          </a:xfrm>
          <a:prstGeom prst="rect">
            <a:avLst/>
          </a:prstGeom>
          <a:ln w="31750">
            <a:solidFill>
              <a:schemeClr val="accent1"/>
            </a:solidFill>
          </a:ln>
        </p:spPr>
      </p:pic>
      <p:sp>
        <p:nvSpPr>
          <p:cNvPr id="7" name="AutoShape 2" descr="Galapagos islands blue-footed boob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2054" name="Picture 6" descr="Restoring Pinzón Island through the Elimination of Introduced  RodentsGalapagos Conservancy, In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2935178"/>
            <a:ext cx="284797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86943" y="4840178"/>
            <a:ext cx="2890037" cy="307777"/>
          </a:xfrm>
          <a:prstGeom prst="rect">
            <a:avLst/>
          </a:prstGeom>
          <a:noFill/>
        </p:spPr>
        <p:txBody>
          <a:bodyPr wrap="square" rtlCol="0">
            <a:spAutoFit/>
          </a:bodyPr>
          <a:lstStyle/>
          <a:p>
            <a:r>
              <a:rPr lang="en-AU" sz="1400" dirty="0" smtClean="0"/>
              <a:t>Pinzon Island – arid environment</a:t>
            </a:r>
            <a:endParaRPr lang="en-AU" sz="1400" dirty="0"/>
          </a:p>
        </p:txBody>
      </p:sp>
      <p:pic>
        <p:nvPicPr>
          <p:cNvPr id="2056" name="Picture 8" descr="Galapagos landscapes pictures &amp;amp; Islands cruises, Highland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1611" y="2857450"/>
            <a:ext cx="2930051" cy="19208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591611" y="4866318"/>
            <a:ext cx="2890037" cy="523220"/>
          </a:xfrm>
          <a:prstGeom prst="rect">
            <a:avLst/>
          </a:prstGeom>
          <a:noFill/>
        </p:spPr>
        <p:txBody>
          <a:bodyPr wrap="square" rtlCol="0">
            <a:spAutoFit/>
          </a:bodyPr>
          <a:lstStyle/>
          <a:p>
            <a:r>
              <a:rPr lang="en-AU" sz="1400" dirty="0" smtClean="0"/>
              <a:t>Humid environment on Santa Cruz Island</a:t>
            </a:r>
          </a:p>
        </p:txBody>
      </p:sp>
      <p:sp>
        <p:nvSpPr>
          <p:cNvPr id="14" name="TextBox 13"/>
          <p:cNvSpPr txBox="1"/>
          <p:nvPr/>
        </p:nvSpPr>
        <p:spPr>
          <a:xfrm>
            <a:off x="0" y="6523671"/>
            <a:ext cx="7095067" cy="338554"/>
          </a:xfrm>
          <a:prstGeom prst="rect">
            <a:avLst/>
          </a:prstGeom>
          <a:solidFill>
            <a:srgbClr val="FFFF00"/>
          </a:solidFill>
        </p:spPr>
        <p:txBody>
          <a:bodyPr wrap="square" rtlCol="0">
            <a:spAutoFit/>
          </a:bodyPr>
          <a:lstStyle/>
          <a:p>
            <a:r>
              <a:rPr lang="en-AU" sz="1600" i="1" dirty="0" smtClean="0"/>
              <a:t>Learning Aim: Discuss how speciation occurred for finches on the Galapagos Islands</a:t>
            </a:r>
            <a:endParaRPr lang="en-AU" sz="1600" i="1" dirty="0"/>
          </a:p>
        </p:txBody>
      </p:sp>
    </p:spTree>
    <p:extLst>
      <p:ext uri="{BB962C8B-B14F-4D97-AF65-F5344CB8AC3E}">
        <p14:creationId xmlns:p14="http://schemas.microsoft.com/office/powerpoint/2010/main" val="3125926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738"/>
            <a:ext cx="10515600" cy="716326"/>
          </a:xfrm>
        </p:spPr>
        <p:txBody>
          <a:bodyPr>
            <a:normAutofit/>
          </a:bodyPr>
          <a:lstStyle/>
          <a:p>
            <a:r>
              <a:rPr lang="en-AU" sz="3600" b="1" dirty="0" smtClean="0">
                <a:latin typeface="+mn-lt"/>
              </a:rPr>
              <a:t>Galapagos Finches and Speciation</a:t>
            </a:r>
            <a:endParaRPr lang="en-AU" sz="3600" b="1" dirty="0">
              <a:latin typeface="+mn-lt"/>
            </a:endParaRPr>
          </a:p>
        </p:txBody>
      </p:sp>
      <p:sp>
        <p:nvSpPr>
          <p:cNvPr id="3" name="Content Placeholder 2"/>
          <p:cNvSpPr>
            <a:spLocks noGrp="1"/>
          </p:cNvSpPr>
          <p:nvPr>
            <p:ph idx="4294967295"/>
          </p:nvPr>
        </p:nvSpPr>
        <p:spPr>
          <a:xfrm>
            <a:off x="679450" y="775064"/>
            <a:ext cx="6466068" cy="5351099"/>
          </a:xfrm>
        </p:spPr>
        <p:txBody>
          <a:bodyPr/>
          <a:lstStyle/>
          <a:p>
            <a:r>
              <a:rPr lang="en-AU" sz="2400" dirty="0" smtClean="0"/>
              <a:t>In the distant past, finches from the South American mainland arrived in the Galapagos, most likely blown there during storms. </a:t>
            </a:r>
          </a:p>
          <a:p>
            <a:r>
              <a:rPr lang="en-AU" sz="2400" dirty="0" smtClean="0"/>
              <a:t>Mainland too far away for gene flow between populations.</a:t>
            </a:r>
          </a:p>
          <a:p>
            <a:r>
              <a:rPr lang="en-AU" sz="2400" dirty="0" smtClean="0"/>
              <a:t>Finches colonised different islands, with different climates and food sources.</a:t>
            </a:r>
          </a:p>
          <a:p>
            <a:r>
              <a:rPr lang="en-AU" sz="2400" dirty="0" smtClean="0"/>
              <a:t>Limited gene flow between islands</a:t>
            </a:r>
          </a:p>
          <a:p>
            <a:r>
              <a:rPr lang="en-AU" sz="2400" dirty="0" smtClean="0"/>
              <a:t>Finch </a:t>
            </a:r>
            <a:r>
              <a:rPr lang="en-AU" sz="2400" dirty="0"/>
              <a:t>species are adapted (by natural selection) to the food sources on the islands on which they are </a:t>
            </a:r>
            <a:r>
              <a:rPr lang="en-AU" sz="2400" dirty="0" smtClean="0"/>
              <a:t>found.</a:t>
            </a:r>
            <a:endParaRPr lang="en-AU" sz="2400" dirty="0"/>
          </a:p>
          <a:p>
            <a:pPr marL="457200" lvl="1" indent="0">
              <a:buNone/>
            </a:pPr>
            <a:endParaRPr lang="en-AU" dirty="0"/>
          </a:p>
          <a:p>
            <a:pPr marL="0" indent="0">
              <a:buNone/>
            </a:pPr>
            <a:endParaRPr lang="en-AU" dirty="0" smtClean="0"/>
          </a:p>
          <a:p>
            <a:pPr marL="0" indent="0">
              <a:buNone/>
            </a:pPr>
            <a:endParaRPr lang="en-AU"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5518" y="917449"/>
            <a:ext cx="4883032" cy="3692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0" y="6523671"/>
            <a:ext cx="7095067" cy="338554"/>
          </a:xfrm>
          <a:prstGeom prst="rect">
            <a:avLst/>
          </a:prstGeom>
          <a:solidFill>
            <a:srgbClr val="FFFF00"/>
          </a:solidFill>
        </p:spPr>
        <p:txBody>
          <a:bodyPr wrap="square" rtlCol="0">
            <a:spAutoFit/>
          </a:bodyPr>
          <a:lstStyle/>
          <a:p>
            <a:r>
              <a:rPr lang="en-AU" sz="1600" i="1" dirty="0" smtClean="0"/>
              <a:t>Learning Aim: Discuss how speciation occurred for finches on the Galapagos Islands</a:t>
            </a:r>
            <a:endParaRPr lang="en-AU" sz="1600" i="1" dirty="0"/>
          </a:p>
        </p:txBody>
      </p:sp>
    </p:spTree>
    <p:extLst>
      <p:ext uri="{BB962C8B-B14F-4D97-AF65-F5344CB8AC3E}">
        <p14:creationId xmlns:p14="http://schemas.microsoft.com/office/powerpoint/2010/main" val="955160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710" y="976618"/>
            <a:ext cx="7416824" cy="5129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0" y="58738"/>
            <a:ext cx="10515600" cy="716326"/>
          </a:xfrm>
        </p:spPr>
        <p:txBody>
          <a:bodyPr>
            <a:normAutofit/>
          </a:bodyPr>
          <a:lstStyle/>
          <a:p>
            <a:r>
              <a:rPr lang="en-AU" sz="3600" b="1" dirty="0" smtClean="0">
                <a:latin typeface="+mn-lt"/>
              </a:rPr>
              <a:t>Galapagos Finches and Speciation</a:t>
            </a:r>
            <a:endParaRPr lang="en-AU" sz="3600" b="1" dirty="0">
              <a:latin typeface="+mn-lt"/>
            </a:endParaRPr>
          </a:p>
        </p:txBody>
      </p:sp>
      <p:sp>
        <p:nvSpPr>
          <p:cNvPr id="6" name="TextBox 5"/>
          <p:cNvSpPr txBox="1"/>
          <p:nvPr/>
        </p:nvSpPr>
        <p:spPr>
          <a:xfrm>
            <a:off x="0" y="6523671"/>
            <a:ext cx="7095067" cy="338554"/>
          </a:xfrm>
          <a:prstGeom prst="rect">
            <a:avLst/>
          </a:prstGeom>
          <a:solidFill>
            <a:srgbClr val="FFFF00"/>
          </a:solidFill>
        </p:spPr>
        <p:txBody>
          <a:bodyPr wrap="square" rtlCol="0">
            <a:spAutoFit/>
          </a:bodyPr>
          <a:lstStyle/>
          <a:p>
            <a:r>
              <a:rPr lang="en-AU" sz="1600" i="1" dirty="0" smtClean="0"/>
              <a:t>Learning Aim: Discuss how speciation occurred for finches on the Galapagos Islands</a:t>
            </a:r>
            <a:endParaRPr lang="en-AU" sz="1600" i="1" dirty="0"/>
          </a:p>
        </p:txBody>
      </p:sp>
    </p:spTree>
    <p:extLst>
      <p:ext uri="{BB962C8B-B14F-4D97-AF65-F5344CB8AC3E}">
        <p14:creationId xmlns:p14="http://schemas.microsoft.com/office/powerpoint/2010/main" val="103086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6" y="208371"/>
            <a:ext cx="10515600" cy="618944"/>
          </a:xfrm>
        </p:spPr>
        <p:txBody>
          <a:bodyPr>
            <a:normAutofit/>
          </a:bodyPr>
          <a:lstStyle/>
          <a:p>
            <a:r>
              <a:rPr lang="en-AU" sz="3600" b="1" dirty="0">
                <a:latin typeface="+mn-lt"/>
              </a:rPr>
              <a:t>Theory of Evolution Through Natural Selection</a:t>
            </a:r>
          </a:p>
        </p:txBody>
      </p:sp>
      <p:sp>
        <p:nvSpPr>
          <p:cNvPr id="3" name="Content Placeholder 2"/>
          <p:cNvSpPr>
            <a:spLocks noGrp="1"/>
          </p:cNvSpPr>
          <p:nvPr>
            <p:ph idx="1"/>
          </p:nvPr>
        </p:nvSpPr>
        <p:spPr>
          <a:xfrm>
            <a:off x="359229" y="937350"/>
            <a:ext cx="5963194" cy="5620204"/>
          </a:xfrm>
        </p:spPr>
        <p:txBody>
          <a:bodyPr>
            <a:normAutofit fontScale="92500" lnSpcReduction="20000"/>
          </a:bodyPr>
          <a:lstStyle/>
          <a:p>
            <a:r>
              <a:rPr lang="en-AU" dirty="0"/>
              <a:t>Explanation for the huge diversity of life on Earth</a:t>
            </a:r>
          </a:p>
          <a:p>
            <a:r>
              <a:rPr lang="en-AU" dirty="0"/>
              <a:t>Underpinned by comprehensive evidence</a:t>
            </a:r>
          </a:p>
          <a:p>
            <a:r>
              <a:rPr lang="en-AU" dirty="0"/>
              <a:t>Initially put forward in 1858 by:</a:t>
            </a:r>
          </a:p>
          <a:p>
            <a:pPr lvl="1"/>
            <a:r>
              <a:rPr lang="en-AU" dirty="0"/>
              <a:t>Charles Darwin</a:t>
            </a:r>
          </a:p>
          <a:p>
            <a:pPr lvl="1"/>
            <a:r>
              <a:rPr lang="en-AU" dirty="0"/>
              <a:t>Alfred Russel </a:t>
            </a:r>
            <a:r>
              <a:rPr lang="en-AU" dirty="0" smtClean="0"/>
              <a:t>Wallace</a:t>
            </a:r>
          </a:p>
          <a:p>
            <a:r>
              <a:rPr lang="en-AU" dirty="0" smtClean="0"/>
              <a:t>Charles Darwin:</a:t>
            </a:r>
          </a:p>
          <a:p>
            <a:pPr lvl="1"/>
            <a:r>
              <a:rPr lang="en-AU" dirty="0" smtClean="0"/>
              <a:t>Keen amateur naturalist</a:t>
            </a:r>
          </a:p>
          <a:p>
            <a:pPr lvl="1"/>
            <a:r>
              <a:rPr lang="en-AU" dirty="0" smtClean="0"/>
              <a:t>Joined a surveying expedition as a biologist</a:t>
            </a:r>
          </a:p>
          <a:p>
            <a:pPr lvl="1"/>
            <a:r>
              <a:rPr lang="en-AU" dirty="0" smtClean="0"/>
              <a:t>Voyaged on HMS </a:t>
            </a:r>
            <a:r>
              <a:rPr lang="en-AU" i="1" dirty="0" smtClean="0"/>
              <a:t>Beagle</a:t>
            </a:r>
            <a:endParaRPr lang="en-AU" dirty="0" smtClean="0"/>
          </a:p>
          <a:p>
            <a:pPr lvl="2"/>
            <a:r>
              <a:rPr lang="en-AU" dirty="0" smtClean="0"/>
              <a:t>Galapagos Islands</a:t>
            </a:r>
          </a:p>
          <a:p>
            <a:pPr lvl="2"/>
            <a:r>
              <a:rPr lang="en-AU" dirty="0" smtClean="0"/>
              <a:t>New Zealand</a:t>
            </a:r>
          </a:p>
          <a:p>
            <a:pPr lvl="2"/>
            <a:r>
              <a:rPr lang="en-AU" dirty="0" smtClean="0"/>
              <a:t>Australia</a:t>
            </a:r>
          </a:p>
          <a:p>
            <a:r>
              <a:rPr lang="en-AU" dirty="0" smtClean="0"/>
              <a:t>Allowed him to observe differences and similarities between geographically separated  animals.</a:t>
            </a:r>
          </a:p>
          <a:p>
            <a:endParaRPr lang="en-AU" dirty="0"/>
          </a:p>
          <a:p>
            <a:pPr marL="457200" lvl="1" indent="0">
              <a:buNone/>
            </a:pPr>
            <a:endParaRPr lang="en-AU"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423" y="1785257"/>
            <a:ext cx="5810316" cy="3899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322423" y="1297577"/>
            <a:ext cx="5810316" cy="369332"/>
          </a:xfrm>
          <a:prstGeom prst="rect">
            <a:avLst/>
          </a:prstGeom>
          <a:noFill/>
        </p:spPr>
        <p:txBody>
          <a:bodyPr wrap="square" rtlCol="0">
            <a:spAutoFit/>
          </a:bodyPr>
          <a:lstStyle/>
          <a:p>
            <a:r>
              <a:rPr lang="en-AU" b="1" i="1" dirty="0" smtClean="0"/>
              <a:t>The Voyage of the Beagle – 1831-1836</a:t>
            </a:r>
            <a:endParaRPr lang="en-AU" b="1" i="1" dirty="0"/>
          </a:p>
        </p:txBody>
      </p:sp>
      <p:sp>
        <p:nvSpPr>
          <p:cNvPr id="6" name="TextBox 5"/>
          <p:cNvSpPr txBox="1"/>
          <p:nvPr/>
        </p:nvSpPr>
        <p:spPr>
          <a:xfrm>
            <a:off x="0" y="6523671"/>
            <a:ext cx="8112034" cy="338554"/>
          </a:xfrm>
          <a:prstGeom prst="rect">
            <a:avLst/>
          </a:prstGeom>
          <a:solidFill>
            <a:srgbClr val="FFFF00"/>
          </a:solidFill>
        </p:spPr>
        <p:txBody>
          <a:bodyPr wrap="square" rtlCol="0">
            <a:spAutoFit/>
          </a:bodyPr>
          <a:lstStyle/>
          <a:p>
            <a:r>
              <a:rPr lang="en-AU" sz="1600" i="1" dirty="0" smtClean="0"/>
              <a:t>Learning Aim: Outline the historical development of the Theory of Evolution by Natural Selection </a:t>
            </a:r>
            <a:endParaRPr lang="en-AU" sz="1600" i="1" dirty="0"/>
          </a:p>
        </p:txBody>
      </p:sp>
    </p:spTree>
    <p:extLst>
      <p:ext uri="{BB962C8B-B14F-4D97-AF65-F5344CB8AC3E}">
        <p14:creationId xmlns:p14="http://schemas.microsoft.com/office/powerpoint/2010/main" val="110559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83346"/>
            <a:ext cx="9100457" cy="634082"/>
          </a:xfrm>
        </p:spPr>
        <p:txBody>
          <a:bodyPr>
            <a:noAutofit/>
          </a:bodyPr>
          <a:lstStyle/>
          <a:p>
            <a:r>
              <a:rPr lang="en-AU" sz="3600" b="1" dirty="0">
                <a:latin typeface="+mn-lt"/>
              </a:rPr>
              <a:t>Theory of </a:t>
            </a:r>
            <a:r>
              <a:rPr lang="en-AU" sz="3600" b="1" dirty="0" smtClean="0">
                <a:latin typeface="+mn-lt"/>
              </a:rPr>
              <a:t>Evolution through Natural </a:t>
            </a:r>
            <a:r>
              <a:rPr lang="en-AU" sz="3600" b="1" dirty="0">
                <a:latin typeface="+mn-lt"/>
              </a:rPr>
              <a:t>Selection</a:t>
            </a:r>
          </a:p>
        </p:txBody>
      </p:sp>
      <p:sp>
        <p:nvSpPr>
          <p:cNvPr id="3" name="Content Placeholder 2"/>
          <p:cNvSpPr>
            <a:spLocks noGrp="1"/>
          </p:cNvSpPr>
          <p:nvPr>
            <p:ph idx="1"/>
          </p:nvPr>
        </p:nvSpPr>
        <p:spPr>
          <a:xfrm>
            <a:off x="374469" y="1124744"/>
            <a:ext cx="9836331" cy="5472608"/>
          </a:xfrm>
        </p:spPr>
        <p:txBody>
          <a:bodyPr/>
          <a:lstStyle/>
          <a:p>
            <a:r>
              <a:rPr lang="en-AU" dirty="0"/>
              <a:t>Built on work of other scientists:</a:t>
            </a:r>
          </a:p>
          <a:p>
            <a:pPr lvl="1"/>
            <a:r>
              <a:rPr lang="en-AU" dirty="0"/>
              <a:t>Linnaeus – classification</a:t>
            </a:r>
          </a:p>
          <a:p>
            <a:pPr lvl="1"/>
            <a:r>
              <a:rPr lang="en-AU" dirty="0"/>
              <a:t>Lyell – geological change</a:t>
            </a:r>
          </a:p>
          <a:p>
            <a:pPr lvl="1"/>
            <a:r>
              <a:rPr lang="en-AU" dirty="0"/>
              <a:t>Malthus – population studies</a:t>
            </a:r>
          </a:p>
          <a:p>
            <a:pPr lvl="1"/>
            <a:r>
              <a:rPr lang="en-AU" dirty="0"/>
              <a:t>Wallace – similar ideas to Darwin</a:t>
            </a:r>
          </a:p>
          <a:p>
            <a:r>
              <a:rPr lang="en-AU" dirty="0"/>
              <a:t>Theory based on 3 </a:t>
            </a:r>
            <a:r>
              <a:rPr lang="en-AU" b="1" dirty="0" smtClean="0"/>
              <a:t>observations </a:t>
            </a:r>
            <a:r>
              <a:rPr lang="en-AU" dirty="0" smtClean="0"/>
              <a:t>made by Darwin.</a:t>
            </a:r>
            <a:endParaRPr lang="en-AU" b="1" dirty="0"/>
          </a:p>
          <a:p>
            <a:pPr lvl="1"/>
            <a:r>
              <a:rPr lang="en-AU" b="1" i="1" dirty="0"/>
              <a:t>Variation</a:t>
            </a:r>
            <a:r>
              <a:rPr lang="en-AU" dirty="0"/>
              <a:t>: members of a species vary and variations are passed on from one generation to the next.</a:t>
            </a:r>
          </a:p>
          <a:p>
            <a:pPr lvl="1"/>
            <a:r>
              <a:rPr lang="en-AU" b="1" i="1" dirty="0"/>
              <a:t>Birth Rate:</a:t>
            </a:r>
            <a:r>
              <a:rPr lang="en-AU" b="1" dirty="0"/>
              <a:t> </a:t>
            </a:r>
            <a:r>
              <a:rPr lang="en-AU" dirty="0"/>
              <a:t>living organisms reproduce at a rate greater than their food supply and must compete for resources</a:t>
            </a:r>
          </a:p>
          <a:p>
            <a:pPr lvl="1"/>
            <a:r>
              <a:rPr lang="en-AU" b="1" i="1" dirty="0"/>
              <a:t>Nature’s Balance: </a:t>
            </a:r>
            <a:r>
              <a:rPr lang="en-AU" dirty="0"/>
              <a:t>although birth rate is high, most species numbers remain at a constant level.</a:t>
            </a:r>
            <a:endParaRPr lang="en-AU" b="1" i="1" dirty="0"/>
          </a:p>
        </p:txBody>
      </p:sp>
      <p:sp>
        <p:nvSpPr>
          <p:cNvPr id="4" name="TextBox 3"/>
          <p:cNvSpPr txBox="1"/>
          <p:nvPr/>
        </p:nvSpPr>
        <p:spPr>
          <a:xfrm>
            <a:off x="0" y="6523671"/>
            <a:ext cx="8112034" cy="338554"/>
          </a:xfrm>
          <a:prstGeom prst="rect">
            <a:avLst/>
          </a:prstGeom>
          <a:solidFill>
            <a:srgbClr val="FFFF00"/>
          </a:solidFill>
        </p:spPr>
        <p:txBody>
          <a:bodyPr wrap="square" rtlCol="0">
            <a:spAutoFit/>
          </a:bodyPr>
          <a:lstStyle/>
          <a:p>
            <a:r>
              <a:rPr lang="en-AU" sz="1600" i="1" dirty="0" smtClean="0"/>
              <a:t>Learning Aim: List the three observations that helped Darwin develop evolutionary theory</a:t>
            </a:r>
            <a:endParaRPr lang="en-AU" sz="1600" i="1" dirty="0"/>
          </a:p>
        </p:txBody>
      </p:sp>
    </p:spTree>
    <p:extLst>
      <p:ext uri="{BB962C8B-B14F-4D97-AF65-F5344CB8AC3E}">
        <p14:creationId xmlns:p14="http://schemas.microsoft.com/office/powerpoint/2010/main" val="109754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6" y="248513"/>
            <a:ext cx="9919063" cy="778098"/>
          </a:xfrm>
        </p:spPr>
        <p:txBody>
          <a:bodyPr>
            <a:normAutofit/>
          </a:bodyPr>
          <a:lstStyle/>
          <a:p>
            <a:r>
              <a:rPr lang="en-AU" sz="3600" b="1" dirty="0">
                <a:latin typeface="+mn-lt"/>
              </a:rPr>
              <a:t>Theory of </a:t>
            </a:r>
            <a:r>
              <a:rPr lang="en-AU" sz="3600" b="1" dirty="0" smtClean="0">
                <a:latin typeface="+mn-lt"/>
              </a:rPr>
              <a:t>Evolution Through Natural </a:t>
            </a:r>
            <a:r>
              <a:rPr lang="en-AU" sz="3600" b="1" dirty="0">
                <a:latin typeface="+mn-lt"/>
              </a:rPr>
              <a:t>Selection</a:t>
            </a:r>
          </a:p>
        </p:txBody>
      </p:sp>
      <p:sp>
        <p:nvSpPr>
          <p:cNvPr id="3" name="Content Placeholder 2"/>
          <p:cNvSpPr>
            <a:spLocks noGrp="1"/>
          </p:cNvSpPr>
          <p:nvPr>
            <p:ph idx="1"/>
          </p:nvPr>
        </p:nvSpPr>
        <p:spPr>
          <a:xfrm>
            <a:off x="566057" y="1124745"/>
            <a:ext cx="11277600" cy="5001419"/>
          </a:xfrm>
        </p:spPr>
        <p:txBody>
          <a:bodyPr>
            <a:normAutofit/>
          </a:bodyPr>
          <a:lstStyle/>
          <a:p>
            <a:r>
              <a:rPr lang="en-AU" dirty="0"/>
              <a:t>Based on the observations, Darwin interpreted and inferred</a:t>
            </a:r>
            <a:r>
              <a:rPr lang="en-AU" dirty="0" smtClean="0"/>
              <a:t>:</a:t>
            </a:r>
          </a:p>
          <a:p>
            <a:pPr marL="0" indent="0">
              <a:buNone/>
            </a:pPr>
            <a:endParaRPr lang="en-AU" dirty="0"/>
          </a:p>
          <a:p>
            <a:pPr lvl="1"/>
            <a:r>
              <a:rPr lang="en-AU" dirty="0"/>
              <a:t>Excessive birth rate and limited resources </a:t>
            </a:r>
            <a:r>
              <a:rPr lang="en-AU" dirty="0">
                <a:sym typeface="Wingdings" panose="05000000000000000000" pitchFamily="2" charset="2"/>
              </a:rPr>
              <a:t> </a:t>
            </a:r>
            <a:r>
              <a:rPr lang="en-AU" b="1" i="1" dirty="0">
                <a:sym typeface="Wingdings" panose="05000000000000000000" pitchFamily="2" charset="2"/>
              </a:rPr>
              <a:t>struggle for </a:t>
            </a:r>
            <a:r>
              <a:rPr lang="en-AU" b="1" i="1" dirty="0" smtClean="0">
                <a:sym typeface="Wingdings" panose="05000000000000000000" pitchFamily="2" charset="2"/>
              </a:rPr>
              <a:t>existence</a:t>
            </a:r>
          </a:p>
          <a:p>
            <a:pPr marL="457200" lvl="1" indent="0">
              <a:buNone/>
            </a:pPr>
            <a:endParaRPr lang="en-AU" b="1" i="1" dirty="0">
              <a:sym typeface="Wingdings" panose="05000000000000000000" pitchFamily="2" charset="2"/>
            </a:endParaRPr>
          </a:p>
          <a:p>
            <a:pPr lvl="1"/>
            <a:r>
              <a:rPr lang="en-AU" dirty="0">
                <a:sym typeface="Wingdings" panose="05000000000000000000" pitchFamily="2" charset="2"/>
              </a:rPr>
              <a:t>Variations mean that organisms best suited to their environment  are more likely to survive  became known as </a:t>
            </a:r>
            <a:r>
              <a:rPr lang="en-AU" b="1" i="1" dirty="0">
                <a:sym typeface="Wingdings" panose="05000000000000000000" pitchFamily="2" charset="2"/>
              </a:rPr>
              <a:t>“survival of the fittest</a:t>
            </a:r>
            <a:r>
              <a:rPr lang="en-AU" b="1" i="1" dirty="0" smtClean="0">
                <a:sym typeface="Wingdings" panose="05000000000000000000" pitchFamily="2" charset="2"/>
              </a:rPr>
              <a:t>”.</a:t>
            </a:r>
          </a:p>
          <a:p>
            <a:pPr marL="457200" lvl="1" indent="0">
              <a:buNone/>
            </a:pPr>
            <a:endParaRPr lang="en-AU" b="1" i="1" dirty="0">
              <a:sym typeface="Wingdings" panose="05000000000000000000" pitchFamily="2" charset="2"/>
            </a:endParaRPr>
          </a:p>
          <a:p>
            <a:pPr lvl="2"/>
            <a:r>
              <a:rPr lang="en-AU" sz="2400" dirty="0">
                <a:sym typeface="Wingdings" panose="05000000000000000000" pitchFamily="2" charset="2"/>
              </a:rPr>
              <a:t>More organisms with favourable characteristics survive</a:t>
            </a:r>
          </a:p>
          <a:p>
            <a:pPr lvl="2"/>
            <a:r>
              <a:rPr lang="en-AU" sz="2400" dirty="0">
                <a:sym typeface="Wingdings" panose="05000000000000000000" pitchFamily="2" charset="2"/>
              </a:rPr>
              <a:t>Organisms with less favourable characteristics die before they can reproduce</a:t>
            </a:r>
          </a:p>
          <a:p>
            <a:pPr lvl="2"/>
            <a:r>
              <a:rPr lang="en-AU" sz="2400" dirty="0">
                <a:sym typeface="Wingdings" panose="05000000000000000000" pitchFamily="2" charset="2"/>
              </a:rPr>
              <a:t>Survival of Fittest possible because of variation.</a:t>
            </a:r>
            <a:endParaRPr lang="en-AU" sz="2400" dirty="0"/>
          </a:p>
        </p:txBody>
      </p:sp>
      <p:sp>
        <p:nvSpPr>
          <p:cNvPr id="4" name="TextBox 3"/>
          <p:cNvSpPr txBox="1"/>
          <p:nvPr/>
        </p:nvSpPr>
        <p:spPr>
          <a:xfrm>
            <a:off x="0" y="6523671"/>
            <a:ext cx="9728200" cy="338554"/>
          </a:xfrm>
          <a:prstGeom prst="rect">
            <a:avLst/>
          </a:prstGeom>
          <a:solidFill>
            <a:srgbClr val="FFFF00"/>
          </a:solidFill>
        </p:spPr>
        <p:txBody>
          <a:bodyPr wrap="square" rtlCol="0">
            <a:spAutoFit/>
          </a:bodyPr>
          <a:lstStyle/>
          <a:p>
            <a:r>
              <a:rPr lang="en-AU" sz="1600" i="1" dirty="0" smtClean="0"/>
              <a:t>Learning Aim: Describe what Darwin inferred from his observations about Variation, </a:t>
            </a:r>
            <a:r>
              <a:rPr lang="en-AU" sz="1600" i="1" dirty="0" err="1" smtClean="0"/>
              <a:t>Birthrate</a:t>
            </a:r>
            <a:r>
              <a:rPr lang="en-AU" sz="1600" i="1" dirty="0" smtClean="0"/>
              <a:t> and Nature’s Balance</a:t>
            </a:r>
            <a:endParaRPr lang="en-AU" sz="1600" i="1" dirty="0"/>
          </a:p>
        </p:txBody>
      </p:sp>
    </p:spTree>
    <p:extLst>
      <p:ext uri="{BB962C8B-B14F-4D97-AF65-F5344CB8AC3E}">
        <p14:creationId xmlns:p14="http://schemas.microsoft.com/office/powerpoint/2010/main" val="138512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184366"/>
            <a:ext cx="9845040" cy="5673634"/>
          </a:xfrm>
        </p:spPr>
        <p:txBody>
          <a:bodyPr>
            <a:normAutofit/>
          </a:bodyPr>
          <a:lstStyle/>
          <a:p>
            <a:r>
              <a:rPr lang="en-AU" dirty="0"/>
              <a:t>Darwin did not know </a:t>
            </a:r>
            <a:r>
              <a:rPr lang="en-AU" b="1" i="1" dirty="0"/>
              <a:t>why</a:t>
            </a:r>
            <a:r>
              <a:rPr lang="en-AU" b="1" dirty="0"/>
              <a:t> </a:t>
            </a:r>
            <a:r>
              <a:rPr lang="en-AU" dirty="0"/>
              <a:t>variation occurs.  We now know that a number of things cause this variation across a species, including:</a:t>
            </a:r>
          </a:p>
          <a:p>
            <a:pPr lvl="1"/>
            <a:r>
              <a:rPr lang="en-AU" dirty="0"/>
              <a:t>Events during meiosis and fertilisation</a:t>
            </a:r>
          </a:p>
          <a:p>
            <a:pPr lvl="1"/>
            <a:r>
              <a:rPr lang="en-AU" dirty="0"/>
              <a:t>Inheritance of alleles from mother and father for alternative forms of a trait or characteristic</a:t>
            </a:r>
          </a:p>
          <a:p>
            <a:pPr lvl="1"/>
            <a:r>
              <a:rPr lang="en-AU" dirty="0"/>
              <a:t>Chance mutations</a:t>
            </a:r>
          </a:p>
          <a:p>
            <a:endParaRPr lang="en-AU" dirty="0"/>
          </a:p>
          <a:p>
            <a:r>
              <a:rPr lang="en-AU" dirty="0"/>
              <a:t>Today:  natural selection can be viewed as </a:t>
            </a:r>
            <a:r>
              <a:rPr lang="en-AU" i="1" dirty="0"/>
              <a:t>selection of those alleles in a population that give an organism a greater survival advantage.</a:t>
            </a:r>
          </a:p>
          <a:p>
            <a:pPr lvl="1"/>
            <a:r>
              <a:rPr lang="en-AU" i="1" dirty="0"/>
              <a:t>Favourable alleles passed to </a:t>
            </a:r>
            <a:r>
              <a:rPr lang="en-AU" i="1" dirty="0" smtClean="0"/>
              <a:t>offspring.</a:t>
            </a:r>
            <a:endParaRPr lang="en-AU" i="1" dirty="0"/>
          </a:p>
          <a:p>
            <a:pPr lvl="1"/>
            <a:r>
              <a:rPr lang="en-AU" i="1" dirty="0"/>
              <a:t>Change in gene pool over time – adaptation of the species to the </a:t>
            </a:r>
            <a:r>
              <a:rPr lang="en-AU" i="1" dirty="0" smtClean="0"/>
              <a:t>environment.</a:t>
            </a:r>
            <a:endParaRPr lang="en-AU" dirty="0"/>
          </a:p>
        </p:txBody>
      </p:sp>
      <p:sp>
        <p:nvSpPr>
          <p:cNvPr id="4" name="Title 1"/>
          <p:cNvSpPr>
            <a:spLocks noGrp="1"/>
          </p:cNvSpPr>
          <p:nvPr>
            <p:ph type="title"/>
          </p:nvPr>
        </p:nvSpPr>
        <p:spPr>
          <a:xfrm>
            <a:off x="522514" y="152719"/>
            <a:ext cx="9688286" cy="778098"/>
          </a:xfrm>
        </p:spPr>
        <p:txBody>
          <a:bodyPr>
            <a:normAutofit/>
          </a:bodyPr>
          <a:lstStyle/>
          <a:p>
            <a:r>
              <a:rPr lang="en-AU" sz="3600" b="1" dirty="0">
                <a:latin typeface="+mn-lt"/>
              </a:rPr>
              <a:t>Theory of </a:t>
            </a:r>
            <a:r>
              <a:rPr lang="en-AU" sz="3600" b="1" dirty="0" smtClean="0">
                <a:latin typeface="+mn-lt"/>
              </a:rPr>
              <a:t>Evolution through Natural </a:t>
            </a:r>
            <a:r>
              <a:rPr lang="en-AU" sz="3600" b="1" dirty="0">
                <a:latin typeface="+mn-lt"/>
              </a:rPr>
              <a:t>Selection</a:t>
            </a:r>
          </a:p>
        </p:txBody>
      </p:sp>
      <p:sp>
        <p:nvSpPr>
          <p:cNvPr id="5" name="TextBox 4"/>
          <p:cNvSpPr txBox="1"/>
          <p:nvPr/>
        </p:nvSpPr>
        <p:spPr>
          <a:xfrm>
            <a:off x="0" y="6523671"/>
            <a:ext cx="5139267" cy="338554"/>
          </a:xfrm>
          <a:prstGeom prst="rect">
            <a:avLst/>
          </a:prstGeom>
          <a:solidFill>
            <a:srgbClr val="FFFF00"/>
          </a:solidFill>
        </p:spPr>
        <p:txBody>
          <a:bodyPr wrap="square" rtlCol="0">
            <a:spAutoFit/>
          </a:bodyPr>
          <a:lstStyle/>
          <a:p>
            <a:r>
              <a:rPr lang="en-AU" sz="1600" i="1" dirty="0" smtClean="0"/>
              <a:t>Learning Aim: Give a modern definition of natural selection</a:t>
            </a:r>
            <a:endParaRPr lang="en-AU" sz="1600" i="1" dirty="0"/>
          </a:p>
        </p:txBody>
      </p:sp>
    </p:spTree>
    <p:extLst>
      <p:ext uri="{BB962C8B-B14F-4D97-AF65-F5344CB8AC3E}">
        <p14:creationId xmlns:p14="http://schemas.microsoft.com/office/powerpoint/2010/main" val="50282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03" y="1061471"/>
            <a:ext cx="11502571" cy="4842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p:cNvSpPr>
            <a:spLocks noGrp="1"/>
          </p:cNvSpPr>
          <p:nvPr>
            <p:ph type="title"/>
          </p:nvPr>
        </p:nvSpPr>
        <p:spPr>
          <a:xfrm>
            <a:off x="522514" y="152719"/>
            <a:ext cx="9688286" cy="778098"/>
          </a:xfrm>
        </p:spPr>
        <p:txBody>
          <a:bodyPr>
            <a:normAutofit/>
          </a:bodyPr>
          <a:lstStyle/>
          <a:p>
            <a:r>
              <a:rPr lang="en-AU" sz="3600" b="1" dirty="0">
                <a:latin typeface="+mn-lt"/>
              </a:rPr>
              <a:t>Theory of </a:t>
            </a:r>
            <a:r>
              <a:rPr lang="en-AU" sz="3600" b="1" dirty="0" smtClean="0">
                <a:latin typeface="+mn-lt"/>
              </a:rPr>
              <a:t>Evolution through Natural </a:t>
            </a:r>
            <a:r>
              <a:rPr lang="en-AU" sz="3600" b="1" dirty="0">
                <a:latin typeface="+mn-lt"/>
              </a:rPr>
              <a:t>Selection</a:t>
            </a:r>
          </a:p>
        </p:txBody>
      </p:sp>
      <p:sp>
        <p:nvSpPr>
          <p:cNvPr id="4" name="TextBox 3"/>
          <p:cNvSpPr txBox="1"/>
          <p:nvPr/>
        </p:nvSpPr>
        <p:spPr>
          <a:xfrm>
            <a:off x="0" y="6523671"/>
            <a:ext cx="6951133" cy="338554"/>
          </a:xfrm>
          <a:prstGeom prst="rect">
            <a:avLst/>
          </a:prstGeom>
          <a:solidFill>
            <a:srgbClr val="FFFF00"/>
          </a:solidFill>
        </p:spPr>
        <p:txBody>
          <a:bodyPr wrap="square" rtlCol="0">
            <a:spAutoFit/>
          </a:bodyPr>
          <a:lstStyle/>
          <a:p>
            <a:r>
              <a:rPr lang="en-AU" sz="1600" i="1" dirty="0" smtClean="0"/>
              <a:t>Learning Aim: Summarise the six principles of Evolution through Natural Selection</a:t>
            </a:r>
            <a:endParaRPr lang="en-AU" sz="1600" i="1" dirty="0"/>
          </a:p>
        </p:txBody>
      </p:sp>
    </p:spTree>
    <p:extLst>
      <p:ext uri="{BB962C8B-B14F-4D97-AF65-F5344CB8AC3E}">
        <p14:creationId xmlns:p14="http://schemas.microsoft.com/office/powerpoint/2010/main" val="1048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17" y="243205"/>
            <a:ext cx="10515600" cy="714737"/>
          </a:xfrm>
        </p:spPr>
        <p:txBody>
          <a:bodyPr>
            <a:normAutofit/>
          </a:bodyPr>
          <a:lstStyle/>
          <a:p>
            <a:r>
              <a:rPr lang="en-AU" sz="3600" b="1" dirty="0" smtClean="0">
                <a:latin typeface="+mn-lt"/>
              </a:rPr>
              <a:t>Natural Selection is Selective</a:t>
            </a:r>
            <a:endParaRPr lang="en-AU" sz="3600" b="1" dirty="0">
              <a:latin typeface="+mn-lt"/>
            </a:endParaRPr>
          </a:p>
        </p:txBody>
      </p:sp>
      <p:sp>
        <p:nvSpPr>
          <p:cNvPr id="3" name="Content Placeholder 2"/>
          <p:cNvSpPr>
            <a:spLocks noGrp="1"/>
          </p:cNvSpPr>
          <p:nvPr>
            <p:ph idx="1"/>
          </p:nvPr>
        </p:nvSpPr>
        <p:spPr>
          <a:xfrm>
            <a:off x="350520" y="1085396"/>
            <a:ext cx="6102531" cy="5132524"/>
          </a:xfrm>
        </p:spPr>
        <p:txBody>
          <a:bodyPr>
            <a:normAutofit/>
          </a:bodyPr>
          <a:lstStyle/>
          <a:p>
            <a:r>
              <a:rPr lang="en-AU" sz="2400" dirty="0" smtClean="0"/>
              <a:t>Not a random process.</a:t>
            </a:r>
          </a:p>
          <a:p>
            <a:endParaRPr lang="en-AU" sz="2400" dirty="0" smtClean="0"/>
          </a:p>
          <a:p>
            <a:r>
              <a:rPr lang="en-AU" sz="2400" dirty="0"/>
              <a:t>Allele frequency changes due to environmental factors, making some alleles more favourable for </a:t>
            </a:r>
            <a:r>
              <a:rPr lang="en-AU" sz="2400" dirty="0" smtClean="0"/>
              <a:t>reproduction/survival</a:t>
            </a:r>
            <a:r>
              <a:rPr lang="en-AU" sz="2400" dirty="0"/>
              <a:t> </a:t>
            </a:r>
            <a:r>
              <a:rPr lang="en-AU" sz="2400" dirty="0" smtClean="0"/>
              <a:t>in a particular environment.</a:t>
            </a:r>
          </a:p>
          <a:p>
            <a:endParaRPr lang="en-AU" sz="2400" dirty="0" smtClean="0"/>
          </a:p>
          <a:p>
            <a:pPr lvl="1"/>
            <a:r>
              <a:rPr lang="en-AU" sz="2000" dirty="0" err="1" smtClean="0"/>
              <a:t>Eg</a:t>
            </a:r>
            <a:r>
              <a:rPr lang="en-AU" sz="2000" dirty="0" smtClean="0"/>
              <a:t>:  An </a:t>
            </a:r>
            <a:r>
              <a:rPr lang="en-AU" sz="2000" dirty="0"/>
              <a:t>allele for longer coat length is an advantage in cold climates.  Animals expressing this allele are more likely to </a:t>
            </a:r>
            <a:r>
              <a:rPr lang="en-AU" sz="2000" dirty="0" smtClean="0"/>
              <a:t>be able to maintain body temperature to survive </a:t>
            </a:r>
            <a:r>
              <a:rPr lang="en-AU" sz="2000" dirty="0"/>
              <a:t>and/or produce more offspring, so the allele increases over time in the population</a:t>
            </a:r>
            <a:endParaRPr lang="en-AU" sz="2000" dirty="0" smtClean="0"/>
          </a:p>
          <a:p>
            <a:endParaRPr lang="en-AU" sz="2000" dirty="0"/>
          </a:p>
        </p:txBody>
      </p:sp>
      <p:pic>
        <p:nvPicPr>
          <p:cNvPr id="4" name="Picture 3"/>
          <p:cNvPicPr>
            <a:picLocks noChangeAspect="1"/>
          </p:cNvPicPr>
          <p:nvPr/>
        </p:nvPicPr>
        <p:blipFill>
          <a:blip r:embed="rId2"/>
          <a:stretch>
            <a:fillRect/>
          </a:stretch>
        </p:blipFill>
        <p:spPr>
          <a:xfrm>
            <a:off x="7445829" y="382859"/>
            <a:ext cx="3936274" cy="2708157"/>
          </a:xfrm>
          <a:prstGeom prst="rect">
            <a:avLst/>
          </a:prstGeom>
        </p:spPr>
      </p:pic>
      <p:sp>
        <p:nvSpPr>
          <p:cNvPr id="5" name="TextBox 4"/>
          <p:cNvSpPr txBox="1"/>
          <p:nvPr/>
        </p:nvSpPr>
        <p:spPr>
          <a:xfrm>
            <a:off x="7445829" y="3204754"/>
            <a:ext cx="3936274" cy="2308324"/>
          </a:xfrm>
          <a:prstGeom prst="rect">
            <a:avLst/>
          </a:prstGeom>
          <a:noFill/>
        </p:spPr>
        <p:txBody>
          <a:bodyPr wrap="square" rtlCol="0">
            <a:spAutoFit/>
          </a:bodyPr>
          <a:lstStyle/>
          <a:p>
            <a:r>
              <a:rPr lang="en-AU" i="1" dirty="0" smtClean="0"/>
              <a:t>The allele for long coat in the musk ox is an advantage in the arctic climate where it lives.  It means the musk ox can survive and reproduce better as it doesn’t have to expend as much energy staying warm.  Because of this the allele increases in frequency – it is selected for by environmental pressure. </a:t>
            </a:r>
            <a:endParaRPr lang="en-AU" i="1" dirty="0"/>
          </a:p>
        </p:txBody>
      </p:sp>
      <p:sp>
        <p:nvSpPr>
          <p:cNvPr id="6" name="TextBox 5"/>
          <p:cNvSpPr txBox="1"/>
          <p:nvPr/>
        </p:nvSpPr>
        <p:spPr>
          <a:xfrm>
            <a:off x="0" y="6523671"/>
            <a:ext cx="4919133" cy="338554"/>
          </a:xfrm>
          <a:prstGeom prst="rect">
            <a:avLst/>
          </a:prstGeom>
          <a:solidFill>
            <a:srgbClr val="FFFF00"/>
          </a:solidFill>
        </p:spPr>
        <p:txBody>
          <a:bodyPr wrap="square" rtlCol="0">
            <a:spAutoFit/>
          </a:bodyPr>
          <a:lstStyle/>
          <a:p>
            <a:r>
              <a:rPr lang="en-AU" sz="1600" i="1" dirty="0" smtClean="0"/>
              <a:t>Learning Aim: Discuss how natural selection is SELECTIVE</a:t>
            </a:r>
            <a:endParaRPr lang="en-AU" sz="1600" i="1" dirty="0"/>
          </a:p>
        </p:txBody>
      </p:sp>
    </p:spTree>
    <p:extLst>
      <p:ext uri="{BB962C8B-B14F-4D97-AF65-F5344CB8AC3E}">
        <p14:creationId xmlns:p14="http://schemas.microsoft.com/office/powerpoint/2010/main" val="391946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17" y="243205"/>
            <a:ext cx="10515600" cy="714737"/>
          </a:xfrm>
        </p:spPr>
        <p:txBody>
          <a:bodyPr>
            <a:normAutofit/>
          </a:bodyPr>
          <a:lstStyle/>
          <a:p>
            <a:r>
              <a:rPr lang="en-AU" sz="3600" b="1" dirty="0" smtClean="0">
                <a:latin typeface="+mn-lt"/>
              </a:rPr>
              <a:t>Natural Selection is Directional</a:t>
            </a:r>
            <a:endParaRPr lang="en-AU" sz="3600" b="1" dirty="0">
              <a:latin typeface="+mn-lt"/>
            </a:endParaRPr>
          </a:p>
        </p:txBody>
      </p:sp>
      <p:sp>
        <p:nvSpPr>
          <p:cNvPr id="3" name="Content Placeholder 2"/>
          <p:cNvSpPr>
            <a:spLocks noGrp="1"/>
          </p:cNvSpPr>
          <p:nvPr>
            <p:ph idx="1"/>
          </p:nvPr>
        </p:nvSpPr>
        <p:spPr>
          <a:xfrm>
            <a:off x="350520" y="1085396"/>
            <a:ext cx="6102531" cy="5132524"/>
          </a:xfrm>
        </p:spPr>
        <p:txBody>
          <a:bodyPr>
            <a:normAutofit/>
          </a:bodyPr>
          <a:lstStyle/>
          <a:p>
            <a:r>
              <a:rPr lang="en-AU" sz="2400" dirty="0"/>
              <a:t>Frequency of an allele in the population consistently increases over time if it is an advantage, or consistently decreases over time if it is a disadvantage. </a:t>
            </a:r>
            <a:endParaRPr lang="en-AU" sz="2400" dirty="0" smtClean="0"/>
          </a:p>
          <a:p>
            <a:endParaRPr lang="en-AU" sz="2400" dirty="0" smtClean="0"/>
          </a:p>
          <a:p>
            <a:endParaRPr lang="en-AU" sz="2000" dirty="0"/>
          </a:p>
        </p:txBody>
      </p:sp>
      <p:pic>
        <p:nvPicPr>
          <p:cNvPr id="2050" name="Picture 2" descr="How the flatfish arose in the blink of an evolutionary eye - BMC Series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6604" y="243205"/>
            <a:ext cx="3963579" cy="2941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296604" y="3184923"/>
            <a:ext cx="4311922" cy="3139321"/>
          </a:xfrm>
          <a:prstGeom prst="rect">
            <a:avLst/>
          </a:prstGeom>
          <a:noFill/>
        </p:spPr>
        <p:txBody>
          <a:bodyPr wrap="square" rtlCol="0">
            <a:spAutoFit/>
          </a:bodyPr>
          <a:lstStyle/>
          <a:p>
            <a:r>
              <a:rPr lang="en-AU" i="1" dirty="0" smtClean="0"/>
              <a:t>There are several variant alleles for darkness of colour in flatfish.  Light coloured alleles (and therefore scales) are an advantage in a sandy environment.  Fish born with darker scales will be killed more easily by predators so those alleles will decrease in frequency over time, and the alleles for light scales will increase over time as they are an advantage.  Provided the environment remains sandy, there will not be an increase in the allele for dark scales.</a:t>
            </a:r>
            <a:endParaRPr lang="en-AU" i="1" dirty="0"/>
          </a:p>
        </p:txBody>
      </p:sp>
      <p:sp>
        <p:nvSpPr>
          <p:cNvPr id="7" name="TextBox 6"/>
          <p:cNvSpPr txBox="1"/>
          <p:nvPr/>
        </p:nvSpPr>
        <p:spPr>
          <a:xfrm>
            <a:off x="0" y="6523671"/>
            <a:ext cx="5274733" cy="338554"/>
          </a:xfrm>
          <a:prstGeom prst="rect">
            <a:avLst/>
          </a:prstGeom>
          <a:solidFill>
            <a:srgbClr val="FFFF00"/>
          </a:solidFill>
        </p:spPr>
        <p:txBody>
          <a:bodyPr wrap="square" rtlCol="0">
            <a:spAutoFit/>
          </a:bodyPr>
          <a:lstStyle/>
          <a:p>
            <a:r>
              <a:rPr lang="en-AU" sz="1600" i="1" dirty="0" smtClean="0"/>
              <a:t>Learning Aim: Discuss how natural selection is DIRECTIONAL</a:t>
            </a:r>
            <a:endParaRPr lang="en-AU" sz="1600" i="1" dirty="0"/>
          </a:p>
        </p:txBody>
      </p:sp>
    </p:spTree>
    <p:extLst>
      <p:ext uri="{BB962C8B-B14F-4D97-AF65-F5344CB8AC3E}">
        <p14:creationId xmlns:p14="http://schemas.microsoft.com/office/powerpoint/2010/main" val="4245442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955C5B-FA15-4981-BAA0-6BC93960608D}"/>
</file>

<file path=customXml/itemProps2.xml><?xml version="1.0" encoding="utf-8"?>
<ds:datastoreItem xmlns:ds="http://schemas.openxmlformats.org/officeDocument/2006/customXml" ds:itemID="{48715F90-3B1E-4EC7-A24F-1E517D444E5C}"/>
</file>

<file path=customXml/itemProps3.xml><?xml version="1.0" encoding="utf-8"?>
<ds:datastoreItem xmlns:ds="http://schemas.openxmlformats.org/officeDocument/2006/customXml" ds:itemID="{22C3D007-20AB-454C-B6EE-0CB89E5CCC77}"/>
</file>

<file path=docProps/app.xml><?xml version="1.0" encoding="utf-8"?>
<Properties xmlns="http://schemas.openxmlformats.org/officeDocument/2006/extended-properties" xmlns:vt="http://schemas.openxmlformats.org/officeDocument/2006/docPropsVTypes">
  <TotalTime>1458</TotalTime>
  <Words>2077</Words>
  <Application>Microsoft Office PowerPoint</Application>
  <PresentationFormat>Widescreen</PresentationFormat>
  <Paragraphs>199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  Changes to Allele Frequency in Gene Pools: The Theory of Evolution Through Natural Selection</vt:lpstr>
      <vt:lpstr>PowerPoint Presentation</vt:lpstr>
      <vt:lpstr>Theory of Evolution Through Natural Selection</vt:lpstr>
      <vt:lpstr>Theory of Evolution through Natural Selection</vt:lpstr>
      <vt:lpstr>Theory of Evolution Through Natural Selection</vt:lpstr>
      <vt:lpstr>Theory of Evolution through Natural Selection</vt:lpstr>
      <vt:lpstr>Theory of Evolution through Natural Selection</vt:lpstr>
      <vt:lpstr>Natural Selection is Selective</vt:lpstr>
      <vt:lpstr>Natural Selection is Directional</vt:lpstr>
      <vt:lpstr>Natural Selection is Adaptive  - influenced by environmental pressures</vt:lpstr>
      <vt:lpstr>PowerPoint Presentation</vt:lpstr>
      <vt:lpstr>Examples of Natural Selection in Humans – Body Stature</vt:lpstr>
      <vt:lpstr>Natural Selection in Action:  The Peppered Moth</vt:lpstr>
      <vt:lpstr>A great website and game about the peppered moth:</vt:lpstr>
      <vt:lpstr>From the Peppered Moth we can see:</vt:lpstr>
      <vt:lpstr>Speciation</vt:lpstr>
      <vt:lpstr>PowerPoint Presentation</vt:lpstr>
      <vt:lpstr>PowerPoint Presentation</vt:lpstr>
      <vt:lpstr>PowerPoint Presentation</vt:lpstr>
      <vt:lpstr>PowerPoint Presentation</vt:lpstr>
      <vt:lpstr>Galapagos Finches and Speciation</vt:lpstr>
      <vt:lpstr>Galapagos Finches and Speciation</vt:lpstr>
      <vt:lpstr>Galapagos Finches and Speciation</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BYRNE Robin [Belmont City College]</dc:creator>
  <cp:lastModifiedBy>BYRNE Robin [Belmont City College]</cp:lastModifiedBy>
  <cp:revision>37</cp:revision>
  <dcterms:created xsi:type="dcterms:W3CDTF">2021-06-13T10:17:45Z</dcterms:created>
  <dcterms:modified xsi:type="dcterms:W3CDTF">2021-09-06T03:24:02Z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