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5" r:id="rId4"/>
    <p:sldId id="257" r:id="rId5"/>
    <p:sldId id="260" r:id="rId6"/>
    <p:sldId id="263" r:id="rId7"/>
    <p:sldId id="268" r:id="rId8"/>
    <p:sldId id="270" r:id="rId9"/>
    <p:sldId id="266" r:id="rId10"/>
    <p:sldId id="267"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BC1788-8BB2-4433-859B-68A78EB034E5}" type="datetimeFigureOut">
              <a:rPr lang="en-AU" smtClean="0"/>
              <a:t>29/06/2022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352536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BC1788-8BB2-4433-859B-68A78EB034E5}" type="datetimeFigureOut">
              <a:rPr lang="en-AU" smtClean="0"/>
              <a:t>29/06/2022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219899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BC1788-8BB2-4433-859B-68A78EB034E5}" type="datetimeFigureOut">
              <a:rPr lang="en-AU" smtClean="0"/>
              <a:t>29/06/2022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112218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BC1788-8BB2-4433-859B-68A78EB034E5}" type="datetimeFigureOut">
              <a:rPr lang="en-AU" smtClean="0"/>
              <a:t>29/06/2022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2321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BC1788-8BB2-4433-859B-68A78EB034E5}" type="datetimeFigureOut">
              <a:rPr lang="en-AU" smtClean="0"/>
              <a:t>29/06/2022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113631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BC1788-8BB2-4433-859B-68A78EB034E5}" type="datetimeFigureOut">
              <a:rPr lang="en-AU" smtClean="0"/>
              <a:t>29/06/2022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181213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BC1788-8BB2-4433-859B-68A78EB034E5}" type="datetimeFigureOut">
              <a:rPr lang="en-AU" smtClean="0"/>
              <a:t>29/06/2022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193742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BC1788-8BB2-4433-859B-68A78EB034E5}" type="datetimeFigureOut">
              <a:rPr lang="en-AU" smtClean="0"/>
              <a:t>29/06/2022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265443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C1788-8BB2-4433-859B-68A78EB034E5}" type="datetimeFigureOut">
              <a:rPr lang="en-AU" smtClean="0"/>
              <a:t>29/06/2022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424326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BC1788-8BB2-4433-859B-68A78EB034E5}" type="datetimeFigureOut">
              <a:rPr lang="en-AU" smtClean="0"/>
              <a:t>29/06/2022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275652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BC1788-8BB2-4433-859B-68A78EB034E5}" type="datetimeFigureOut">
              <a:rPr lang="en-AU" smtClean="0"/>
              <a:t>29/06/2022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9F2814-971B-427B-81BC-C32863816B93}" type="slidenum">
              <a:rPr lang="en-AU" smtClean="0"/>
              <a:t>‹#›</a:t>
            </a:fld>
            <a:endParaRPr lang="en-AU"/>
          </a:p>
        </p:txBody>
      </p:sp>
    </p:spTree>
    <p:extLst>
      <p:ext uri="{BB962C8B-B14F-4D97-AF65-F5344CB8AC3E}">
        <p14:creationId xmlns:p14="http://schemas.microsoft.com/office/powerpoint/2010/main" val="6147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C1788-8BB2-4433-859B-68A78EB034E5}" type="datetimeFigureOut">
              <a:rPr lang="en-AU" smtClean="0"/>
              <a:t>29/06/2022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F2814-971B-427B-81BC-C32863816B93}" type="slidenum">
              <a:rPr lang="en-AU" smtClean="0"/>
              <a:t>‹#›</a:t>
            </a:fld>
            <a:endParaRPr lang="en-AU"/>
          </a:p>
        </p:txBody>
      </p:sp>
    </p:spTree>
    <p:extLst>
      <p:ext uri="{BB962C8B-B14F-4D97-AF65-F5344CB8AC3E}">
        <p14:creationId xmlns:p14="http://schemas.microsoft.com/office/powerpoint/2010/main" val="390173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49" y="383178"/>
            <a:ext cx="11564982" cy="1611086"/>
          </a:xfrm>
        </p:spPr>
        <p:txBody>
          <a:bodyPr>
            <a:normAutofit fontScale="90000"/>
          </a:bodyPr>
          <a:lstStyle/>
          <a:p>
            <a:r>
              <a:rPr lang="en-AU" dirty="0" smtClean="0"/>
              <a:t>Natural Selection:  </a:t>
            </a:r>
            <a:br>
              <a:rPr lang="en-AU" dirty="0" smtClean="0"/>
            </a:br>
            <a:r>
              <a:rPr lang="en-AU" dirty="0" smtClean="0"/>
              <a:t>Heterozygote Advantage</a:t>
            </a:r>
            <a:endParaRPr lang="en-AU" sz="4400" dirty="0"/>
          </a:p>
        </p:txBody>
      </p:sp>
      <p:sp>
        <p:nvSpPr>
          <p:cNvPr id="3" name="Subtitle 2"/>
          <p:cNvSpPr>
            <a:spLocks noGrp="1"/>
          </p:cNvSpPr>
          <p:nvPr>
            <p:ph type="subTitle" idx="1"/>
          </p:nvPr>
        </p:nvSpPr>
        <p:spPr>
          <a:xfrm>
            <a:off x="1667827" y="6087292"/>
            <a:ext cx="9144000" cy="607422"/>
          </a:xfrm>
        </p:spPr>
        <p:txBody>
          <a:bodyPr/>
          <a:lstStyle/>
          <a:p>
            <a:r>
              <a:rPr lang="en-AU" dirty="0" err="1" smtClean="0"/>
              <a:t>Ch</a:t>
            </a:r>
            <a:r>
              <a:rPr lang="en-AU" dirty="0" smtClean="0"/>
              <a:t> 9 Human Perspectives</a:t>
            </a: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614" y="1994264"/>
            <a:ext cx="8734425"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46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 y="365126"/>
            <a:ext cx="11075126" cy="627652"/>
          </a:xfrm>
        </p:spPr>
        <p:txBody>
          <a:bodyPr>
            <a:normAutofit fontScale="90000"/>
          </a:bodyPr>
          <a:lstStyle/>
          <a:p>
            <a:r>
              <a:rPr lang="en-AU" sz="3600" b="1" dirty="0" smtClean="0">
                <a:latin typeface="+mn-lt"/>
              </a:rPr>
              <a:t>Beta Thalassemia – no evidence for heterozygote advantage</a:t>
            </a:r>
            <a:endParaRPr lang="en-AU" sz="3600" b="1" dirty="0">
              <a:latin typeface="+mn-lt"/>
            </a:endParaRPr>
          </a:p>
        </p:txBody>
      </p:sp>
      <p:sp>
        <p:nvSpPr>
          <p:cNvPr id="3" name="Content Placeholder 2"/>
          <p:cNvSpPr>
            <a:spLocks noGrp="1"/>
          </p:cNvSpPr>
          <p:nvPr>
            <p:ph idx="1"/>
          </p:nvPr>
        </p:nvSpPr>
        <p:spPr>
          <a:xfrm>
            <a:off x="278674" y="1201782"/>
            <a:ext cx="7707086" cy="4868091"/>
          </a:xfrm>
        </p:spPr>
        <p:txBody>
          <a:bodyPr>
            <a:normAutofit lnSpcReduction="10000"/>
          </a:bodyPr>
          <a:lstStyle/>
          <a:p>
            <a:r>
              <a:rPr lang="en-AU" sz="2000" dirty="0" smtClean="0"/>
              <a:t>Beta thalassemia is more common in countries around the Mediterranean Basin, but there is no evidence for heterozygote advantage.  </a:t>
            </a:r>
          </a:p>
          <a:p>
            <a:pPr marL="0" indent="0">
              <a:buNone/>
            </a:pPr>
            <a:endParaRPr lang="en-AU" sz="2000" dirty="0" smtClean="0"/>
          </a:p>
          <a:p>
            <a:pPr marL="0" indent="0">
              <a:buNone/>
            </a:pPr>
            <a:r>
              <a:rPr lang="en-AU" sz="2400" i="1" dirty="0" smtClean="0"/>
              <a:t>So why is the allele frequency for beta thalassemia greater around the </a:t>
            </a:r>
            <a:r>
              <a:rPr lang="en-AU" sz="2400" i="1" dirty="0"/>
              <a:t>M</a:t>
            </a:r>
            <a:r>
              <a:rPr lang="en-AU" sz="2400" i="1" dirty="0" smtClean="0"/>
              <a:t>editerranean? </a:t>
            </a:r>
          </a:p>
          <a:p>
            <a:pPr marL="0" indent="0">
              <a:buNone/>
            </a:pPr>
            <a:endParaRPr lang="en-AU" sz="2400" i="1" dirty="0" smtClean="0"/>
          </a:p>
          <a:p>
            <a:r>
              <a:rPr lang="en-AU" sz="2000" dirty="0" smtClean="0"/>
              <a:t>Due to (historically) restricted gene pool with sociocultural barriers to gene flow.</a:t>
            </a:r>
          </a:p>
          <a:p>
            <a:r>
              <a:rPr lang="en-AU" sz="2000" dirty="0" smtClean="0"/>
              <a:t>Mutation to cause beta thalassemia occurred at some time in the past, in that area.</a:t>
            </a:r>
          </a:p>
          <a:p>
            <a:r>
              <a:rPr lang="en-AU" sz="2000" dirty="0" smtClean="0"/>
              <a:t>Cultures in the Mediterranean often had cousin marriage to maintain power and wealth, therefore a barrier to gene flow.</a:t>
            </a:r>
          </a:p>
          <a:p>
            <a:r>
              <a:rPr lang="en-AU" sz="2000" dirty="0" smtClean="0"/>
              <a:t>Due to breeding within a closed population, the alleles persist at a higher frequency than in other populations.</a:t>
            </a:r>
          </a:p>
        </p:txBody>
      </p:sp>
      <p:pic>
        <p:nvPicPr>
          <p:cNvPr id="4" name="Picture 3"/>
          <p:cNvPicPr>
            <a:picLocks noChangeAspect="1"/>
          </p:cNvPicPr>
          <p:nvPr/>
        </p:nvPicPr>
        <p:blipFill>
          <a:blip r:embed="rId2"/>
          <a:stretch>
            <a:fillRect/>
          </a:stretch>
        </p:blipFill>
        <p:spPr>
          <a:xfrm>
            <a:off x="8393022" y="1826486"/>
            <a:ext cx="2745241" cy="3377478"/>
          </a:xfrm>
          <a:prstGeom prst="rect">
            <a:avLst/>
          </a:prstGeom>
        </p:spPr>
      </p:pic>
      <p:sp>
        <p:nvSpPr>
          <p:cNvPr id="5" name="TextBox 4"/>
          <p:cNvSpPr txBox="1"/>
          <p:nvPr/>
        </p:nvSpPr>
        <p:spPr>
          <a:xfrm>
            <a:off x="-1" y="6519446"/>
            <a:ext cx="7759338" cy="338554"/>
          </a:xfrm>
          <a:prstGeom prst="rect">
            <a:avLst/>
          </a:prstGeom>
          <a:solidFill>
            <a:srgbClr val="FFFF00"/>
          </a:solidFill>
        </p:spPr>
        <p:txBody>
          <a:bodyPr wrap="square" rtlCol="0">
            <a:spAutoFit/>
          </a:bodyPr>
          <a:lstStyle/>
          <a:p>
            <a:r>
              <a:rPr lang="en-AU" sz="1600" i="1" dirty="0" smtClean="0"/>
              <a:t>Learning Aim:  Contrast causes of increased allele frequency for alpha and beta thalassemia</a:t>
            </a:r>
            <a:endParaRPr lang="en-AU" sz="1600" i="1" dirty="0"/>
          </a:p>
        </p:txBody>
      </p:sp>
    </p:spTree>
    <p:extLst>
      <p:ext uri="{BB962C8B-B14F-4D97-AF65-F5344CB8AC3E}">
        <p14:creationId xmlns:p14="http://schemas.microsoft.com/office/powerpoint/2010/main" val="1512351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734470"/>
            <a:ext cx="11225348" cy="5918880"/>
          </a:xfrm>
        </p:spPr>
        <p:txBody>
          <a:bodyPr>
            <a:normAutofit/>
          </a:bodyPr>
          <a:lstStyle/>
          <a:p>
            <a:r>
              <a:rPr lang="en-AU" sz="2400" dirty="0" smtClean="0"/>
              <a:t>Lethal recessive trait </a:t>
            </a:r>
          </a:p>
          <a:p>
            <a:r>
              <a:rPr lang="en-AU" sz="2400" dirty="0" smtClean="0"/>
              <a:t>Faulty allele for production of enzyme </a:t>
            </a:r>
            <a:r>
              <a:rPr lang="en-AU" sz="2400" dirty="0" err="1" smtClean="0"/>
              <a:t>hexosaminidase</a:t>
            </a:r>
            <a:r>
              <a:rPr lang="en-AU" sz="2400" dirty="0"/>
              <a:t>,</a:t>
            </a:r>
            <a:r>
              <a:rPr lang="en-AU" sz="2400" dirty="0" smtClean="0"/>
              <a:t> involved in lipid metabolism</a:t>
            </a:r>
          </a:p>
          <a:p>
            <a:pPr marL="0" indent="0">
              <a:buNone/>
            </a:pPr>
            <a:r>
              <a:rPr lang="en-AU" sz="2400" b="1" dirty="0" smtClean="0"/>
              <a:t>Inheriting no faulty alleles (homozygous dominant)</a:t>
            </a:r>
          </a:p>
          <a:p>
            <a:pPr lvl="1"/>
            <a:r>
              <a:rPr lang="en-AU" sz="2000" dirty="0" smtClean="0"/>
              <a:t>Enzyme is correctly produced, no disease</a:t>
            </a:r>
          </a:p>
          <a:p>
            <a:endParaRPr lang="en-AU" sz="2400" dirty="0" smtClean="0"/>
          </a:p>
          <a:p>
            <a:pPr marL="0" indent="0">
              <a:buNone/>
            </a:pPr>
            <a:r>
              <a:rPr lang="en-AU" sz="2400" b="1" dirty="0" smtClean="0"/>
              <a:t>Inheriting </a:t>
            </a:r>
            <a:r>
              <a:rPr lang="en-AU" sz="2400" b="1" dirty="0"/>
              <a:t>one faulty allele (heterozygous</a:t>
            </a:r>
            <a:r>
              <a:rPr lang="en-AU" sz="2400" b="1" dirty="0" smtClean="0"/>
              <a:t>)</a:t>
            </a:r>
          </a:p>
          <a:p>
            <a:pPr lvl="1"/>
            <a:r>
              <a:rPr lang="en-AU" sz="2000" dirty="0" smtClean="0"/>
              <a:t>No disease as the working allele produces the </a:t>
            </a:r>
            <a:r>
              <a:rPr lang="en-AU" sz="2000" dirty="0" err="1" smtClean="0"/>
              <a:t>hexosaminidase</a:t>
            </a:r>
            <a:r>
              <a:rPr lang="en-AU" sz="2000" dirty="0" smtClean="0"/>
              <a:t>.</a:t>
            </a:r>
          </a:p>
          <a:p>
            <a:pPr lvl="1"/>
            <a:r>
              <a:rPr lang="en-AU" sz="2000" dirty="0" smtClean="0"/>
              <a:t>Allele can be passed to offspring</a:t>
            </a:r>
          </a:p>
          <a:p>
            <a:pPr lvl="1"/>
            <a:r>
              <a:rPr lang="en-AU" sz="2000" i="1" dirty="0" smtClean="0"/>
              <a:t>Heterozygote advantage in areas where tuberculosis is present</a:t>
            </a:r>
            <a:endParaRPr lang="en-AU" sz="2000" i="1" dirty="0"/>
          </a:p>
          <a:p>
            <a:pPr lvl="1"/>
            <a:endParaRPr lang="en-AU" sz="2000" dirty="0" smtClean="0"/>
          </a:p>
          <a:p>
            <a:pPr marL="0" indent="0">
              <a:buNone/>
            </a:pPr>
            <a:r>
              <a:rPr lang="en-AU" sz="2400" b="1" dirty="0" smtClean="0"/>
              <a:t>Inheriting two faulty alleles (homozygous recessive) </a:t>
            </a:r>
            <a:endParaRPr lang="en-AU" sz="2400" dirty="0" smtClean="0"/>
          </a:p>
          <a:p>
            <a:pPr lvl="1"/>
            <a:r>
              <a:rPr lang="en-AU" sz="2000" dirty="0" err="1" smtClean="0"/>
              <a:t>Buildup</a:t>
            </a:r>
            <a:r>
              <a:rPr lang="en-AU" sz="2000" dirty="0" smtClean="0"/>
              <a:t> of lipids called gangliosides in the brain</a:t>
            </a:r>
          </a:p>
          <a:p>
            <a:pPr lvl="1"/>
            <a:r>
              <a:rPr lang="en-AU" sz="2000" dirty="0" smtClean="0"/>
              <a:t>Progressive deterioration of CNS activity</a:t>
            </a:r>
          </a:p>
          <a:p>
            <a:pPr lvl="1"/>
            <a:r>
              <a:rPr lang="en-AU" sz="2000" dirty="0" smtClean="0"/>
              <a:t>Death in infancy or early childhood</a:t>
            </a:r>
          </a:p>
          <a:p>
            <a:pPr marL="457200" lvl="1" indent="0">
              <a:buNone/>
            </a:pPr>
            <a:endParaRPr lang="en-AU" sz="1600" dirty="0" smtClean="0"/>
          </a:p>
          <a:p>
            <a:endParaRPr lang="en-AU" sz="2400" dirty="0"/>
          </a:p>
          <a:p>
            <a:endParaRPr lang="en-AU" sz="2400" dirty="0" smtClean="0"/>
          </a:p>
          <a:p>
            <a:pPr marL="0" indent="0">
              <a:buNone/>
            </a:pPr>
            <a:endParaRPr lang="en-AU" sz="2400" dirty="0"/>
          </a:p>
          <a:p>
            <a:endParaRPr lang="en-AU" sz="2400" dirty="0" smtClean="0"/>
          </a:p>
          <a:p>
            <a:pPr marL="0" indent="0">
              <a:buNone/>
            </a:pPr>
            <a:endParaRPr lang="en-AU" sz="2400" dirty="0"/>
          </a:p>
          <a:p>
            <a:pPr marL="0" indent="0">
              <a:buNone/>
            </a:pPr>
            <a:endParaRPr lang="en-AU" sz="2200" i="1" dirty="0" smtClean="0"/>
          </a:p>
          <a:p>
            <a:endParaRPr lang="en-AU" sz="2400" dirty="0" smtClean="0"/>
          </a:p>
          <a:p>
            <a:pPr marL="0" indent="0">
              <a:buNone/>
            </a:pPr>
            <a:endParaRPr lang="en-AU" sz="2400" dirty="0"/>
          </a:p>
          <a:p>
            <a:pPr marL="914400" lvl="2" indent="0">
              <a:buNone/>
            </a:pPr>
            <a:endParaRPr lang="en-AU" sz="2400" dirty="0"/>
          </a:p>
          <a:p>
            <a:pPr lvl="1"/>
            <a:endParaRPr lang="en-AU" dirty="0"/>
          </a:p>
        </p:txBody>
      </p:sp>
      <p:sp>
        <p:nvSpPr>
          <p:cNvPr id="4" name="Title 1"/>
          <p:cNvSpPr>
            <a:spLocks noGrp="1"/>
          </p:cNvSpPr>
          <p:nvPr>
            <p:ph type="title"/>
          </p:nvPr>
        </p:nvSpPr>
        <p:spPr>
          <a:xfrm>
            <a:off x="130629" y="0"/>
            <a:ext cx="9936480" cy="734469"/>
          </a:xfrm>
        </p:spPr>
        <p:txBody>
          <a:bodyPr>
            <a:normAutofit fontScale="90000"/>
          </a:bodyPr>
          <a:lstStyle/>
          <a:p>
            <a:r>
              <a:rPr lang="en-AU" sz="3600" b="1" dirty="0" smtClean="0">
                <a:latin typeface="+mn-lt"/>
              </a:rPr>
              <a:t>Heterozygote Advantage Example 3:  Tay Sachs Disease</a:t>
            </a:r>
            <a:endParaRPr lang="en-AU" sz="3600" b="1" dirty="0">
              <a:latin typeface="+mn-lt"/>
            </a:endParaRPr>
          </a:p>
        </p:txBody>
      </p:sp>
      <p:sp>
        <p:nvSpPr>
          <p:cNvPr id="5" name="TextBox 4"/>
          <p:cNvSpPr txBox="1"/>
          <p:nvPr/>
        </p:nvSpPr>
        <p:spPr>
          <a:xfrm>
            <a:off x="7707085" y="1820091"/>
            <a:ext cx="4040777" cy="4247317"/>
          </a:xfrm>
          <a:prstGeom prst="rect">
            <a:avLst/>
          </a:prstGeom>
          <a:noFill/>
          <a:ln w="28575">
            <a:solidFill>
              <a:schemeClr val="tx1"/>
            </a:solidFill>
          </a:ln>
        </p:spPr>
        <p:txBody>
          <a:bodyPr wrap="square" rtlCol="0">
            <a:spAutoFit/>
          </a:bodyPr>
          <a:lstStyle/>
          <a:p>
            <a:r>
              <a:rPr lang="en-AU" dirty="0" smtClean="0"/>
              <a:t>In most populations, the most advantageous genotype is to be carrying no alleles for Tay-Sachs.  For this reason, the allele decreases in the population over time. </a:t>
            </a:r>
            <a:br>
              <a:rPr lang="en-AU" dirty="0" smtClean="0"/>
            </a:br>
            <a:r>
              <a:rPr lang="en-AU" dirty="0" smtClean="0"/>
              <a:t/>
            </a:r>
            <a:br>
              <a:rPr lang="en-AU" dirty="0" smtClean="0"/>
            </a:br>
            <a:r>
              <a:rPr lang="en-AU" dirty="0" smtClean="0"/>
              <a:t>In communities with tuberculosis, people heterozygous for Tay Sachs disease are less likely to get tuberculosis.  In this case, being heterozygous is a survival advantage.  </a:t>
            </a:r>
            <a:endParaRPr lang="en-AU" dirty="0"/>
          </a:p>
          <a:p>
            <a:endParaRPr lang="en-AU" dirty="0" smtClean="0"/>
          </a:p>
          <a:p>
            <a:r>
              <a:rPr lang="en-AU" dirty="0" smtClean="0"/>
              <a:t>In small populations affected by tuberculosis, the allele frequency will rise in the population.</a:t>
            </a:r>
            <a:endParaRPr lang="en-AU" dirty="0"/>
          </a:p>
        </p:txBody>
      </p:sp>
      <p:sp>
        <p:nvSpPr>
          <p:cNvPr id="6" name="TextBox 5"/>
          <p:cNvSpPr txBox="1"/>
          <p:nvPr/>
        </p:nvSpPr>
        <p:spPr>
          <a:xfrm>
            <a:off x="-1" y="6273225"/>
            <a:ext cx="12192001" cy="584775"/>
          </a:xfrm>
          <a:prstGeom prst="rect">
            <a:avLst/>
          </a:prstGeom>
          <a:solidFill>
            <a:srgbClr val="FFFF00"/>
          </a:solidFill>
        </p:spPr>
        <p:txBody>
          <a:bodyPr wrap="square" rtlCol="0">
            <a:spAutoFit/>
          </a:bodyPr>
          <a:lstStyle/>
          <a:p>
            <a:r>
              <a:rPr lang="en-AU" sz="1600" i="1" dirty="0" smtClean="0"/>
              <a:t>Learning Aim:  Discuss causes, inheritance and symptoms of Tay-Sachs Disease, and explain why allele frequency may rise in areas where Tuberculosis is present</a:t>
            </a:r>
            <a:endParaRPr lang="en-AU" sz="1600" i="1" dirty="0"/>
          </a:p>
        </p:txBody>
      </p:sp>
    </p:spTree>
    <p:extLst>
      <p:ext uri="{BB962C8B-B14F-4D97-AF65-F5344CB8AC3E}">
        <p14:creationId xmlns:p14="http://schemas.microsoft.com/office/powerpoint/2010/main" val="3377631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1213637"/>
              </p:ext>
            </p:extLst>
          </p:nvPr>
        </p:nvGraphicFramePr>
        <p:xfrm>
          <a:off x="82731" y="8362"/>
          <a:ext cx="11982993" cy="6523066"/>
        </p:xfrm>
        <a:graphic>
          <a:graphicData uri="http://schemas.openxmlformats.org/drawingml/2006/table">
            <a:tbl>
              <a:tblPr firstRow="1" bandRow="1">
                <a:tableStyleId>{5C22544A-7EE6-4342-B048-85BDC9FD1C3A}</a:tableStyleId>
              </a:tblPr>
              <a:tblGrid>
                <a:gridCol w="3832179">
                  <a:extLst>
                    <a:ext uri="{9D8B030D-6E8A-4147-A177-3AD203B41FA5}">
                      <a16:colId xmlns:a16="http://schemas.microsoft.com/office/drawing/2014/main" val="3955304084"/>
                    </a:ext>
                  </a:extLst>
                </a:gridCol>
                <a:gridCol w="8150814">
                  <a:extLst>
                    <a:ext uri="{9D8B030D-6E8A-4147-A177-3AD203B41FA5}">
                      <a16:colId xmlns:a16="http://schemas.microsoft.com/office/drawing/2014/main" val="2642575247"/>
                    </a:ext>
                  </a:extLst>
                </a:gridCol>
              </a:tblGrid>
              <a:tr h="417263">
                <a:tc>
                  <a:txBody>
                    <a:bodyPr/>
                    <a:lstStyle/>
                    <a:p>
                      <a:r>
                        <a:rPr lang="en-AU" dirty="0"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4163084">
                <a:tc rowSpan="2">
                  <a:txBody>
                    <a:bodyPr/>
                    <a:lstStyle/>
                    <a:p>
                      <a:r>
                        <a:rPr lang="en-AU" sz="1600" b="1" dirty="0" smtClean="0"/>
                        <a:t>Do</a:t>
                      </a:r>
                      <a:r>
                        <a:rPr lang="en-AU" sz="1600" b="1" baseline="0" dirty="0" smtClean="0"/>
                        <a:t> Now</a:t>
                      </a:r>
                    </a:p>
                    <a:p>
                      <a:endParaRPr lang="en-AU" sz="1600" b="1" baseline="0" dirty="0" smtClean="0"/>
                    </a:p>
                    <a:p>
                      <a:r>
                        <a:rPr lang="en-AU" sz="1600" b="0" baseline="0" dirty="0" smtClean="0"/>
                        <a:t>Get out your equipment and textbook.</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Heterozygote Advantage</a:t>
                      </a:r>
                    </a:p>
                    <a:p>
                      <a:r>
                        <a:rPr lang="en-AU" sz="1600" b="0" baseline="0" dirty="0" smtClean="0"/>
                        <a:t>3: Start on the Review Worksheet</a:t>
                      </a:r>
                      <a:endParaRPr lang="en-AU" sz="1600" b="0" i="0" baseline="0" dirty="0" smtClean="0"/>
                    </a:p>
                    <a:p>
                      <a:r>
                        <a:rPr lang="en-AU" sz="1600" b="0" i="0" baseline="0" dirty="0" smtClean="0"/>
                        <a:t>4: Lesson summary and wind-up</a:t>
                      </a:r>
                    </a:p>
                    <a:p>
                      <a:endParaRPr lang="en-AU" sz="1600" b="0" i="0" baseline="0" dirty="0" smtClean="0"/>
                    </a:p>
                    <a:p>
                      <a:r>
                        <a:rPr lang="en-AU" sz="1600" b="1" i="0" baseline="0" dirty="0" smtClean="0"/>
                        <a:t>Suggested Study</a:t>
                      </a:r>
                    </a:p>
                    <a:p>
                      <a:endParaRPr lang="en-AU" sz="1600" b="1" i="0" baseline="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i="0" baseline="0" dirty="0" smtClean="0"/>
                        <a:t>Complete review worksheet, then mark and correct using the answer key on Connect (compulsory).</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endParaRPr lang="en-AU" sz="1600" b="0" i="0" baseline="0" dirty="0" smtClean="0"/>
                    </a:p>
                    <a:p>
                      <a:pPr marL="0" indent="0">
                        <a:buFont typeface="Arial" panose="020B0604020202020204" pitchFamily="34" charset="0"/>
                        <a:buNone/>
                      </a:pPr>
                      <a:endParaRPr lang="en-AU" sz="1600" b="0" i="0" baseline="0" dirty="0" smtClean="0"/>
                    </a:p>
                    <a:p>
                      <a:pPr marL="285750" indent="-285750">
                        <a:buFont typeface="Arial" panose="020B0604020202020204" pitchFamily="34" charset="0"/>
                        <a:buChar char="•"/>
                      </a:pPr>
                      <a:r>
                        <a:rPr lang="en-AU" sz="1600" b="0" i="0" baseline="0" dirty="0" smtClean="0"/>
                        <a:t>REVISION</a:t>
                      </a:r>
                    </a:p>
                  </a:txBody>
                  <a:tcPr/>
                </a:tc>
                <a:tc>
                  <a:txBody>
                    <a:bodyPr/>
                    <a:lstStyle/>
                    <a:p>
                      <a:r>
                        <a:rPr lang="en-AU" sz="1600" b="1" dirty="0" smtClean="0"/>
                        <a:t>Learning</a:t>
                      </a:r>
                      <a:r>
                        <a:rPr lang="en-AU" sz="1600" b="1" baseline="0" dirty="0" smtClean="0"/>
                        <a:t> Aims</a:t>
                      </a:r>
                    </a:p>
                    <a:p>
                      <a:pPr marL="285750" indent="-285750">
                        <a:buFont typeface="Arial" panose="020B0604020202020204" pitchFamily="34" charset="0"/>
                        <a:buChar char="•"/>
                      </a:pPr>
                      <a:r>
                        <a:rPr lang="en-AU" sz="1600" b="0" baseline="0" dirty="0" smtClean="0"/>
                        <a:t>Define heterozygote advantage and give examples</a:t>
                      </a:r>
                    </a:p>
                    <a:p>
                      <a:pPr marL="285750" indent="-285750">
                        <a:buFont typeface="Arial" panose="020B0604020202020204" pitchFamily="34" charset="0"/>
                        <a:buChar char="•"/>
                      </a:pPr>
                      <a:r>
                        <a:rPr lang="en-AU" sz="1600" b="0" baseline="0" dirty="0" smtClean="0"/>
                        <a:t>Discuss causes, inheritance and symptoms of sickle cell anaemia</a:t>
                      </a:r>
                    </a:p>
                    <a:p>
                      <a:pPr marL="285750" indent="-285750">
                        <a:buFont typeface="Arial" panose="020B0604020202020204" pitchFamily="34" charset="0"/>
                        <a:buChar char="•"/>
                      </a:pPr>
                      <a:r>
                        <a:rPr lang="en-AU" sz="1600" b="0" baseline="0" dirty="0" smtClean="0"/>
                        <a:t>Explain why allele frequency for sickle cell anaemia rises in areas where malaria is present.</a:t>
                      </a:r>
                    </a:p>
                    <a:p>
                      <a:pPr marL="285750" indent="-285750">
                        <a:buFont typeface="Arial" panose="020B0604020202020204" pitchFamily="34" charset="0"/>
                        <a:buChar char="•"/>
                      </a:pPr>
                      <a:r>
                        <a:rPr lang="en-AU" sz="1600" b="0" baseline="0" dirty="0" smtClean="0"/>
                        <a:t>Discuss causes, inheritance and symptoms of alpha thalassemia</a:t>
                      </a:r>
                    </a:p>
                    <a:p>
                      <a:pPr marL="285750" indent="-285750">
                        <a:buFont typeface="Arial" panose="020B0604020202020204" pitchFamily="34" charset="0"/>
                        <a:buChar char="•"/>
                      </a:pPr>
                      <a:r>
                        <a:rPr lang="en-AU" sz="1600" b="0" baseline="0" dirty="0" smtClean="0"/>
                        <a:t>Explain why allele frequency for alpha thalassemia rises in areas where malaria is present.</a:t>
                      </a:r>
                    </a:p>
                    <a:p>
                      <a:pPr marL="285750" indent="-285750">
                        <a:buFont typeface="Arial" panose="020B0604020202020204" pitchFamily="34" charset="0"/>
                        <a:buChar char="•"/>
                      </a:pPr>
                      <a:r>
                        <a:rPr lang="en-AU" sz="1600" b="0" baseline="0" dirty="0" smtClean="0"/>
                        <a:t>Contrast the causes of increased allele frequency for alpha and beta thalassemia</a:t>
                      </a:r>
                    </a:p>
                    <a:p>
                      <a:pPr marL="285750" indent="-285750">
                        <a:buFont typeface="Arial" panose="020B0604020202020204" pitchFamily="34" charset="0"/>
                        <a:buChar char="•"/>
                      </a:pPr>
                      <a:r>
                        <a:rPr lang="en-AU" sz="1600" b="0" baseline="0" dirty="0" smtClean="0"/>
                        <a:t>Discuss causes, inheritance and symptoms of Tay-Sachs disease. </a:t>
                      </a:r>
                    </a:p>
                    <a:p>
                      <a:pPr marL="285750" indent="-285750">
                        <a:buFont typeface="Arial" panose="020B0604020202020204" pitchFamily="34" charset="0"/>
                        <a:buChar char="•"/>
                      </a:pPr>
                      <a:r>
                        <a:rPr lang="en-AU" sz="1600" b="0" baseline="0" dirty="0" smtClean="0"/>
                        <a:t>Explain why allele frequency for Tay-Sachs disease may rise in areas where tuberculosis is present. </a:t>
                      </a:r>
                    </a:p>
                  </a:txBody>
                  <a:tcPr/>
                </a:tc>
                <a:extLst>
                  <a:ext uri="{0D108BD9-81ED-4DB2-BD59-A6C34878D82A}">
                    <a16:rowId xmlns:a16="http://schemas.microsoft.com/office/drawing/2014/main" val="3427345155"/>
                  </a:ext>
                </a:extLst>
              </a:tr>
              <a:tr h="1942719">
                <a:tc vMerge="1">
                  <a:txBody>
                    <a:bodyPr/>
                    <a:lstStyle/>
                    <a:p>
                      <a:endParaRPr lang="en-AU" b="0" baseline="0" dirty="0" smtClean="0"/>
                    </a:p>
                  </a:txBody>
                  <a:tcPr/>
                </a:tc>
                <a:tc>
                  <a:txBody>
                    <a:bodyPr/>
                    <a:lstStyle/>
                    <a:p>
                      <a:r>
                        <a:rPr lang="en-AU" sz="1600" b="1" dirty="0" smtClean="0"/>
                        <a:t>Key Vocabulary</a:t>
                      </a:r>
                    </a:p>
                    <a:p>
                      <a:r>
                        <a:rPr lang="en-AU" sz="1600" b="0" baseline="0" dirty="0" smtClean="0"/>
                        <a:t>Heterozygous</a:t>
                      </a:r>
                    </a:p>
                    <a:p>
                      <a:r>
                        <a:rPr lang="en-AU" sz="1600" b="0" baseline="0" dirty="0" smtClean="0"/>
                        <a:t>Homozygous</a:t>
                      </a:r>
                    </a:p>
                    <a:p>
                      <a:r>
                        <a:rPr lang="en-AU" sz="1600" b="0" baseline="0" dirty="0" smtClean="0"/>
                        <a:t>Allele</a:t>
                      </a:r>
                    </a:p>
                    <a:p>
                      <a:r>
                        <a:rPr lang="en-AU" sz="1600" b="0" baseline="0" dirty="0" smtClean="0"/>
                        <a:t>Selective Agent</a:t>
                      </a:r>
                    </a:p>
                  </a:txBody>
                  <a:tcPr/>
                </a:tc>
                <a:extLst>
                  <a:ext uri="{0D108BD9-81ED-4DB2-BD59-A6C34878D82A}">
                    <a16:rowId xmlns:a16="http://schemas.microsoft.com/office/drawing/2014/main" val="2049135741"/>
                  </a:ext>
                </a:extLst>
              </a:tr>
            </a:tbl>
          </a:graphicData>
        </a:graphic>
      </p:graphicFrame>
      <p:pic>
        <p:nvPicPr>
          <p:cNvPr id="1026" name="Picture 2" descr="Funny Finch Evolution Joke | Biology jokes, Best funny pictures, Nerd hu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555" y="2908785"/>
            <a:ext cx="3984170" cy="362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921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34" y="225789"/>
            <a:ext cx="10515600" cy="618944"/>
          </a:xfrm>
        </p:spPr>
        <p:txBody>
          <a:bodyPr>
            <a:normAutofit/>
          </a:bodyPr>
          <a:lstStyle/>
          <a:p>
            <a:r>
              <a:rPr lang="en-AU" sz="3600" b="1" dirty="0" smtClean="0">
                <a:latin typeface="+mn-lt"/>
              </a:rPr>
              <a:t>Heterozygote Advantage</a:t>
            </a:r>
            <a:endParaRPr lang="en-AU" sz="3600" b="1" dirty="0">
              <a:latin typeface="+mn-lt"/>
            </a:endParaRPr>
          </a:p>
        </p:txBody>
      </p:sp>
      <p:sp>
        <p:nvSpPr>
          <p:cNvPr id="3" name="Content Placeholder 2"/>
          <p:cNvSpPr>
            <a:spLocks noGrp="1"/>
          </p:cNvSpPr>
          <p:nvPr>
            <p:ph idx="1"/>
          </p:nvPr>
        </p:nvSpPr>
        <p:spPr>
          <a:xfrm>
            <a:off x="263434" y="1105988"/>
            <a:ext cx="10515600" cy="5088392"/>
          </a:xfrm>
        </p:spPr>
        <p:txBody>
          <a:bodyPr/>
          <a:lstStyle/>
          <a:p>
            <a:r>
              <a:rPr lang="en-AU" dirty="0" smtClean="0"/>
              <a:t>Heterozygote Advantage is when carrying one allele for a recessive genetic disease is an advantage in a particular environment.</a:t>
            </a:r>
          </a:p>
          <a:p>
            <a:pPr lvl="1"/>
            <a:r>
              <a:rPr lang="en-AU" dirty="0" smtClean="0"/>
              <a:t>Carriers have a survival advantage.</a:t>
            </a:r>
          </a:p>
          <a:p>
            <a:pPr lvl="1"/>
            <a:r>
              <a:rPr lang="en-AU" dirty="0" smtClean="0"/>
              <a:t>Allele frequency rises even though there is disadvantage for homozygous recessive people who get the disease.</a:t>
            </a:r>
          </a:p>
          <a:p>
            <a:r>
              <a:rPr lang="en-AU" dirty="0" smtClean="0"/>
              <a:t>Examples:</a:t>
            </a:r>
          </a:p>
          <a:p>
            <a:pPr lvl="1"/>
            <a:r>
              <a:rPr lang="en-AU" dirty="0" smtClean="0"/>
              <a:t>Sickle Cell Anaemia</a:t>
            </a:r>
          </a:p>
          <a:p>
            <a:pPr lvl="1"/>
            <a:r>
              <a:rPr lang="en-AU" dirty="0" smtClean="0"/>
              <a:t>Alpha Thalassemia</a:t>
            </a:r>
          </a:p>
          <a:p>
            <a:pPr lvl="1"/>
            <a:r>
              <a:rPr lang="en-AU" dirty="0" smtClean="0"/>
              <a:t>Tay-Sachs Disease</a:t>
            </a:r>
            <a:endParaRPr lang="en-AU" dirty="0"/>
          </a:p>
        </p:txBody>
      </p:sp>
      <p:sp>
        <p:nvSpPr>
          <p:cNvPr id="4" name="TextBox 3"/>
          <p:cNvSpPr txBox="1"/>
          <p:nvPr/>
        </p:nvSpPr>
        <p:spPr>
          <a:xfrm>
            <a:off x="0" y="6519446"/>
            <a:ext cx="5649686" cy="338554"/>
          </a:xfrm>
          <a:prstGeom prst="rect">
            <a:avLst/>
          </a:prstGeom>
          <a:solidFill>
            <a:srgbClr val="FFFF00"/>
          </a:solidFill>
        </p:spPr>
        <p:txBody>
          <a:bodyPr wrap="square" rtlCol="0">
            <a:spAutoFit/>
          </a:bodyPr>
          <a:lstStyle/>
          <a:p>
            <a:r>
              <a:rPr lang="en-AU" sz="1600" i="1" dirty="0" smtClean="0"/>
              <a:t>Learning Aim:  Define heterozygote advantage and give examples</a:t>
            </a:r>
            <a:endParaRPr lang="en-AU" sz="1600" i="1" dirty="0"/>
          </a:p>
        </p:txBody>
      </p:sp>
    </p:spTree>
    <p:extLst>
      <p:ext uri="{BB962C8B-B14F-4D97-AF65-F5344CB8AC3E}">
        <p14:creationId xmlns:p14="http://schemas.microsoft.com/office/powerpoint/2010/main" val="3227379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752258"/>
            <a:ext cx="7114903" cy="5812228"/>
          </a:xfrm>
        </p:spPr>
        <p:txBody>
          <a:bodyPr/>
          <a:lstStyle/>
          <a:p>
            <a:pPr lvl="1"/>
            <a:r>
              <a:rPr lang="en-AU" dirty="0" smtClean="0"/>
              <a:t>Varies </a:t>
            </a:r>
            <a:r>
              <a:rPr lang="en-AU" dirty="0"/>
              <a:t>in incidence throughout the </a:t>
            </a:r>
            <a:r>
              <a:rPr lang="en-AU" dirty="0" smtClean="0"/>
              <a:t>world.</a:t>
            </a:r>
          </a:p>
          <a:p>
            <a:pPr lvl="1"/>
            <a:r>
              <a:rPr lang="en-AU" dirty="0" smtClean="0"/>
              <a:t>Faulty allele caused by base substitution.</a:t>
            </a:r>
            <a:endParaRPr lang="en-AU" dirty="0"/>
          </a:p>
          <a:p>
            <a:pPr lvl="1"/>
            <a:r>
              <a:rPr lang="en-AU" dirty="0"/>
              <a:t>Allele causes “sickle” shape of </a:t>
            </a:r>
            <a:r>
              <a:rPr lang="en-AU" dirty="0" smtClean="0"/>
              <a:t>RBC.</a:t>
            </a:r>
            <a:endParaRPr lang="en-AU" dirty="0"/>
          </a:p>
          <a:p>
            <a:pPr lvl="1"/>
            <a:r>
              <a:rPr lang="en-AU" dirty="0"/>
              <a:t>If only one allele </a:t>
            </a:r>
            <a:r>
              <a:rPr lang="en-AU" dirty="0" smtClean="0"/>
              <a:t>inherited (heterozygous):  </a:t>
            </a:r>
          </a:p>
          <a:p>
            <a:pPr lvl="2"/>
            <a:r>
              <a:rPr lang="en-AU" dirty="0" smtClean="0"/>
              <a:t>Only some </a:t>
            </a:r>
            <a:r>
              <a:rPr lang="en-AU" dirty="0"/>
              <a:t>blood cells are </a:t>
            </a:r>
            <a:r>
              <a:rPr lang="en-AU" dirty="0" smtClean="0"/>
              <a:t>sickled</a:t>
            </a:r>
            <a:endParaRPr lang="en-AU" dirty="0"/>
          </a:p>
          <a:p>
            <a:pPr lvl="2"/>
            <a:r>
              <a:rPr lang="en-AU" dirty="0"/>
              <a:t>No symptoms, unless extreme conditions of lower O</a:t>
            </a:r>
            <a:r>
              <a:rPr lang="en-AU" baseline="-25000" dirty="0"/>
              <a:t>2</a:t>
            </a:r>
          </a:p>
          <a:p>
            <a:pPr lvl="2"/>
            <a:r>
              <a:rPr lang="en-AU" dirty="0"/>
              <a:t>Carrier of allele – can be passed on to offspring.</a:t>
            </a:r>
          </a:p>
          <a:p>
            <a:pPr lvl="1"/>
            <a:r>
              <a:rPr lang="en-AU" dirty="0"/>
              <a:t>If two alleles are </a:t>
            </a:r>
            <a:r>
              <a:rPr lang="en-AU" dirty="0" smtClean="0"/>
              <a:t>inherited (homozygous): </a:t>
            </a:r>
          </a:p>
          <a:p>
            <a:pPr lvl="2"/>
            <a:r>
              <a:rPr lang="en-AU" dirty="0"/>
              <a:t>A</a:t>
            </a:r>
            <a:r>
              <a:rPr lang="en-AU" dirty="0" smtClean="0"/>
              <a:t>ll </a:t>
            </a:r>
            <a:r>
              <a:rPr lang="en-AU" dirty="0"/>
              <a:t>blood cells affected:</a:t>
            </a:r>
          </a:p>
          <a:p>
            <a:pPr lvl="2"/>
            <a:r>
              <a:rPr lang="en-AU" dirty="0"/>
              <a:t>Faulty haemoglobin</a:t>
            </a:r>
          </a:p>
          <a:p>
            <a:pPr lvl="2"/>
            <a:r>
              <a:rPr lang="en-AU" dirty="0"/>
              <a:t>Inability to adequately transport oxygen</a:t>
            </a:r>
          </a:p>
          <a:p>
            <a:pPr lvl="2"/>
            <a:r>
              <a:rPr lang="en-AU" dirty="0"/>
              <a:t>Death in </a:t>
            </a:r>
            <a:r>
              <a:rPr lang="en-AU" dirty="0" smtClean="0"/>
              <a:t>childhood</a:t>
            </a:r>
          </a:p>
          <a:p>
            <a:pPr lvl="1"/>
            <a:r>
              <a:rPr lang="en-AU" dirty="0" smtClean="0"/>
              <a:t>Two carriers must reproduce to have a 25% chance of a child being homozygous for sickle cell anaemia.</a:t>
            </a:r>
            <a:endParaRPr lang="en-AU" dirty="0"/>
          </a:p>
          <a:p>
            <a:pPr marL="914400" lvl="2" indent="0">
              <a:buNone/>
            </a:pPr>
            <a:endParaRPr lang="en-AU" dirty="0"/>
          </a:p>
          <a:p>
            <a:pPr lvl="1"/>
            <a:endParaRPr lang="en-AU" dirty="0"/>
          </a:p>
        </p:txBody>
      </p:sp>
      <p:sp>
        <p:nvSpPr>
          <p:cNvPr id="4" name="Title 1"/>
          <p:cNvSpPr>
            <a:spLocks noGrp="1"/>
          </p:cNvSpPr>
          <p:nvPr>
            <p:ph type="title"/>
          </p:nvPr>
        </p:nvSpPr>
        <p:spPr>
          <a:xfrm>
            <a:off x="130629" y="188640"/>
            <a:ext cx="11739154" cy="734469"/>
          </a:xfrm>
        </p:spPr>
        <p:txBody>
          <a:bodyPr>
            <a:normAutofit/>
          </a:bodyPr>
          <a:lstStyle/>
          <a:p>
            <a:r>
              <a:rPr lang="en-AU" sz="3600" b="1" dirty="0" smtClean="0">
                <a:latin typeface="+mn-lt"/>
              </a:rPr>
              <a:t>Heterozygote Advantage Example 1:  Sickle Cell Anaemia</a:t>
            </a:r>
            <a:endParaRPr lang="en-AU" sz="3600" b="1"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1787" y="923109"/>
            <a:ext cx="3266179" cy="235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497" y="3313764"/>
            <a:ext cx="4501822" cy="325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 y="6519446"/>
            <a:ext cx="6827521" cy="338554"/>
          </a:xfrm>
          <a:prstGeom prst="rect">
            <a:avLst/>
          </a:prstGeom>
          <a:solidFill>
            <a:srgbClr val="FFFF00"/>
          </a:solidFill>
        </p:spPr>
        <p:txBody>
          <a:bodyPr wrap="square" rtlCol="0">
            <a:spAutoFit/>
          </a:bodyPr>
          <a:lstStyle/>
          <a:p>
            <a:r>
              <a:rPr lang="en-AU" sz="1600" i="1" dirty="0" smtClean="0"/>
              <a:t>Learning Aim:  Discuss causes, inheritance and symptoms of sickle-cell anaemia</a:t>
            </a:r>
            <a:endParaRPr lang="en-AU" sz="1600" i="1" dirty="0"/>
          </a:p>
        </p:txBody>
      </p:sp>
    </p:spTree>
    <p:extLst>
      <p:ext uri="{BB962C8B-B14F-4D97-AF65-F5344CB8AC3E}">
        <p14:creationId xmlns:p14="http://schemas.microsoft.com/office/powerpoint/2010/main" val="3873617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6292"/>
            <a:ext cx="12017829" cy="662486"/>
          </a:xfrm>
        </p:spPr>
        <p:txBody>
          <a:bodyPr>
            <a:noAutofit/>
          </a:bodyPr>
          <a:lstStyle/>
          <a:p>
            <a:r>
              <a:rPr lang="en-AU" sz="3200" b="1" dirty="0" smtClean="0">
                <a:latin typeface="+mn-lt"/>
              </a:rPr>
              <a:t>So when is carrying one allele for sickle cell anaemia an advantage?</a:t>
            </a:r>
            <a:endParaRPr lang="en-AU" sz="3200" b="1" dirty="0">
              <a:latin typeface="+mn-lt"/>
            </a:endParaRPr>
          </a:p>
        </p:txBody>
      </p:sp>
      <p:sp>
        <p:nvSpPr>
          <p:cNvPr id="3" name="Content Placeholder 2"/>
          <p:cNvSpPr>
            <a:spLocks noGrp="1"/>
          </p:cNvSpPr>
          <p:nvPr>
            <p:ph idx="1"/>
          </p:nvPr>
        </p:nvSpPr>
        <p:spPr>
          <a:xfrm>
            <a:off x="365759" y="574767"/>
            <a:ext cx="11634652" cy="5921828"/>
          </a:xfrm>
        </p:spPr>
        <p:txBody>
          <a:bodyPr>
            <a:normAutofit fontScale="77500" lnSpcReduction="20000"/>
          </a:bodyPr>
          <a:lstStyle/>
          <a:p>
            <a:r>
              <a:rPr lang="en-AU" sz="2400" dirty="0" smtClean="0"/>
              <a:t>Using our understandings of natural selection, we would expect the sickle cell allele to decrease in the population over time. </a:t>
            </a:r>
          </a:p>
          <a:p>
            <a:r>
              <a:rPr lang="en-AU" sz="2400" dirty="0" smtClean="0"/>
              <a:t>This </a:t>
            </a:r>
            <a:r>
              <a:rPr lang="en-AU" sz="2400" dirty="0"/>
              <a:t>has happened in most locations; </a:t>
            </a:r>
            <a:r>
              <a:rPr lang="en-AU" sz="2400" i="1" dirty="0"/>
              <a:t>except in areas where there is malaria </a:t>
            </a:r>
            <a:endParaRPr lang="en-AU" sz="2400" i="1" dirty="0" smtClean="0"/>
          </a:p>
          <a:p>
            <a:endParaRPr lang="en-AU" sz="2400" i="1" dirty="0"/>
          </a:p>
          <a:p>
            <a:endParaRPr lang="en-AU" sz="2400" i="1" dirty="0" smtClean="0"/>
          </a:p>
          <a:p>
            <a:endParaRPr lang="en-AU" sz="2400" i="1" dirty="0"/>
          </a:p>
          <a:p>
            <a:endParaRPr lang="en-AU" sz="2400" i="1" dirty="0" smtClean="0"/>
          </a:p>
          <a:p>
            <a:endParaRPr lang="en-AU" sz="2400" i="1" dirty="0"/>
          </a:p>
          <a:p>
            <a:endParaRPr lang="en-AU" sz="2400" i="1" dirty="0" smtClean="0"/>
          </a:p>
          <a:p>
            <a:pPr marL="0" indent="0">
              <a:buNone/>
            </a:pPr>
            <a:endParaRPr lang="en-AU" sz="2400" i="1" dirty="0" smtClean="0"/>
          </a:p>
          <a:p>
            <a:pPr marL="0" indent="0">
              <a:buNone/>
            </a:pPr>
            <a:endParaRPr lang="en-AU" sz="2400" i="1" dirty="0"/>
          </a:p>
          <a:p>
            <a:r>
              <a:rPr lang="en-AU" sz="2400" dirty="0" smtClean="0"/>
              <a:t>There is greater incidence of sickle cell anaemia in areas where malaria is also present because:</a:t>
            </a:r>
          </a:p>
          <a:p>
            <a:pPr marL="0" indent="0" algn="ctr">
              <a:buNone/>
            </a:pPr>
            <a:r>
              <a:rPr lang="en-AU" sz="2400" b="1" i="1" dirty="0" smtClean="0"/>
              <a:t>Carrying the allele for sickle-cell anaemia protects carriers against malaria</a:t>
            </a:r>
          </a:p>
          <a:p>
            <a:r>
              <a:rPr lang="en-AU" sz="2400" dirty="0" smtClean="0"/>
              <a:t>In these areas of the world:</a:t>
            </a:r>
          </a:p>
          <a:p>
            <a:pPr lvl="1"/>
            <a:r>
              <a:rPr lang="en-AU" dirty="0" smtClean="0"/>
              <a:t>People who inherit two copies of the allele die.</a:t>
            </a:r>
          </a:p>
          <a:p>
            <a:pPr lvl="1"/>
            <a:r>
              <a:rPr lang="en-AU" dirty="0" smtClean="0"/>
              <a:t>People who inherit one copy are resistant to malaria as a result.</a:t>
            </a:r>
          </a:p>
          <a:p>
            <a:pPr lvl="1"/>
            <a:r>
              <a:rPr lang="en-AU" dirty="0" smtClean="0"/>
              <a:t>People who inherit no copies (normal blood) are at greater risk of dying from malaria.</a:t>
            </a:r>
          </a:p>
          <a:p>
            <a:r>
              <a:rPr lang="en-AU" sz="2600" dirty="0" smtClean="0"/>
              <a:t>Carrying one copy of the sickle cell allele is an advantage compared to carrying no copies or two copies, so the allele frequency is higher in areas where malaria is present.</a:t>
            </a:r>
          </a:p>
          <a:p>
            <a:endParaRPr lang="en-AU" sz="2400" dirty="0"/>
          </a:p>
          <a:p>
            <a:pPr marL="457200" lvl="1" indent="0">
              <a:buNone/>
            </a:pPr>
            <a:endParaRPr lang="en-AU" b="1" i="1" dirty="0"/>
          </a:p>
          <a:p>
            <a:pPr marL="457200" lvl="1" indent="0">
              <a:buNone/>
            </a:pP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0" y="1612704"/>
            <a:ext cx="5242560" cy="2355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 y="6519446"/>
            <a:ext cx="8813075" cy="338554"/>
          </a:xfrm>
          <a:prstGeom prst="rect">
            <a:avLst/>
          </a:prstGeom>
          <a:solidFill>
            <a:srgbClr val="FFFF00"/>
          </a:solidFill>
        </p:spPr>
        <p:txBody>
          <a:bodyPr wrap="square" rtlCol="0">
            <a:spAutoFit/>
          </a:bodyPr>
          <a:lstStyle/>
          <a:p>
            <a:r>
              <a:rPr lang="en-AU" sz="1600" i="1" dirty="0" smtClean="0"/>
              <a:t>Learning Aim:  Explain why allele frequency for sickle cell anaemia rises in areas where malaria is present</a:t>
            </a:r>
            <a:endParaRPr lang="en-AU" sz="1600" i="1" dirty="0"/>
          </a:p>
        </p:txBody>
      </p:sp>
    </p:spTree>
    <p:extLst>
      <p:ext uri="{BB962C8B-B14F-4D97-AF65-F5344CB8AC3E}">
        <p14:creationId xmlns:p14="http://schemas.microsoft.com/office/powerpoint/2010/main" val="3232131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942906"/>
            <a:ext cx="11652069" cy="5505475"/>
          </a:xfrm>
        </p:spPr>
        <p:txBody>
          <a:bodyPr>
            <a:normAutofit/>
          </a:bodyPr>
          <a:lstStyle/>
          <a:p>
            <a:r>
              <a:rPr lang="en-AU" dirty="0"/>
              <a:t>Areas with no malaria:</a:t>
            </a:r>
          </a:p>
          <a:p>
            <a:pPr lvl="1"/>
            <a:r>
              <a:rPr lang="en-AU" dirty="0"/>
              <a:t> greatest advantage is held by individuals with normal </a:t>
            </a:r>
            <a:r>
              <a:rPr lang="en-AU" dirty="0" smtClean="0"/>
              <a:t>blood (no sickle cell allele): </a:t>
            </a:r>
            <a:r>
              <a:rPr lang="en-AU" dirty="0"/>
              <a:t>they are most likely to survive and bear young.</a:t>
            </a:r>
          </a:p>
          <a:p>
            <a:r>
              <a:rPr lang="en-AU" dirty="0"/>
              <a:t>Areas with malaria:</a:t>
            </a:r>
          </a:p>
          <a:p>
            <a:pPr lvl="1"/>
            <a:r>
              <a:rPr lang="en-AU" dirty="0"/>
              <a:t>people with normal blood survive to bear young, but some die from malaria. </a:t>
            </a:r>
          </a:p>
          <a:p>
            <a:pPr lvl="1"/>
            <a:r>
              <a:rPr lang="en-AU" dirty="0"/>
              <a:t>People who carry one sickle cell allele survive almost as well: malaria resistance offsets the disadvantage from the sickling allele for </a:t>
            </a:r>
            <a:r>
              <a:rPr lang="en-AU" dirty="0" smtClean="0"/>
              <a:t>carriers.</a:t>
            </a:r>
            <a:endParaRPr lang="en-AU" dirty="0"/>
          </a:p>
          <a:p>
            <a:pPr lvl="1"/>
            <a:r>
              <a:rPr lang="en-AU" dirty="0"/>
              <a:t>Therefore the allele is passed on to a greater degree than in areas without malaria.</a:t>
            </a:r>
          </a:p>
          <a:p>
            <a:pPr marL="457200" lvl="1" indent="0">
              <a:buNone/>
            </a:pPr>
            <a:endParaRPr lang="en-AU" dirty="0"/>
          </a:p>
          <a:p>
            <a:pPr marL="0" indent="0" algn="ctr">
              <a:buNone/>
            </a:pPr>
            <a:r>
              <a:rPr lang="en-AU" b="1" i="1" dirty="0"/>
              <a:t>Presence of malaria acts a </a:t>
            </a:r>
            <a:r>
              <a:rPr lang="en-AU" b="1" i="1" dirty="0" smtClean="0"/>
              <a:t>selection pressure </a:t>
            </a:r>
            <a:r>
              <a:rPr lang="en-AU" b="1" i="1" dirty="0"/>
              <a:t>for the sickle cell allele</a:t>
            </a:r>
          </a:p>
          <a:p>
            <a:pPr marL="0" indent="0">
              <a:buNone/>
            </a:pPr>
            <a:endParaRPr lang="en-AU" dirty="0"/>
          </a:p>
        </p:txBody>
      </p:sp>
      <p:sp>
        <p:nvSpPr>
          <p:cNvPr id="4" name="Title 1"/>
          <p:cNvSpPr>
            <a:spLocks noGrp="1"/>
          </p:cNvSpPr>
          <p:nvPr>
            <p:ph type="title"/>
          </p:nvPr>
        </p:nvSpPr>
        <p:spPr>
          <a:xfrm>
            <a:off x="174171" y="182246"/>
            <a:ext cx="12017829" cy="662486"/>
          </a:xfrm>
        </p:spPr>
        <p:txBody>
          <a:bodyPr>
            <a:noAutofit/>
          </a:bodyPr>
          <a:lstStyle/>
          <a:p>
            <a:r>
              <a:rPr lang="en-AU" sz="3200" b="1" dirty="0" smtClean="0">
                <a:latin typeface="+mn-lt"/>
              </a:rPr>
              <a:t>So when is carrying one allele for sickle cell anaemia an advantage?</a:t>
            </a:r>
            <a:endParaRPr lang="en-AU" sz="3200" b="1" dirty="0">
              <a:latin typeface="+mn-lt"/>
            </a:endParaRPr>
          </a:p>
        </p:txBody>
      </p:sp>
      <p:sp>
        <p:nvSpPr>
          <p:cNvPr id="5" name="TextBox 4"/>
          <p:cNvSpPr txBox="1"/>
          <p:nvPr/>
        </p:nvSpPr>
        <p:spPr>
          <a:xfrm>
            <a:off x="-1" y="6519446"/>
            <a:ext cx="8813075" cy="338554"/>
          </a:xfrm>
          <a:prstGeom prst="rect">
            <a:avLst/>
          </a:prstGeom>
          <a:solidFill>
            <a:srgbClr val="FFFF00"/>
          </a:solidFill>
        </p:spPr>
        <p:txBody>
          <a:bodyPr wrap="square" rtlCol="0">
            <a:spAutoFit/>
          </a:bodyPr>
          <a:lstStyle/>
          <a:p>
            <a:r>
              <a:rPr lang="en-AU" sz="1600" i="1" dirty="0" smtClean="0"/>
              <a:t>Learning Aim:  Explain why allele frequency for sickle cell anaemia rises in areas where malaria is present</a:t>
            </a:r>
            <a:endParaRPr lang="en-AU" sz="1600" i="1" dirty="0"/>
          </a:p>
        </p:txBody>
      </p:sp>
    </p:spTree>
    <p:extLst>
      <p:ext uri="{BB962C8B-B14F-4D97-AF65-F5344CB8AC3E}">
        <p14:creationId xmlns:p14="http://schemas.microsoft.com/office/powerpoint/2010/main" val="249521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22" y="914400"/>
            <a:ext cx="7097484" cy="5651863"/>
          </a:xfrm>
        </p:spPr>
        <p:txBody>
          <a:bodyPr>
            <a:normAutofit fontScale="92500" lnSpcReduction="10000"/>
          </a:bodyPr>
          <a:lstStyle/>
          <a:p>
            <a:pPr lvl="1"/>
            <a:r>
              <a:rPr lang="en-AU" dirty="0" smtClean="0"/>
              <a:t>Autosomal recessive disease causing defects to haemoglobin production. Often caused by base insertion.</a:t>
            </a:r>
          </a:p>
          <a:p>
            <a:pPr marL="457200" lvl="1" indent="0">
              <a:buNone/>
            </a:pPr>
            <a:endParaRPr lang="en-AU" dirty="0" smtClean="0"/>
          </a:p>
          <a:p>
            <a:pPr lvl="1"/>
            <a:r>
              <a:rPr lang="en-AU" dirty="0" smtClean="0"/>
              <a:t>Haemoglobin is made of four proteins.</a:t>
            </a:r>
          </a:p>
          <a:p>
            <a:pPr marL="457200" lvl="1" indent="0">
              <a:buNone/>
            </a:pPr>
            <a:endParaRPr lang="en-AU" dirty="0" smtClean="0"/>
          </a:p>
          <a:p>
            <a:pPr lvl="1"/>
            <a:r>
              <a:rPr lang="en-AU" dirty="0" smtClean="0"/>
              <a:t>Two types of thalassemia:</a:t>
            </a:r>
          </a:p>
          <a:p>
            <a:pPr marL="457200" lvl="1" indent="0">
              <a:buNone/>
            </a:pPr>
            <a:endParaRPr lang="en-AU" dirty="0"/>
          </a:p>
          <a:p>
            <a:pPr marL="457200" lvl="1" indent="0">
              <a:buNone/>
            </a:pPr>
            <a:r>
              <a:rPr lang="en-AU" dirty="0" smtClean="0"/>
              <a:t>	Alpha Thalassemia -  </a:t>
            </a:r>
          </a:p>
          <a:p>
            <a:pPr lvl="2"/>
            <a:r>
              <a:rPr lang="en-AU" dirty="0" smtClean="0"/>
              <a:t>defects to alpha globin</a:t>
            </a:r>
          </a:p>
          <a:p>
            <a:pPr lvl="2"/>
            <a:r>
              <a:rPr lang="en-AU" dirty="0" smtClean="0"/>
              <a:t>Heterozygote advantage where malaria is present </a:t>
            </a:r>
          </a:p>
          <a:p>
            <a:pPr lvl="2"/>
            <a:r>
              <a:rPr lang="en-AU" dirty="0" smtClean="0"/>
              <a:t>Symptoms of anaemia and sometimes high iron levels</a:t>
            </a:r>
          </a:p>
          <a:p>
            <a:pPr marL="457200" lvl="1" indent="0">
              <a:buNone/>
            </a:pPr>
            <a:r>
              <a:rPr lang="en-AU" dirty="0"/>
              <a:t>	</a:t>
            </a:r>
            <a:endParaRPr lang="en-AU" dirty="0" smtClean="0"/>
          </a:p>
          <a:p>
            <a:pPr marL="457200" lvl="1" indent="0">
              <a:buNone/>
            </a:pPr>
            <a:r>
              <a:rPr lang="en-AU" dirty="0"/>
              <a:t>	</a:t>
            </a:r>
            <a:r>
              <a:rPr lang="en-AU" dirty="0" smtClean="0"/>
              <a:t>Beta Thalassemia – defects to beta globin </a:t>
            </a:r>
          </a:p>
          <a:p>
            <a:pPr lvl="2"/>
            <a:r>
              <a:rPr lang="en-AU" dirty="0" smtClean="0"/>
              <a:t>Defects to beta globin</a:t>
            </a:r>
          </a:p>
          <a:p>
            <a:pPr lvl="2"/>
            <a:r>
              <a:rPr lang="en-AU" dirty="0" smtClean="0"/>
              <a:t>No evidence of heterozygote advantage</a:t>
            </a:r>
          </a:p>
          <a:p>
            <a:pPr lvl="2"/>
            <a:r>
              <a:rPr lang="en-AU" dirty="0" smtClean="0"/>
              <a:t>Symptoms of anaemia and sometimes high iron levels</a:t>
            </a:r>
          </a:p>
          <a:p>
            <a:pPr lvl="2"/>
            <a:endParaRPr lang="en-AU" dirty="0" smtClean="0"/>
          </a:p>
          <a:p>
            <a:pPr marL="457200" lvl="1" indent="0">
              <a:buNone/>
            </a:pPr>
            <a:endParaRPr lang="en-AU" dirty="0" smtClean="0"/>
          </a:p>
          <a:p>
            <a:pPr marL="457200" lvl="1" indent="0">
              <a:buNone/>
            </a:pPr>
            <a:endParaRPr lang="en-AU" dirty="0"/>
          </a:p>
          <a:p>
            <a:pPr marL="914400" lvl="2" indent="0">
              <a:buNone/>
            </a:pPr>
            <a:endParaRPr lang="en-AU" dirty="0"/>
          </a:p>
          <a:p>
            <a:pPr lvl="1"/>
            <a:endParaRPr lang="en-AU" dirty="0"/>
          </a:p>
        </p:txBody>
      </p:sp>
      <p:sp>
        <p:nvSpPr>
          <p:cNvPr id="4" name="Title 1"/>
          <p:cNvSpPr>
            <a:spLocks noGrp="1"/>
          </p:cNvSpPr>
          <p:nvPr>
            <p:ph type="title"/>
          </p:nvPr>
        </p:nvSpPr>
        <p:spPr>
          <a:xfrm>
            <a:off x="130629" y="0"/>
            <a:ext cx="10668000" cy="734469"/>
          </a:xfrm>
        </p:spPr>
        <p:txBody>
          <a:bodyPr>
            <a:normAutofit fontScale="90000"/>
          </a:bodyPr>
          <a:lstStyle/>
          <a:p>
            <a:r>
              <a:rPr lang="en-AU" sz="3600" b="1" dirty="0" smtClean="0">
                <a:latin typeface="+mn-lt"/>
              </a:rPr>
              <a:t>Heterozygote Advantage Example 2:   Alpha (</a:t>
            </a:r>
            <a:r>
              <a:rPr lang="en-AU" sz="3600" b="1" dirty="0" smtClean="0">
                <a:latin typeface="+mn-lt"/>
                <a:sym typeface="Symbol" panose="05050102010706020507" pitchFamily="18" charset="2"/>
              </a:rPr>
              <a:t>)</a:t>
            </a:r>
            <a:r>
              <a:rPr lang="en-AU" sz="3600" b="1" dirty="0" smtClean="0">
                <a:latin typeface="+mn-lt"/>
              </a:rPr>
              <a:t> Thalassemia</a:t>
            </a:r>
            <a:endParaRPr lang="en-AU" sz="3600" b="1" dirty="0">
              <a:latin typeface="+mn-lt"/>
            </a:endParaRPr>
          </a:p>
        </p:txBody>
      </p:sp>
      <p:sp>
        <p:nvSpPr>
          <p:cNvPr id="6" name="Content Placeholder 2"/>
          <p:cNvSpPr txBox="1">
            <a:spLocks/>
          </p:cNvSpPr>
          <p:nvPr/>
        </p:nvSpPr>
        <p:spPr>
          <a:xfrm>
            <a:off x="230777" y="2340167"/>
            <a:ext cx="4123509" cy="3947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AU" dirty="0" smtClean="0"/>
          </a:p>
          <a:p>
            <a:pPr marL="914400" lvl="2" indent="0">
              <a:buFont typeface="Arial" panose="020B0604020202020204" pitchFamily="34" charset="0"/>
              <a:buNone/>
            </a:pPr>
            <a:endParaRPr lang="en-AU" dirty="0" smtClean="0"/>
          </a:p>
          <a:p>
            <a:pPr lvl="1"/>
            <a:endParaRPr lang="en-AU" dirty="0"/>
          </a:p>
        </p:txBody>
      </p:sp>
      <p:pic>
        <p:nvPicPr>
          <p:cNvPr id="1026" name="Picture 2" descr="What the Bloody Fish is This!? Fish Hemoglobin: How it&amp;#39;s Different from the  Rest – Biology 4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592" y="1728744"/>
            <a:ext cx="5140568" cy="37330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 y="6519446"/>
            <a:ext cx="6670767" cy="338554"/>
          </a:xfrm>
          <a:prstGeom prst="rect">
            <a:avLst/>
          </a:prstGeom>
          <a:solidFill>
            <a:srgbClr val="FFFF00"/>
          </a:solidFill>
        </p:spPr>
        <p:txBody>
          <a:bodyPr wrap="square" rtlCol="0">
            <a:spAutoFit/>
          </a:bodyPr>
          <a:lstStyle/>
          <a:p>
            <a:r>
              <a:rPr lang="en-AU" sz="1600" i="1" dirty="0" smtClean="0"/>
              <a:t>Learning Aim:  Discuss causes, inheritance and symptoms of alpha thalassemia</a:t>
            </a:r>
            <a:endParaRPr lang="en-AU" sz="1600" i="1" dirty="0"/>
          </a:p>
        </p:txBody>
      </p:sp>
    </p:spTree>
    <p:extLst>
      <p:ext uri="{BB962C8B-B14F-4D97-AF65-F5344CB8AC3E}">
        <p14:creationId xmlns:p14="http://schemas.microsoft.com/office/powerpoint/2010/main" val="537641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734470"/>
            <a:ext cx="11220724" cy="5918880"/>
          </a:xfrm>
        </p:spPr>
        <p:txBody>
          <a:bodyPr>
            <a:normAutofit/>
          </a:bodyPr>
          <a:lstStyle/>
          <a:p>
            <a:r>
              <a:rPr lang="en-AU" sz="2400" dirty="0" smtClean="0"/>
              <a:t>Alpha Thalassemia is far more common in areas where malaria is present.</a:t>
            </a:r>
          </a:p>
          <a:p>
            <a:pPr marL="0" indent="0">
              <a:buNone/>
            </a:pPr>
            <a:endParaRPr lang="en-AU" sz="2400" dirty="0" smtClean="0"/>
          </a:p>
          <a:p>
            <a:r>
              <a:rPr lang="en-AU" sz="2400" dirty="0" smtClean="0"/>
              <a:t>People who are heterozygous for Alpha Thalassemia are less likely to get malaria, or will experience milder symptoms. </a:t>
            </a:r>
          </a:p>
          <a:p>
            <a:pPr lvl="1"/>
            <a:r>
              <a:rPr lang="en-AU" sz="2000" dirty="0" smtClean="0"/>
              <a:t>Homozygous Dominant:  don’t get alpha thalassemia but are more likely to get severe malaria</a:t>
            </a:r>
          </a:p>
          <a:p>
            <a:pPr lvl="1"/>
            <a:r>
              <a:rPr lang="en-AU" sz="2000" dirty="0" smtClean="0"/>
              <a:t>Heterozygous:  </a:t>
            </a:r>
          </a:p>
          <a:p>
            <a:pPr lvl="2"/>
            <a:r>
              <a:rPr lang="en-AU" sz="1600" dirty="0" smtClean="0"/>
              <a:t>get mild thalassemia but mild or no malaria</a:t>
            </a:r>
          </a:p>
          <a:p>
            <a:pPr lvl="2"/>
            <a:r>
              <a:rPr lang="en-AU" sz="1600" dirty="0" smtClean="0"/>
              <a:t>this has the best survival in areas with malaria – it is a selective advantage.</a:t>
            </a:r>
          </a:p>
          <a:p>
            <a:pPr lvl="2"/>
            <a:r>
              <a:rPr lang="en-AU" sz="1600" dirty="0" smtClean="0"/>
              <a:t>due to the survival advantage, people who are heterozygous are more likely </a:t>
            </a:r>
          </a:p>
          <a:p>
            <a:pPr marL="914400" lvl="2" indent="0">
              <a:buNone/>
            </a:pPr>
            <a:r>
              <a:rPr lang="en-AU" sz="1600" dirty="0" smtClean="0"/>
              <a:t>     to survive and reproduce – so the allele frequency is higher in populations with</a:t>
            </a:r>
          </a:p>
          <a:p>
            <a:pPr marL="914400" lvl="2" indent="0">
              <a:buNone/>
            </a:pPr>
            <a:r>
              <a:rPr lang="en-AU" sz="1600" dirty="0"/>
              <a:t> </a:t>
            </a:r>
            <a:r>
              <a:rPr lang="en-AU" sz="1600" dirty="0" smtClean="0"/>
              <a:t>    malaria.</a:t>
            </a:r>
          </a:p>
          <a:p>
            <a:pPr lvl="1"/>
            <a:r>
              <a:rPr lang="en-AU" sz="2000" dirty="0" smtClean="0"/>
              <a:t>Homozygous recessive:  die at birth</a:t>
            </a:r>
          </a:p>
          <a:p>
            <a:endParaRPr lang="en-AU" sz="2400" dirty="0" smtClean="0"/>
          </a:p>
          <a:p>
            <a:endParaRPr lang="en-AU" sz="2400" dirty="0"/>
          </a:p>
          <a:p>
            <a:endParaRPr lang="en-AU" sz="2400" dirty="0" smtClean="0"/>
          </a:p>
          <a:p>
            <a:pPr marL="0" indent="0">
              <a:buNone/>
            </a:pPr>
            <a:endParaRPr lang="en-AU" sz="2400" dirty="0"/>
          </a:p>
          <a:p>
            <a:endParaRPr lang="en-AU" sz="2400" dirty="0" smtClean="0"/>
          </a:p>
          <a:p>
            <a:pPr marL="0" indent="0">
              <a:buNone/>
            </a:pPr>
            <a:endParaRPr lang="en-AU" sz="2400" dirty="0"/>
          </a:p>
          <a:p>
            <a:pPr marL="0" indent="0">
              <a:buNone/>
            </a:pPr>
            <a:endParaRPr lang="en-AU" sz="2200" i="1" dirty="0" smtClean="0"/>
          </a:p>
          <a:p>
            <a:endParaRPr lang="en-AU" sz="2400" dirty="0" smtClean="0"/>
          </a:p>
          <a:p>
            <a:pPr marL="0" indent="0">
              <a:buNone/>
            </a:pPr>
            <a:endParaRPr lang="en-AU" sz="2400" dirty="0"/>
          </a:p>
          <a:p>
            <a:pPr marL="914400" lvl="2" indent="0">
              <a:buNone/>
            </a:pPr>
            <a:endParaRPr lang="en-AU" sz="2400" dirty="0"/>
          </a:p>
          <a:p>
            <a:pPr lvl="1"/>
            <a:endParaRPr lang="en-AU" dirty="0"/>
          </a:p>
        </p:txBody>
      </p:sp>
      <p:sp>
        <p:nvSpPr>
          <p:cNvPr id="4" name="Title 1"/>
          <p:cNvSpPr>
            <a:spLocks noGrp="1"/>
          </p:cNvSpPr>
          <p:nvPr>
            <p:ph type="title"/>
          </p:nvPr>
        </p:nvSpPr>
        <p:spPr>
          <a:xfrm>
            <a:off x="130629" y="0"/>
            <a:ext cx="9936480" cy="734469"/>
          </a:xfrm>
        </p:spPr>
        <p:txBody>
          <a:bodyPr>
            <a:normAutofit fontScale="90000"/>
          </a:bodyPr>
          <a:lstStyle/>
          <a:p>
            <a:r>
              <a:rPr lang="en-AU" sz="3600" b="1" dirty="0" smtClean="0">
                <a:latin typeface="+mn-lt"/>
              </a:rPr>
              <a:t>Heterozygote Advantage Example 2:  Alpha Thalassemia</a:t>
            </a:r>
            <a:endParaRPr lang="en-AU" sz="3600" b="1" dirty="0">
              <a:latin typeface="+mn-lt"/>
            </a:endParaRPr>
          </a:p>
        </p:txBody>
      </p:sp>
      <p:pic>
        <p:nvPicPr>
          <p:cNvPr id="2" name="Picture 1"/>
          <p:cNvPicPr>
            <a:picLocks noChangeAspect="1"/>
          </p:cNvPicPr>
          <p:nvPr/>
        </p:nvPicPr>
        <p:blipFill>
          <a:blip r:embed="rId2"/>
          <a:stretch>
            <a:fillRect/>
          </a:stretch>
        </p:blipFill>
        <p:spPr>
          <a:xfrm>
            <a:off x="8178980" y="3063465"/>
            <a:ext cx="3638550" cy="3385233"/>
          </a:xfrm>
          <a:prstGeom prst="rect">
            <a:avLst/>
          </a:prstGeom>
        </p:spPr>
      </p:pic>
      <p:sp>
        <p:nvSpPr>
          <p:cNvPr id="5" name="TextBox 4"/>
          <p:cNvSpPr txBox="1"/>
          <p:nvPr/>
        </p:nvSpPr>
        <p:spPr>
          <a:xfrm>
            <a:off x="-1" y="6519446"/>
            <a:ext cx="6670767" cy="338554"/>
          </a:xfrm>
          <a:prstGeom prst="rect">
            <a:avLst/>
          </a:prstGeom>
          <a:solidFill>
            <a:srgbClr val="FFFF00"/>
          </a:solidFill>
        </p:spPr>
        <p:txBody>
          <a:bodyPr wrap="square" rtlCol="0">
            <a:spAutoFit/>
          </a:bodyPr>
          <a:lstStyle/>
          <a:p>
            <a:r>
              <a:rPr lang="en-AU" sz="1600" i="1" dirty="0" smtClean="0"/>
              <a:t>Learning Aim:  Discuss causes, inheritance and symptoms of alpha thalassemia</a:t>
            </a:r>
            <a:endParaRPr lang="en-AU" sz="1600" i="1" dirty="0"/>
          </a:p>
        </p:txBody>
      </p:sp>
    </p:spTree>
    <p:extLst>
      <p:ext uri="{BB962C8B-B14F-4D97-AF65-F5344CB8AC3E}">
        <p14:creationId xmlns:p14="http://schemas.microsoft.com/office/powerpoint/2010/main" val="3951598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0629" y="0"/>
            <a:ext cx="9936480" cy="734469"/>
          </a:xfrm>
        </p:spPr>
        <p:txBody>
          <a:bodyPr>
            <a:normAutofit fontScale="90000"/>
          </a:bodyPr>
          <a:lstStyle/>
          <a:p>
            <a:r>
              <a:rPr lang="en-AU" sz="3600" b="1" dirty="0" smtClean="0">
                <a:latin typeface="+mn-lt"/>
              </a:rPr>
              <a:t>Heterozygote Advantage Example 2: Alpha Thalassemia</a:t>
            </a:r>
            <a:endParaRPr lang="en-AU" sz="3600" b="1" dirty="0">
              <a:latin typeface="+mn-lt"/>
            </a:endParaRPr>
          </a:p>
        </p:txBody>
      </p:sp>
      <p:sp>
        <p:nvSpPr>
          <p:cNvPr id="6" name="Content Placeholder 2"/>
          <p:cNvSpPr txBox="1">
            <a:spLocks/>
          </p:cNvSpPr>
          <p:nvPr/>
        </p:nvSpPr>
        <p:spPr>
          <a:xfrm>
            <a:off x="230777" y="2340167"/>
            <a:ext cx="4123509" cy="3947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AU" dirty="0" smtClean="0"/>
          </a:p>
          <a:p>
            <a:pPr marL="914400" lvl="2" indent="0">
              <a:buFont typeface="Arial" panose="020B0604020202020204" pitchFamily="34" charset="0"/>
              <a:buNone/>
            </a:pPr>
            <a:endParaRPr lang="en-AU" dirty="0" smtClean="0"/>
          </a:p>
          <a:p>
            <a:pPr lvl="1"/>
            <a:endParaRPr lang="en-AU" dirty="0"/>
          </a:p>
        </p:txBody>
      </p:sp>
      <p:sp>
        <p:nvSpPr>
          <p:cNvPr id="7" name="Content Placeholder 2"/>
          <p:cNvSpPr txBox="1">
            <a:spLocks/>
          </p:cNvSpPr>
          <p:nvPr/>
        </p:nvSpPr>
        <p:spPr>
          <a:xfrm>
            <a:off x="328748" y="888636"/>
            <a:ext cx="5451564" cy="5529581"/>
          </a:xfrm>
          <a:prstGeom prst="rect">
            <a:avLst/>
          </a:prstGeom>
          <a:ln w="28575">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smtClean="0"/>
              <a:t>Alpha (</a:t>
            </a:r>
            <a:r>
              <a:rPr lang="en-AU" sz="2400" b="1" dirty="0" smtClean="0">
                <a:sym typeface="Symbol" panose="05050102010706020507" pitchFamily="18" charset="2"/>
              </a:rPr>
              <a:t>)</a:t>
            </a:r>
            <a:r>
              <a:rPr lang="en-AU" sz="2400" b="1" dirty="0" smtClean="0"/>
              <a:t> Thalassemia</a:t>
            </a:r>
          </a:p>
          <a:p>
            <a:r>
              <a:rPr lang="en-AU" sz="2000" dirty="0"/>
              <a:t>D</a:t>
            </a:r>
            <a:r>
              <a:rPr lang="en-AU" sz="2000" dirty="0" smtClean="0"/>
              <a:t>efects in </a:t>
            </a:r>
            <a:r>
              <a:rPr lang="en-AU" sz="2000" dirty="0" err="1" smtClean="0"/>
              <a:t>alphaglobin</a:t>
            </a:r>
            <a:r>
              <a:rPr lang="en-AU" sz="2000" dirty="0" smtClean="0"/>
              <a:t> protein structure in haemoglobin cause anaemia</a:t>
            </a:r>
          </a:p>
          <a:p>
            <a:r>
              <a:rPr lang="en-AU" sz="2000" dirty="0" smtClean="0"/>
              <a:t>More common in South East Asia</a:t>
            </a:r>
          </a:p>
          <a:p>
            <a:r>
              <a:rPr lang="en-AU" sz="2000" dirty="0" smtClean="0"/>
              <a:t>Autosomal recessive inheritance</a:t>
            </a:r>
          </a:p>
          <a:p>
            <a:r>
              <a:rPr lang="en-AU" sz="2000" dirty="0" smtClean="0"/>
              <a:t>2 gene loci involved (4 alleles) on chromo 16</a:t>
            </a:r>
          </a:p>
          <a:p>
            <a:r>
              <a:rPr lang="en-AU" sz="2000" dirty="0" smtClean="0"/>
              <a:t>Faulty allele for </a:t>
            </a:r>
            <a:r>
              <a:rPr lang="en-AU" sz="2000" dirty="0" err="1" smtClean="0"/>
              <a:t>alphaglobin</a:t>
            </a:r>
            <a:endParaRPr lang="en-AU" sz="2000" dirty="0" smtClean="0"/>
          </a:p>
          <a:p>
            <a:r>
              <a:rPr lang="en-AU" sz="2000" dirty="0" smtClean="0"/>
              <a:t>Homozygous Dominant </a:t>
            </a:r>
          </a:p>
          <a:p>
            <a:pPr lvl="1"/>
            <a:r>
              <a:rPr lang="en-AU" sz="1600" dirty="0" smtClean="0"/>
              <a:t>no faulty alleles, no anaemia</a:t>
            </a:r>
          </a:p>
          <a:p>
            <a:r>
              <a:rPr lang="en-AU" sz="2000" dirty="0" smtClean="0"/>
              <a:t>Heterozygous </a:t>
            </a:r>
          </a:p>
          <a:p>
            <a:pPr lvl="1"/>
            <a:r>
              <a:rPr lang="en-AU" sz="1600" dirty="0" smtClean="0"/>
              <a:t> some faulty alleles  - mild to moderate anaemia</a:t>
            </a:r>
          </a:p>
          <a:p>
            <a:r>
              <a:rPr lang="en-AU" sz="2000" dirty="0" smtClean="0"/>
              <a:t>Homozygous recessive </a:t>
            </a:r>
          </a:p>
          <a:p>
            <a:pPr lvl="1"/>
            <a:r>
              <a:rPr lang="en-AU" sz="1600" dirty="0" smtClean="0"/>
              <a:t>all faulty alleles – fatal at birth</a:t>
            </a:r>
          </a:p>
          <a:p>
            <a:r>
              <a:rPr lang="en-AU" sz="2000" b="1" dirty="0" smtClean="0"/>
              <a:t>Heterozygote advantage where malaria is present</a:t>
            </a:r>
          </a:p>
          <a:p>
            <a:pPr marL="457200" lvl="1" indent="0">
              <a:buFont typeface="Arial" panose="020B0604020202020204" pitchFamily="34" charset="0"/>
              <a:buNone/>
            </a:pPr>
            <a:endParaRPr lang="en-AU" dirty="0" smtClean="0"/>
          </a:p>
          <a:p>
            <a:pPr marL="457200" lvl="1" indent="0">
              <a:buFont typeface="Arial" panose="020B0604020202020204" pitchFamily="34" charset="0"/>
              <a:buNone/>
            </a:pPr>
            <a:endParaRPr lang="en-AU" dirty="0" smtClean="0"/>
          </a:p>
          <a:p>
            <a:pPr marL="914400" lvl="2" indent="0">
              <a:buFont typeface="Arial" panose="020B0604020202020204" pitchFamily="34" charset="0"/>
              <a:buNone/>
            </a:pPr>
            <a:endParaRPr lang="en-AU" dirty="0" smtClean="0"/>
          </a:p>
          <a:p>
            <a:pPr lvl="1"/>
            <a:endParaRPr lang="en-AU" dirty="0"/>
          </a:p>
        </p:txBody>
      </p:sp>
      <p:sp>
        <p:nvSpPr>
          <p:cNvPr id="8" name="Content Placeholder 2"/>
          <p:cNvSpPr txBox="1">
            <a:spLocks/>
          </p:cNvSpPr>
          <p:nvPr/>
        </p:nvSpPr>
        <p:spPr>
          <a:xfrm>
            <a:off x="6143899" y="888635"/>
            <a:ext cx="5451564" cy="5529582"/>
          </a:xfrm>
          <a:prstGeom prst="rect">
            <a:avLst/>
          </a:prstGeom>
          <a:ln w="28575">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smtClean="0"/>
              <a:t>Beta (</a:t>
            </a:r>
            <a:r>
              <a:rPr lang="en-AU" sz="2400" b="1" dirty="0" smtClean="0">
                <a:sym typeface="Symbol" panose="05050102010706020507" pitchFamily="18" charset="2"/>
              </a:rPr>
              <a:t>) </a:t>
            </a:r>
            <a:r>
              <a:rPr lang="en-AU" sz="2400" b="1" dirty="0" smtClean="0"/>
              <a:t>Thalassemia</a:t>
            </a:r>
          </a:p>
          <a:p>
            <a:r>
              <a:rPr lang="en-AU" sz="2000" dirty="0" smtClean="0"/>
              <a:t>Defects in </a:t>
            </a:r>
            <a:r>
              <a:rPr lang="en-AU" sz="2000" dirty="0" err="1" smtClean="0"/>
              <a:t>betaglobin</a:t>
            </a:r>
            <a:r>
              <a:rPr lang="en-AU" sz="2000" dirty="0" smtClean="0"/>
              <a:t> protein structure in  haemoglobin cause anaemia</a:t>
            </a:r>
          </a:p>
          <a:p>
            <a:r>
              <a:rPr lang="en-AU" sz="2000" dirty="0" smtClean="0"/>
              <a:t>More common in the Mediterranean Basin</a:t>
            </a:r>
          </a:p>
          <a:p>
            <a:r>
              <a:rPr lang="en-AU" sz="2000" dirty="0" smtClean="0"/>
              <a:t>Autosomal recessive inheritance</a:t>
            </a:r>
          </a:p>
          <a:p>
            <a:r>
              <a:rPr lang="en-AU" sz="2000" dirty="0" smtClean="0"/>
              <a:t>1 gene locus involved (2 alleles) on chromo 11</a:t>
            </a:r>
          </a:p>
          <a:p>
            <a:r>
              <a:rPr lang="en-AU" sz="2000" dirty="0" smtClean="0"/>
              <a:t>Faulty allele for </a:t>
            </a:r>
            <a:r>
              <a:rPr lang="en-AU" sz="2000" dirty="0" err="1" smtClean="0"/>
              <a:t>betaglobin</a:t>
            </a:r>
            <a:endParaRPr lang="en-AU" sz="2000" dirty="0" smtClean="0"/>
          </a:p>
          <a:p>
            <a:r>
              <a:rPr lang="en-AU" sz="2000" dirty="0" smtClean="0"/>
              <a:t>Homozygous Dominant</a:t>
            </a:r>
          </a:p>
          <a:p>
            <a:pPr lvl="1"/>
            <a:r>
              <a:rPr lang="en-AU" sz="1600" dirty="0" smtClean="0"/>
              <a:t>No faulty allele, no anaemia</a:t>
            </a:r>
          </a:p>
          <a:p>
            <a:r>
              <a:rPr lang="en-AU" sz="2000" dirty="0" smtClean="0"/>
              <a:t>Heterozygous</a:t>
            </a:r>
          </a:p>
          <a:p>
            <a:pPr lvl="1"/>
            <a:r>
              <a:rPr lang="en-AU" sz="1600" dirty="0" smtClean="0"/>
              <a:t>One faulty allele, mild anaemia</a:t>
            </a:r>
          </a:p>
          <a:p>
            <a:r>
              <a:rPr lang="en-AU" sz="2000" dirty="0" smtClean="0"/>
              <a:t>Homozygous recessive</a:t>
            </a:r>
          </a:p>
          <a:p>
            <a:pPr lvl="1"/>
            <a:r>
              <a:rPr lang="en-AU" sz="1600" dirty="0" smtClean="0"/>
              <a:t>Two faulty alleles, moderate to severe anaemia.</a:t>
            </a:r>
          </a:p>
          <a:p>
            <a:r>
              <a:rPr lang="en-AU" sz="2000" b="1" dirty="0" smtClean="0"/>
              <a:t>No evidence of heterozygote advantage where malaria is present</a:t>
            </a:r>
          </a:p>
          <a:p>
            <a:pPr marL="457200" lvl="1" indent="0">
              <a:buFont typeface="Arial" panose="020B0604020202020204" pitchFamily="34" charset="0"/>
              <a:buNone/>
            </a:pPr>
            <a:endParaRPr lang="en-AU" dirty="0" smtClean="0"/>
          </a:p>
          <a:p>
            <a:pPr marL="914400" lvl="2" indent="0">
              <a:buFont typeface="Arial" panose="020B0604020202020204" pitchFamily="34" charset="0"/>
              <a:buNone/>
            </a:pPr>
            <a:endParaRPr lang="en-AU" dirty="0" smtClean="0"/>
          </a:p>
          <a:p>
            <a:pPr lvl="1"/>
            <a:endParaRPr lang="en-AU" dirty="0"/>
          </a:p>
        </p:txBody>
      </p:sp>
      <p:sp>
        <p:nvSpPr>
          <p:cNvPr id="9" name="TextBox 8"/>
          <p:cNvSpPr txBox="1"/>
          <p:nvPr/>
        </p:nvSpPr>
        <p:spPr>
          <a:xfrm>
            <a:off x="-1" y="6519446"/>
            <a:ext cx="7759338" cy="338554"/>
          </a:xfrm>
          <a:prstGeom prst="rect">
            <a:avLst/>
          </a:prstGeom>
          <a:solidFill>
            <a:srgbClr val="FFFF00"/>
          </a:solidFill>
        </p:spPr>
        <p:txBody>
          <a:bodyPr wrap="square" rtlCol="0">
            <a:spAutoFit/>
          </a:bodyPr>
          <a:lstStyle/>
          <a:p>
            <a:r>
              <a:rPr lang="en-AU" sz="1600" i="1" dirty="0" smtClean="0"/>
              <a:t>Learning Aim:  Contrast causes of increased allele frequency for alpha and beta thalassemia</a:t>
            </a:r>
            <a:endParaRPr lang="en-AU" sz="1600" i="1" dirty="0"/>
          </a:p>
        </p:txBody>
      </p:sp>
    </p:spTree>
    <p:extLst>
      <p:ext uri="{BB962C8B-B14F-4D97-AF65-F5344CB8AC3E}">
        <p14:creationId xmlns:p14="http://schemas.microsoft.com/office/powerpoint/2010/main" val="2083334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612F52E-8196-417C-A693-A5997710FF23}"/>
</file>

<file path=customXml/itemProps2.xml><?xml version="1.0" encoding="utf-8"?>
<ds:datastoreItem xmlns:ds="http://schemas.openxmlformats.org/officeDocument/2006/customXml" ds:itemID="{9B8FB711-A3B8-46A4-ABB3-F9E0EFA98E76}"/>
</file>

<file path=customXml/itemProps3.xml><?xml version="1.0" encoding="utf-8"?>
<ds:datastoreItem xmlns:ds="http://schemas.openxmlformats.org/officeDocument/2006/customXml" ds:itemID="{37DC606A-1C99-4555-8EB0-4452B4C15D1F}"/>
</file>

<file path=docProps/app.xml><?xml version="1.0" encoding="utf-8"?>
<Properties xmlns="http://schemas.openxmlformats.org/officeDocument/2006/extended-properties" xmlns:vt="http://schemas.openxmlformats.org/officeDocument/2006/docPropsVTypes">
  <TotalTime>554</TotalTime>
  <Words>1386</Words>
  <Application>Microsoft Office PowerPoint</Application>
  <PresentationFormat>Widescreen</PresentationFormat>
  <Paragraphs>203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Natural Selection:   Heterozygote Advantage</vt:lpstr>
      <vt:lpstr>PowerPoint Presentation</vt:lpstr>
      <vt:lpstr>Heterozygote Advantage</vt:lpstr>
      <vt:lpstr>Heterozygote Advantage Example 1:  Sickle Cell Anaemia</vt:lpstr>
      <vt:lpstr>So when is carrying one allele for sickle cell anaemia an advantage?</vt:lpstr>
      <vt:lpstr>So when is carrying one allele for sickle cell anaemia an advantage?</vt:lpstr>
      <vt:lpstr>Heterozygote Advantage Example 2:   Alpha () Thalassemia</vt:lpstr>
      <vt:lpstr>Heterozygote Advantage Example 2:  Alpha Thalassemia</vt:lpstr>
      <vt:lpstr>Heterozygote Advantage Example 2: Alpha Thalassemia</vt:lpstr>
      <vt:lpstr>Beta Thalassemia – no evidence for heterozygote advantage</vt:lpstr>
      <vt:lpstr>Heterozygote Advantage Example 3:  Tay Sachs Disease</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Selection:   Heterozygote Advantage</dc:title>
  <dc:creator>BYRNE Robin [Belmont City College]</dc:creator>
  <cp:lastModifiedBy>BYRNE Robin [Belmont City College]</cp:lastModifiedBy>
  <cp:revision>34</cp:revision>
  <dcterms:created xsi:type="dcterms:W3CDTF">2021-06-14T04:53:57Z</dcterms:created>
  <dcterms:modified xsi:type="dcterms:W3CDTF">2022-06-29T04:51:34Z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