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2" r:id="rId3"/>
    <p:sldId id="275" r:id="rId4"/>
    <p:sldId id="276" r:id="rId5"/>
    <p:sldId id="277" r:id="rId6"/>
    <p:sldId id="257" r:id="rId7"/>
    <p:sldId id="258" r:id="rId8"/>
    <p:sldId id="279" r:id="rId9"/>
    <p:sldId id="278" r:id="rId10"/>
    <p:sldId id="266" r:id="rId11"/>
    <p:sldId id="280" r:id="rId12"/>
    <p:sldId id="283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19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27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25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78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5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622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14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56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54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19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27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967D-95FE-447D-B37C-84398CA41FB5}" type="datetimeFigureOut">
              <a:rPr lang="en-AU" smtClean="0"/>
              <a:t>17/07/2023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7714B-D88D-489C-8D4B-21C1DD8276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19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Qsu3Kz9NY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332657"/>
            <a:ext cx="11547566" cy="973629"/>
          </a:xfrm>
        </p:spPr>
        <p:txBody>
          <a:bodyPr>
            <a:normAutofit/>
          </a:bodyPr>
          <a:lstStyle/>
          <a:p>
            <a:r>
              <a:rPr lang="en-AU" dirty="0"/>
              <a:t>Techniques in Biotechnology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6973" y="5203881"/>
            <a:ext cx="6400800" cy="1458176"/>
          </a:xfrm>
        </p:spPr>
        <p:txBody>
          <a:bodyPr>
            <a:normAutofit/>
          </a:bodyPr>
          <a:lstStyle/>
          <a:p>
            <a:r>
              <a:rPr lang="en-AU" dirty="0"/>
              <a:t>Human Genome</a:t>
            </a:r>
          </a:p>
          <a:p>
            <a:r>
              <a:rPr lang="en-AU" dirty="0"/>
              <a:t>Biotechnology and DNA</a:t>
            </a:r>
          </a:p>
          <a:p>
            <a:r>
              <a:rPr lang="en-AU" dirty="0"/>
              <a:t>Polymerase Chain Reaction (PCR)</a:t>
            </a:r>
          </a:p>
        </p:txBody>
      </p:sp>
      <p:sp>
        <p:nvSpPr>
          <p:cNvPr id="4" name="AutoShape 2" descr="File:Polymerase chain reaction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84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0" name="Picture 6" descr="File:Polymerase chain react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72" y="1306286"/>
            <a:ext cx="7620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1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984"/>
            <a:ext cx="5277394" cy="6176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599" y="270006"/>
            <a:ext cx="4653652" cy="42970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3646" y="4712797"/>
            <a:ext cx="378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A, D:  extension/strand synthesis</a:t>
            </a:r>
          </a:p>
          <a:p>
            <a:endParaRPr lang="en-AU" dirty="0"/>
          </a:p>
          <a:p>
            <a:r>
              <a:rPr lang="en-AU" dirty="0"/>
              <a:t>B: Denaturation</a:t>
            </a:r>
          </a:p>
          <a:p>
            <a:endParaRPr lang="en-AU" dirty="0"/>
          </a:p>
          <a:p>
            <a:r>
              <a:rPr lang="en-AU" dirty="0"/>
              <a:t>C: Primer Annealing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4651" y="124312"/>
            <a:ext cx="10515600" cy="627652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PCR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5502" y="6519446"/>
            <a:ext cx="408649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the PCR cycle in detail</a:t>
            </a:r>
          </a:p>
        </p:txBody>
      </p:sp>
    </p:spTree>
    <p:extLst>
      <p:ext uri="{BB962C8B-B14F-4D97-AF65-F5344CB8AC3E}">
        <p14:creationId xmlns:p14="http://schemas.microsoft.com/office/powerpoint/2010/main" val="177169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71236"/>
            <a:ext cx="10515600" cy="671195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PCR Cycling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1669" y="414836"/>
            <a:ext cx="7271657" cy="4351338"/>
          </a:xfrm>
        </p:spPr>
        <p:txBody>
          <a:bodyPr>
            <a:normAutofit/>
          </a:bodyPr>
          <a:lstStyle/>
          <a:p>
            <a:r>
              <a:rPr lang="en-AU" sz="2000" dirty="0"/>
              <a:t>Cycle repeats 25 -35x on average.  The number of DNA molecules doubles each time. Process takes 2-4 hours.</a:t>
            </a:r>
          </a:p>
          <a:p>
            <a:r>
              <a:rPr lang="en-AU" sz="2000" dirty="0"/>
              <a:t>Can go from a very small sample to billions of copies in this time.</a:t>
            </a:r>
          </a:p>
          <a:p>
            <a:r>
              <a:rPr lang="en-AU" sz="2000" dirty="0"/>
              <a:t>This is because:</a:t>
            </a:r>
          </a:p>
          <a:p>
            <a:pPr lvl="1"/>
            <a:r>
              <a:rPr lang="en-AU" sz="2000" dirty="0"/>
              <a:t>The </a:t>
            </a:r>
            <a:r>
              <a:rPr lang="en-AU" sz="2000" i="1" dirty="0" err="1"/>
              <a:t>Taq</a:t>
            </a:r>
            <a:r>
              <a:rPr lang="en-AU" sz="2000" dirty="0"/>
              <a:t> polymerase remains functional for the entire process, through the many temperature changes</a:t>
            </a:r>
          </a:p>
          <a:p>
            <a:pPr lvl="1"/>
            <a:r>
              <a:rPr lang="en-AU" sz="2000" dirty="0"/>
              <a:t>Each cycle, all of the DNA available is denatured, so each cycle the template strands available doubles. </a:t>
            </a:r>
          </a:p>
          <a:p>
            <a:endParaRPr lang="en-A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3" y="1445623"/>
            <a:ext cx="4031900" cy="52345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452" y="2993708"/>
            <a:ext cx="6734175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05502" y="6519446"/>
            <a:ext cx="408649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the PCR cycle in detail</a:t>
            </a:r>
          </a:p>
        </p:txBody>
      </p:sp>
    </p:spTree>
    <p:extLst>
      <p:ext uri="{BB962C8B-B14F-4D97-AF65-F5344CB8AC3E}">
        <p14:creationId xmlns:p14="http://schemas.microsoft.com/office/powerpoint/2010/main" val="63257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49561" y="3244334"/>
            <a:ext cx="4892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2"/>
              </a:rPr>
              <a:t>https://www.youtube.com/watch?v=iQsu3Kz9NYo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722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43" y="251915"/>
            <a:ext cx="10515600" cy="627652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Applications of PCR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3" y="1172483"/>
            <a:ext cx="10515600" cy="4351338"/>
          </a:xfrm>
        </p:spPr>
        <p:txBody>
          <a:bodyPr/>
          <a:lstStyle/>
          <a:p>
            <a:r>
              <a:rPr lang="en-AU" dirty="0"/>
              <a:t>Amplifies DNA samples for:</a:t>
            </a:r>
          </a:p>
          <a:p>
            <a:pPr lvl="1"/>
            <a:r>
              <a:rPr lang="en-AU" dirty="0"/>
              <a:t>Forensic identification using gel electrophoresis</a:t>
            </a:r>
          </a:p>
          <a:p>
            <a:pPr lvl="1"/>
            <a:r>
              <a:rPr lang="en-AU" dirty="0"/>
              <a:t>Cloning to use in recombinant DNA technology</a:t>
            </a:r>
          </a:p>
          <a:p>
            <a:pPr lvl="1"/>
            <a:r>
              <a:rPr lang="en-AU" dirty="0"/>
              <a:t>Sequencing of DNA to identify genetic diseases</a:t>
            </a:r>
          </a:p>
          <a:p>
            <a:pPr lvl="1"/>
            <a:r>
              <a:rPr lang="en-AU" dirty="0"/>
              <a:t>To test for the presence of bacterial or viral DNA/RNA to diagnose disease (</a:t>
            </a:r>
            <a:r>
              <a:rPr lang="en-AU" dirty="0" err="1"/>
              <a:t>eg</a:t>
            </a:r>
            <a:r>
              <a:rPr lang="en-AU" dirty="0"/>
              <a:t> COVID!)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-10886" y="6519446"/>
            <a:ext cx="337239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 List applications of PCR</a:t>
            </a:r>
          </a:p>
        </p:txBody>
      </p:sp>
    </p:spTree>
    <p:extLst>
      <p:ext uri="{BB962C8B-B14F-4D97-AF65-F5344CB8AC3E}">
        <p14:creationId xmlns:p14="http://schemas.microsoft.com/office/powerpoint/2010/main" val="377810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13491"/>
              </p:ext>
            </p:extLst>
          </p:nvPr>
        </p:nvGraphicFramePr>
        <p:xfrm>
          <a:off x="165463" y="75232"/>
          <a:ext cx="11845562" cy="671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154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726408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51943">
                <a:tc>
                  <a:txBody>
                    <a:bodyPr/>
                    <a:lstStyle/>
                    <a:p>
                      <a:r>
                        <a:rPr lang="en-AU" dirty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Huma</a:t>
                      </a:r>
                      <a:r>
                        <a:rPr lang="en-AU" baseline="0" dirty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728532">
                <a:tc rowSpan="2">
                  <a:txBody>
                    <a:bodyPr/>
                    <a:lstStyle/>
                    <a:p>
                      <a:r>
                        <a:rPr lang="en-AU" sz="1600" b="1" dirty="0"/>
                        <a:t>Do</a:t>
                      </a:r>
                      <a:r>
                        <a:rPr lang="en-AU" sz="1600" b="1" baseline="0" dirty="0"/>
                        <a:t> Now</a:t>
                      </a:r>
                    </a:p>
                    <a:p>
                      <a:endParaRPr lang="en-AU" sz="1600" b="1" baseline="0" dirty="0"/>
                    </a:p>
                    <a:p>
                      <a:r>
                        <a:rPr lang="en-AU" sz="1600" b="0" baseline="0" dirty="0"/>
                        <a:t>Get out your equipment and textbook.</a:t>
                      </a:r>
                    </a:p>
                    <a:p>
                      <a:endParaRPr lang="en-AU" sz="1600" b="0" baseline="0" dirty="0"/>
                    </a:p>
                    <a:p>
                      <a:r>
                        <a:rPr lang="en-AU" sz="1600" b="1" dirty="0"/>
                        <a:t>Lesson Agenda</a:t>
                      </a:r>
                    </a:p>
                    <a:p>
                      <a:r>
                        <a:rPr lang="en-AU" sz="1600" b="0" baseline="0" dirty="0"/>
                        <a:t>1: Intro to Biotechnology</a:t>
                      </a:r>
                    </a:p>
                    <a:p>
                      <a:r>
                        <a:rPr lang="en-AU" sz="1600" b="0" baseline="0" dirty="0"/>
                        <a:t>2: PCR</a:t>
                      </a:r>
                    </a:p>
                    <a:p>
                      <a:r>
                        <a:rPr lang="en-AU" sz="1600" b="0" baseline="0" dirty="0"/>
                        <a:t>3: Start on the Review Worksheet</a:t>
                      </a:r>
                      <a:endParaRPr lang="en-AU" sz="1600" b="0" i="0" baseline="0" dirty="0"/>
                    </a:p>
                    <a:p>
                      <a:r>
                        <a:rPr lang="en-AU" sz="1600" b="0" i="0" baseline="0" dirty="0"/>
                        <a:t>4: Lesson summary and wind-up</a:t>
                      </a:r>
                    </a:p>
                    <a:p>
                      <a:endParaRPr lang="en-AU" sz="1600" b="0" i="0" baseline="0" dirty="0"/>
                    </a:p>
                    <a:p>
                      <a:r>
                        <a:rPr lang="en-AU" sz="1600" b="1" i="0" baseline="0" dirty="0"/>
                        <a:t>Suggested Study</a:t>
                      </a:r>
                    </a:p>
                    <a:p>
                      <a:endParaRPr lang="en-AU" sz="1600" b="1" i="0" baseline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/>
                        <a:t>Complete review worksheet, then mark and correct using the answer key </a:t>
                      </a:r>
                      <a:r>
                        <a:rPr lang="en-AU" sz="1600" b="0" i="0" baseline="0"/>
                        <a:t>on Connect.</a:t>
                      </a:r>
                      <a:endParaRPr lang="en-AU" sz="1600" b="0" i="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/>
                        <a:t>NEXT LESSON</a:t>
                      </a:r>
                      <a:endParaRPr lang="en-AU" sz="1600" b="0" i="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/>
                        <a:t>DNA Sequencing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Learning</a:t>
                      </a:r>
                      <a:r>
                        <a:rPr lang="en-AU" sz="1600" b="1" baseline="0" dirty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Define “biotechnology” and give some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Describe the Human Genome Project and outline potential benefits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Understand the structure of DNA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Describe the purpose of PCR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Outline how PCR technique was developed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List the materials used in PCR and describe their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Describe the PCR cycle in detail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/>
                        <a:t>List applications of PCR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sz="1600" b="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en-AU" sz="1600" b="0" baseline="0" dirty="0"/>
                      </a:br>
                      <a:endParaRPr lang="en-AU" sz="1600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449892">
                <a:tc vMerge="1">
                  <a:txBody>
                    <a:bodyPr/>
                    <a:lstStyle/>
                    <a:p>
                      <a:endParaRPr lang="en-AU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/>
                        <a:t>Key Vocabulary</a:t>
                      </a:r>
                    </a:p>
                    <a:p>
                      <a:endParaRPr lang="en-AU" sz="1600" b="1" dirty="0"/>
                    </a:p>
                    <a:p>
                      <a:r>
                        <a:rPr lang="en-AU" sz="1600" b="0" dirty="0"/>
                        <a:t>Polymerase</a:t>
                      </a:r>
                      <a:r>
                        <a:rPr lang="en-AU" sz="1600" b="0" baseline="0" dirty="0"/>
                        <a:t> Chain Reaction (PCR)</a:t>
                      </a:r>
                    </a:p>
                    <a:p>
                      <a:r>
                        <a:rPr lang="en-AU" sz="1600" b="0" i="1" baseline="0" dirty="0" err="1"/>
                        <a:t>Taq</a:t>
                      </a:r>
                      <a:r>
                        <a:rPr lang="en-AU" sz="1600" b="0" i="0" baseline="0" dirty="0"/>
                        <a:t> Polymerase</a:t>
                      </a:r>
                    </a:p>
                    <a:p>
                      <a:r>
                        <a:rPr lang="en-AU" sz="1600" b="0" i="1" baseline="0" dirty="0" err="1"/>
                        <a:t>Thermus</a:t>
                      </a:r>
                      <a:r>
                        <a:rPr lang="en-AU" sz="1600" b="0" i="1" baseline="0" dirty="0"/>
                        <a:t> </a:t>
                      </a:r>
                      <a:r>
                        <a:rPr lang="en-AU" sz="1600" b="0" i="1" baseline="0" dirty="0" err="1"/>
                        <a:t>aquaticus</a:t>
                      </a:r>
                      <a:endParaRPr lang="en-AU" sz="1600" b="0" i="0" baseline="0" dirty="0"/>
                    </a:p>
                    <a:p>
                      <a:r>
                        <a:rPr lang="en-AU" sz="1600" b="0" i="0" baseline="0" dirty="0"/>
                        <a:t>Annealing</a:t>
                      </a:r>
                    </a:p>
                    <a:p>
                      <a:r>
                        <a:rPr lang="en-AU" sz="1600" b="0" i="0" baseline="0" dirty="0"/>
                        <a:t>Primer</a:t>
                      </a:r>
                    </a:p>
                    <a:p>
                      <a:r>
                        <a:rPr lang="en-AU" sz="1600" b="0" i="0" baseline="0" dirty="0"/>
                        <a:t>Denaturation</a:t>
                      </a:r>
                    </a:p>
                    <a:p>
                      <a:r>
                        <a:rPr lang="en-AU" sz="1600" b="0" i="0" baseline="0" dirty="0"/>
                        <a:t>Extension</a:t>
                      </a:r>
                    </a:p>
                    <a:p>
                      <a:endParaRPr lang="en-AU" sz="16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Almost There | Student Mental Health Advisory Committ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210" y="4249783"/>
            <a:ext cx="4907929" cy="25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42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257221"/>
            <a:ext cx="9723120" cy="77809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Biotechnology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469" y="1196753"/>
            <a:ext cx="9836331" cy="4929411"/>
          </a:xfrm>
        </p:spPr>
        <p:txBody>
          <a:bodyPr>
            <a:normAutofit/>
          </a:bodyPr>
          <a:lstStyle/>
          <a:p>
            <a:r>
              <a:rPr lang="en-AU" dirty="0"/>
              <a:t>Use of technology to manipulate organisms for human advantage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Can be simple:</a:t>
            </a:r>
          </a:p>
          <a:p>
            <a:pPr lvl="1"/>
            <a:r>
              <a:rPr lang="en-AU" dirty="0"/>
              <a:t>Using yeast to make bread</a:t>
            </a:r>
          </a:p>
          <a:p>
            <a:pPr lvl="1"/>
            <a:r>
              <a:rPr lang="en-AU" dirty="0"/>
              <a:t>Cultures for yoghurt and cheese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Can be complex and modern:</a:t>
            </a:r>
          </a:p>
          <a:p>
            <a:pPr lvl="1"/>
            <a:r>
              <a:rPr lang="en-AU" dirty="0"/>
              <a:t>Genetic testing</a:t>
            </a:r>
          </a:p>
          <a:p>
            <a:pPr lvl="1"/>
            <a:r>
              <a:rPr lang="en-AU" dirty="0"/>
              <a:t>Gene manipulation</a:t>
            </a:r>
          </a:p>
          <a:p>
            <a:pPr lvl="1"/>
            <a:r>
              <a:rPr lang="en-AU" dirty="0"/>
              <a:t>Cell replacement therapies</a:t>
            </a:r>
          </a:p>
          <a:p>
            <a:pPr lvl="1"/>
            <a:r>
              <a:rPr lang="en-AU" dirty="0"/>
              <a:t>Tissue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86" y="6519446"/>
            <a:ext cx="530352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Define Biotechnology and give some examples</a:t>
            </a:r>
          </a:p>
        </p:txBody>
      </p:sp>
    </p:spTree>
    <p:extLst>
      <p:ext uri="{BB962C8B-B14F-4D97-AF65-F5344CB8AC3E}">
        <p14:creationId xmlns:p14="http://schemas.microsoft.com/office/powerpoint/2010/main" val="310208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74638"/>
            <a:ext cx="9993086" cy="778098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The Human Genome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303" y="1124745"/>
            <a:ext cx="9801497" cy="5001419"/>
          </a:xfrm>
        </p:spPr>
        <p:txBody>
          <a:bodyPr>
            <a:normAutofit/>
          </a:bodyPr>
          <a:lstStyle/>
          <a:p>
            <a:r>
              <a:rPr lang="en-AU" sz="2400" dirty="0"/>
              <a:t>Process of mapping gene locations on chromosomes</a:t>
            </a:r>
          </a:p>
          <a:p>
            <a:r>
              <a:rPr lang="en-AU" sz="2400" dirty="0"/>
              <a:t>Project established in 1990</a:t>
            </a:r>
          </a:p>
          <a:p>
            <a:r>
              <a:rPr lang="en-AU" sz="2400" dirty="0"/>
              <a:t>Complete sequence of nucleotides for the 21000 genes in the human genome</a:t>
            </a:r>
          </a:p>
          <a:p>
            <a:r>
              <a:rPr lang="en-AU" sz="2400" dirty="0"/>
              <a:t>Project completed in 2003, but data analysis will take much longer</a:t>
            </a:r>
          </a:p>
          <a:p>
            <a:r>
              <a:rPr lang="en-AU" sz="2400" dirty="0"/>
              <a:t>Potential benefits include:</a:t>
            </a:r>
          </a:p>
          <a:p>
            <a:pPr lvl="1"/>
            <a:r>
              <a:rPr lang="en-AU" sz="2000" dirty="0"/>
              <a:t>Identification of location of faulty genes on chromosomes</a:t>
            </a:r>
          </a:p>
          <a:p>
            <a:pPr lvl="2"/>
            <a:r>
              <a:rPr lang="en-AU" sz="1600" dirty="0"/>
              <a:t>For diagnosis</a:t>
            </a:r>
          </a:p>
          <a:p>
            <a:pPr lvl="2"/>
            <a:r>
              <a:rPr lang="en-AU" sz="1600" dirty="0"/>
              <a:t>For replacement using recombinant DNA technology or tissue engineering</a:t>
            </a:r>
          </a:p>
          <a:p>
            <a:pPr lvl="1"/>
            <a:r>
              <a:rPr lang="en-AU" sz="2000" dirty="0"/>
              <a:t>Monitoring of gene expression – pathways of genetic disease</a:t>
            </a:r>
          </a:p>
          <a:p>
            <a:pPr lvl="1"/>
            <a:r>
              <a:rPr lang="en-AU" sz="2000" dirty="0"/>
              <a:t>Genetic testing for disease risk and recommendations to avoid</a:t>
            </a:r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4" y="3450447"/>
            <a:ext cx="3060171" cy="302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0886" y="6519446"/>
            <a:ext cx="694291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the Human Genome Project and outline potential benefits</a:t>
            </a:r>
          </a:p>
        </p:txBody>
      </p:sp>
    </p:spTree>
    <p:extLst>
      <p:ext uri="{BB962C8B-B14F-4D97-AF65-F5344CB8AC3E}">
        <p14:creationId xmlns:p14="http://schemas.microsoft.com/office/powerpoint/2010/main" val="328107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9906000" cy="562074"/>
          </a:xfrm>
        </p:spPr>
        <p:txBody>
          <a:bodyPr>
            <a:noAutofit/>
          </a:bodyPr>
          <a:lstStyle/>
          <a:p>
            <a:r>
              <a:rPr lang="en-AU" sz="3600" b="1" dirty="0">
                <a:latin typeface="+mn-lt"/>
              </a:rPr>
              <a:t>DNA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2737"/>
            <a:ext cx="9845040" cy="5073427"/>
          </a:xfrm>
        </p:spPr>
        <p:txBody>
          <a:bodyPr>
            <a:normAutofit/>
          </a:bodyPr>
          <a:lstStyle/>
          <a:p>
            <a:r>
              <a:rPr lang="en-AU" dirty="0"/>
              <a:t>DNA:  Deoxyribonucleic acid</a:t>
            </a:r>
          </a:p>
          <a:p>
            <a:pPr lvl="1"/>
            <a:r>
              <a:rPr lang="en-AU" dirty="0"/>
              <a:t>Found in cells of all organisms</a:t>
            </a:r>
          </a:p>
          <a:p>
            <a:pPr lvl="1"/>
            <a:r>
              <a:rPr lang="en-AU" dirty="0"/>
              <a:t>Nucleus and mitochondria</a:t>
            </a:r>
          </a:p>
          <a:p>
            <a:pPr lvl="1"/>
            <a:r>
              <a:rPr lang="en-AU" dirty="0"/>
              <a:t>Sugar and phosphate backbone</a:t>
            </a:r>
          </a:p>
          <a:p>
            <a:pPr lvl="1"/>
            <a:r>
              <a:rPr lang="en-AU" dirty="0"/>
              <a:t>Nitrogen base “rungs”</a:t>
            </a:r>
          </a:p>
          <a:p>
            <a:pPr lvl="1"/>
            <a:r>
              <a:rPr lang="en-AU" dirty="0"/>
              <a:t>4 bases:</a:t>
            </a:r>
          </a:p>
          <a:p>
            <a:pPr lvl="2"/>
            <a:r>
              <a:rPr lang="en-AU" dirty="0"/>
              <a:t>Adenine (A)</a:t>
            </a:r>
          </a:p>
          <a:p>
            <a:pPr lvl="2"/>
            <a:r>
              <a:rPr lang="en-AU" dirty="0"/>
              <a:t>Thymine (T)</a:t>
            </a:r>
          </a:p>
          <a:p>
            <a:pPr lvl="2"/>
            <a:r>
              <a:rPr lang="en-AU" dirty="0"/>
              <a:t>Cytosine (C)</a:t>
            </a:r>
          </a:p>
          <a:p>
            <a:pPr lvl="2"/>
            <a:r>
              <a:rPr lang="en-AU" dirty="0"/>
              <a:t>Guanine (G)</a:t>
            </a:r>
          </a:p>
          <a:p>
            <a:pPr lvl="1"/>
            <a:r>
              <a:rPr lang="en-AU" dirty="0"/>
              <a:t>Order of bases codes for protein production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24" y="836712"/>
            <a:ext cx="4598344" cy="48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0886" y="6519446"/>
            <a:ext cx="4286795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Understand the structure of DNA </a:t>
            </a:r>
          </a:p>
        </p:txBody>
      </p:sp>
    </p:spTree>
    <p:extLst>
      <p:ext uri="{BB962C8B-B14F-4D97-AF65-F5344CB8AC3E}">
        <p14:creationId xmlns:p14="http://schemas.microsoft.com/office/powerpoint/2010/main" val="9711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1" y="274638"/>
            <a:ext cx="10036629" cy="634082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Polymerase Chain Reaction (PCR)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94" y="1124745"/>
            <a:ext cx="9810206" cy="5001419"/>
          </a:xfrm>
        </p:spPr>
        <p:txBody>
          <a:bodyPr>
            <a:normAutofit/>
          </a:bodyPr>
          <a:lstStyle/>
          <a:p>
            <a:r>
              <a:rPr lang="en-AU" dirty="0"/>
              <a:t>Generates millions of copies of DNA from a small sample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/>
              <a:t>Shortens </a:t>
            </a:r>
            <a:r>
              <a:rPr lang="en-AU" dirty="0"/>
              <a:t>the time taken to sequence DNA</a:t>
            </a:r>
          </a:p>
          <a:p>
            <a:pPr marL="0" indent="0">
              <a:buNone/>
            </a:pPr>
            <a:endParaRPr lang="en-AU" dirty="0"/>
          </a:p>
          <a:p>
            <a:pPr lvl="1"/>
            <a:r>
              <a:rPr lang="en-AU" dirty="0"/>
              <a:t>Each gene of interest can be amplified so easier to work with</a:t>
            </a:r>
          </a:p>
          <a:p>
            <a:pPr lvl="1"/>
            <a:r>
              <a:rPr lang="en-AU" dirty="0"/>
              <a:t>Quicker detection of disease mutations </a:t>
            </a:r>
            <a:r>
              <a:rPr lang="en-AU" dirty="0" err="1"/>
              <a:t>eg</a:t>
            </a:r>
            <a:r>
              <a:rPr lang="en-AU" dirty="0"/>
              <a:t> Cystic fibrosis</a:t>
            </a:r>
          </a:p>
          <a:p>
            <a:pPr lvl="1"/>
            <a:r>
              <a:rPr lang="en-AU" dirty="0"/>
              <a:t>Can detect viral diseases early in infection</a:t>
            </a:r>
          </a:p>
          <a:p>
            <a:pPr lvl="1"/>
            <a:r>
              <a:rPr lang="en-AU" dirty="0"/>
              <a:t>Can get a large amount of DNA from a very small biological sample </a:t>
            </a:r>
            <a:r>
              <a:rPr lang="en-AU" dirty="0" err="1"/>
              <a:t>eg</a:t>
            </a:r>
            <a:r>
              <a:rPr lang="en-AU" dirty="0"/>
              <a:t> fossils, single drop of blood.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86" y="6519446"/>
            <a:ext cx="372944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the purpose of PCR</a:t>
            </a:r>
          </a:p>
        </p:txBody>
      </p:sp>
    </p:spTree>
    <p:extLst>
      <p:ext uri="{BB962C8B-B14F-4D97-AF65-F5344CB8AC3E}">
        <p14:creationId xmlns:p14="http://schemas.microsoft.com/office/powerpoint/2010/main" val="232404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274638"/>
            <a:ext cx="9801497" cy="70609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Development of PCR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052737"/>
            <a:ext cx="11364686" cy="5073427"/>
          </a:xfrm>
        </p:spPr>
        <p:txBody>
          <a:bodyPr>
            <a:normAutofit/>
          </a:bodyPr>
          <a:lstStyle/>
          <a:p>
            <a:r>
              <a:rPr lang="en-AU" sz="2400" dirty="0"/>
              <a:t>Developed by </a:t>
            </a:r>
            <a:r>
              <a:rPr lang="en-AU" sz="2400" dirty="0" err="1"/>
              <a:t>Kary</a:t>
            </a:r>
            <a:r>
              <a:rPr lang="en-AU" sz="2400" dirty="0"/>
              <a:t> Mullis, who was awarded a Nobel Prize for Chemistry, in 1993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dirty="0"/>
              <a:t>Human DNA polymerase assists replication BUT is denatured during heating to separate strands of DNA.</a:t>
            </a:r>
          </a:p>
          <a:p>
            <a:endParaRPr lang="en-AU" sz="2400" dirty="0"/>
          </a:p>
          <a:p>
            <a:r>
              <a:rPr lang="en-AU" sz="2400" dirty="0"/>
              <a:t>Mullis used heat-stable DNA polymerase from the bacterium </a:t>
            </a:r>
            <a:r>
              <a:rPr lang="en-AU" sz="2400" i="1" dirty="0" err="1"/>
              <a:t>Thermus</a:t>
            </a:r>
            <a:r>
              <a:rPr lang="en-AU" sz="2400" i="1" dirty="0"/>
              <a:t> </a:t>
            </a:r>
            <a:r>
              <a:rPr lang="en-AU" sz="2400" i="1" dirty="0" err="1"/>
              <a:t>aquaticus</a:t>
            </a:r>
            <a:r>
              <a:rPr lang="en-AU" sz="2400" dirty="0"/>
              <a:t>, which inhabits very hot aquatic environments.  </a:t>
            </a:r>
          </a:p>
          <a:p>
            <a:endParaRPr lang="en-AU" sz="2400" dirty="0"/>
          </a:p>
          <a:p>
            <a:r>
              <a:rPr lang="en-AU" sz="2400" dirty="0"/>
              <a:t>This heat stable DNA polymerase is called </a:t>
            </a:r>
            <a:r>
              <a:rPr lang="en-AU" sz="2400" i="1" dirty="0" err="1"/>
              <a:t>Taq</a:t>
            </a:r>
            <a:r>
              <a:rPr lang="en-AU" sz="2400" i="1" dirty="0"/>
              <a:t> polymerase</a:t>
            </a:r>
            <a:r>
              <a:rPr lang="en-AU" sz="2400" dirty="0"/>
              <a:t>, after the bacterium. </a:t>
            </a:r>
          </a:p>
          <a:p>
            <a:pPr lvl="1"/>
            <a:r>
              <a:rPr lang="en-AU" sz="2000" i="1" dirty="0" err="1"/>
              <a:t>Taq</a:t>
            </a:r>
            <a:r>
              <a:rPr lang="en-AU" sz="2000" i="1" dirty="0"/>
              <a:t> </a:t>
            </a:r>
            <a:r>
              <a:rPr lang="en-AU" sz="2000" dirty="0"/>
              <a:t>polymerase enzyme is most active at around 70</a:t>
            </a:r>
            <a:r>
              <a:rPr lang="en-AU" sz="2000" baseline="30000" dirty="0"/>
              <a:t>o</a:t>
            </a:r>
            <a:r>
              <a:rPr lang="en-AU" sz="2000" dirty="0"/>
              <a:t>C (a temp at which human DNA polymerase would denature).  This means it stays stable through the cycles of temperature change in PCR.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0886" y="6519446"/>
            <a:ext cx="523603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Outline how the PCR technique was developed.</a:t>
            </a:r>
          </a:p>
        </p:txBody>
      </p:sp>
    </p:spTree>
    <p:extLst>
      <p:ext uri="{BB962C8B-B14F-4D97-AF65-F5344CB8AC3E}">
        <p14:creationId xmlns:p14="http://schemas.microsoft.com/office/powerpoint/2010/main" val="33372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229" y="260622"/>
            <a:ext cx="10515600" cy="697321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PCR: Primers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957943"/>
            <a:ext cx="10515600" cy="2299063"/>
          </a:xfrm>
        </p:spPr>
        <p:txBody>
          <a:bodyPr>
            <a:normAutofit/>
          </a:bodyPr>
          <a:lstStyle/>
          <a:p>
            <a:r>
              <a:rPr lang="en-AU" sz="2400" dirty="0"/>
              <a:t>Short pieces of single strand DNA, around 20 nucleotides in length.</a:t>
            </a:r>
          </a:p>
          <a:p>
            <a:r>
              <a:rPr lang="en-AU" sz="2400" dirty="0"/>
              <a:t>Used as an attachment point for </a:t>
            </a:r>
            <a:r>
              <a:rPr lang="en-AU" sz="2400" i="1" dirty="0" err="1"/>
              <a:t>Taq</a:t>
            </a:r>
            <a:r>
              <a:rPr lang="en-AU" sz="2400" i="1" dirty="0"/>
              <a:t> </a:t>
            </a:r>
            <a:r>
              <a:rPr lang="en-AU" sz="2400" dirty="0"/>
              <a:t>polymerase to begin to add new nucleotides.</a:t>
            </a:r>
            <a:endParaRPr lang="en-AU" sz="2400" i="1" dirty="0"/>
          </a:p>
          <a:p>
            <a:r>
              <a:rPr lang="en-AU" sz="2400" dirty="0"/>
              <a:t>Two primers used in PCR, one opposite ends of each strand of the DNA sample of interest.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31" y="2771750"/>
            <a:ext cx="8679044" cy="36011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0886" y="6519446"/>
            <a:ext cx="552341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Outline the ingredients of PCR and their functions</a:t>
            </a:r>
          </a:p>
        </p:txBody>
      </p:sp>
    </p:spTree>
    <p:extLst>
      <p:ext uri="{BB962C8B-B14F-4D97-AF65-F5344CB8AC3E}">
        <p14:creationId xmlns:p14="http://schemas.microsoft.com/office/powerpoint/2010/main" val="400817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274638"/>
            <a:ext cx="9801497" cy="706090"/>
          </a:xfrm>
        </p:spPr>
        <p:txBody>
          <a:bodyPr>
            <a:normAutofit/>
          </a:bodyPr>
          <a:lstStyle/>
          <a:p>
            <a:r>
              <a:rPr lang="en-AU" sz="3600" b="1" dirty="0">
                <a:latin typeface="+mn-lt"/>
              </a:rPr>
              <a:t>PCR Ingredients and Steps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1052737"/>
            <a:ext cx="11364686" cy="5652863"/>
          </a:xfrm>
        </p:spPr>
        <p:txBody>
          <a:bodyPr>
            <a:normAutofit lnSpcReduction="10000"/>
          </a:bodyPr>
          <a:lstStyle/>
          <a:p>
            <a:r>
              <a:rPr lang="en-AU" sz="2000" dirty="0"/>
              <a:t>PCR is a technique to make many copies of a DNA sample.</a:t>
            </a:r>
          </a:p>
          <a:p>
            <a:r>
              <a:rPr lang="en-AU" sz="2000" dirty="0"/>
              <a:t>Key ingredients:</a:t>
            </a:r>
          </a:p>
          <a:p>
            <a:pPr lvl="1"/>
            <a:r>
              <a:rPr lang="en-AU" sz="2000" dirty="0"/>
              <a:t>The DNA sample of interest (as a template)</a:t>
            </a:r>
          </a:p>
          <a:p>
            <a:pPr lvl="1"/>
            <a:r>
              <a:rPr lang="en-AU" sz="2000" dirty="0"/>
              <a:t>Thermostable DNA polymerase (</a:t>
            </a:r>
            <a:r>
              <a:rPr lang="en-AU" sz="2000" i="1" dirty="0" err="1"/>
              <a:t>Taq</a:t>
            </a:r>
            <a:r>
              <a:rPr lang="en-AU" sz="2000" dirty="0"/>
              <a:t> polymerase)</a:t>
            </a:r>
          </a:p>
          <a:p>
            <a:pPr lvl="1"/>
            <a:r>
              <a:rPr lang="en-AU" sz="2000" dirty="0"/>
              <a:t>DNA Primers specifically for the DNA sample of interest</a:t>
            </a:r>
          </a:p>
          <a:p>
            <a:pPr lvl="1"/>
            <a:r>
              <a:rPr lang="en-AU" sz="2000" dirty="0"/>
              <a:t>Nucleotides to attach to the template strand </a:t>
            </a:r>
          </a:p>
          <a:p>
            <a:r>
              <a:rPr lang="en-AU" sz="2000" dirty="0"/>
              <a:t>In PCR, the reaction is repeatedly cycled through a series of temperature changes: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b="1" dirty="0"/>
              <a:t>1:  Denaturation (96</a:t>
            </a:r>
            <a:r>
              <a:rPr lang="en-AU" sz="2000" b="1" baseline="30000" dirty="0"/>
              <a:t>o</a:t>
            </a:r>
            <a:r>
              <a:rPr lang="en-AU" sz="2000" b="1" dirty="0"/>
              <a:t>C)</a:t>
            </a:r>
            <a:r>
              <a:rPr lang="en-AU" sz="2000" dirty="0"/>
              <a:t>:  	Heat separates the DNA strands to provide single stranded templates.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dirty="0"/>
              <a:t>			Note: the </a:t>
            </a:r>
            <a:r>
              <a:rPr lang="en-AU" sz="2000" i="1" dirty="0" err="1"/>
              <a:t>Taq</a:t>
            </a:r>
            <a:r>
              <a:rPr lang="en-AU" sz="2000" dirty="0"/>
              <a:t> polymerase is heat stable so it doesn’t denature and can be used 				again in the next cycle.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b="1" dirty="0"/>
              <a:t>2:  Annealing (55-65</a:t>
            </a:r>
            <a:r>
              <a:rPr lang="en-AU" sz="2000" b="1" baseline="30000" dirty="0"/>
              <a:t>o</a:t>
            </a:r>
            <a:r>
              <a:rPr lang="en-AU" sz="2000" b="1" dirty="0"/>
              <a:t>C):</a:t>
            </a:r>
            <a:r>
              <a:rPr lang="en-AU" sz="2000" dirty="0"/>
              <a:t>	The reaction is cooled so the primers can anneal (bind) to the template DNA to 				create a starting point for nucleotides to be added.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A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000" b="1" dirty="0"/>
              <a:t>3:  Extension (72</a:t>
            </a:r>
            <a:r>
              <a:rPr lang="en-AU" sz="2000" b="1" baseline="30000" dirty="0"/>
              <a:t>o</a:t>
            </a:r>
            <a:r>
              <a:rPr lang="en-AU" sz="2000" b="1" dirty="0"/>
              <a:t>C):</a:t>
            </a:r>
            <a:r>
              <a:rPr lang="en-AU" sz="2000" dirty="0"/>
              <a:t>	The temperature is raised so that </a:t>
            </a:r>
            <a:r>
              <a:rPr lang="en-AU" sz="2000" dirty="0" err="1"/>
              <a:t>Taq</a:t>
            </a:r>
            <a:r>
              <a:rPr lang="en-AU" sz="2000" dirty="0"/>
              <a:t> polymerase can add new nucleotides to the 			primer, extending the copy of the template strand.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9812"/>
            <a:ext cx="5523412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Outline the ingredients of PCR and their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0886" y="6519446"/>
            <a:ext cx="408649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/>
              <a:t>Learning Aim: Describe the PCR cycle in detail</a:t>
            </a:r>
          </a:p>
        </p:txBody>
      </p:sp>
    </p:spTree>
    <p:extLst>
      <p:ext uri="{BB962C8B-B14F-4D97-AF65-F5344CB8AC3E}">
        <p14:creationId xmlns:p14="http://schemas.microsoft.com/office/powerpoint/2010/main" val="2994577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B6DA1D5-CF03-490E-9DBA-DF71C005681C}"/>
</file>

<file path=customXml/itemProps2.xml><?xml version="1.0" encoding="utf-8"?>
<ds:datastoreItem xmlns:ds="http://schemas.openxmlformats.org/officeDocument/2006/customXml" ds:itemID="{DEFFE66B-3BCA-48F7-8BEB-CD75AF65B4D8}"/>
</file>

<file path=customXml/itemProps3.xml><?xml version="1.0" encoding="utf-8"?>
<ds:datastoreItem xmlns:ds="http://schemas.openxmlformats.org/officeDocument/2006/customXml" ds:itemID="{4196F474-521D-485A-A45D-F5B8918AE090}"/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968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Techniques in Biotechnology</vt:lpstr>
      <vt:lpstr>PowerPoint Presentation</vt:lpstr>
      <vt:lpstr>Biotechnology</vt:lpstr>
      <vt:lpstr>The Human Genome Project</vt:lpstr>
      <vt:lpstr>DNA reminder</vt:lpstr>
      <vt:lpstr>Polymerase Chain Reaction (PCR)</vt:lpstr>
      <vt:lpstr>Development of PCR</vt:lpstr>
      <vt:lpstr>PCR: Primers</vt:lpstr>
      <vt:lpstr>PCR Ingredients and Steps</vt:lpstr>
      <vt:lpstr>PCR Cycle</vt:lpstr>
      <vt:lpstr>PCR Cycling</vt:lpstr>
      <vt:lpstr>PowerPoint Presentation</vt:lpstr>
      <vt:lpstr>Applications of PCR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16</cp:revision>
  <dcterms:created xsi:type="dcterms:W3CDTF">2021-07-07T03:15:58Z</dcterms:created>
  <dcterms:modified xsi:type="dcterms:W3CDTF">2023-07-17T10:04:42Z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