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3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2" r:id="rId13"/>
    <p:sldId id="270" r:id="rId14"/>
    <p:sldId id="271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7905-CAE6-4769-A29D-615CF74A3D44}" type="datetimeFigureOut">
              <a:rPr lang="en-AU" smtClean="0"/>
              <a:t>22/07/2022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A252-0573-4449-96A5-FF9468B6C7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3008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7905-CAE6-4769-A29D-615CF74A3D44}" type="datetimeFigureOut">
              <a:rPr lang="en-AU" smtClean="0"/>
              <a:t>22/07/2022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A252-0573-4449-96A5-FF9468B6C7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699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7905-CAE6-4769-A29D-615CF74A3D44}" type="datetimeFigureOut">
              <a:rPr lang="en-AU" smtClean="0"/>
              <a:t>22/07/2022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A252-0573-4449-96A5-FF9468B6C7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5347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7905-CAE6-4769-A29D-615CF74A3D44}" type="datetimeFigureOut">
              <a:rPr lang="en-AU" smtClean="0"/>
              <a:t>22/07/2022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A252-0573-4449-96A5-FF9468B6C7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853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7905-CAE6-4769-A29D-615CF74A3D44}" type="datetimeFigureOut">
              <a:rPr lang="en-AU" smtClean="0"/>
              <a:t>22/07/2022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A252-0573-4449-96A5-FF9468B6C7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976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7905-CAE6-4769-A29D-615CF74A3D44}" type="datetimeFigureOut">
              <a:rPr lang="en-AU" smtClean="0"/>
              <a:t>22/07/2022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A252-0573-4449-96A5-FF9468B6C7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080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7905-CAE6-4769-A29D-615CF74A3D44}" type="datetimeFigureOut">
              <a:rPr lang="en-AU" smtClean="0"/>
              <a:t>22/07/2022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A252-0573-4449-96A5-FF9468B6C7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5885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7905-CAE6-4769-A29D-615CF74A3D44}" type="datetimeFigureOut">
              <a:rPr lang="en-AU" smtClean="0"/>
              <a:t>22/07/2022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A252-0573-4449-96A5-FF9468B6C7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62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7905-CAE6-4769-A29D-615CF74A3D44}" type="datetimeFigureOut">
              <a:rPr lang="en-AU" smtClean="0"/>
              <a:t>22/07/2022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A252-0573-4449-96A5-FF9468B6C7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518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7905-CAE6-4769-A29D-615CF74A3D44}" type="datetimeFigureOut">
              <a:rPr lang="en-AU" smtClean="0"/>
              <a:t>22/07/2022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A252-0573-4449-96A5-FF9468B6C7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649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7905-CAE6-4769-A29D-615CF74A3D44}" type="datetimeFigureOut">
              <a:rPr lang="en-AU" smtClean="0"/>
              <a:t>22/07/2022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A252-0573-4449-96A5-FF9468B6C7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750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97905-CAE6-4769-A29D-615CF74A3D44}" type="datetimeFigureOut">
              <a:rPr lang="en-AU" smtClean="0"/>
              <a:t>22/07/2022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8A252-0573-4449-96A5-FF9468B6C78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506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vK-HlMaitn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60" y="332657"/>
            <a:ext cx="11547566" cy="973629"/>
          </a:xfrm>
        </p:spPr>
        <p:txBody>
          <a:bodyPr>
            <a:normAutofit/>
          </a:bodyPr>
          <a:lstStyle/>
          <a:p>
            <a:r>
              <a:rPr lang="en-AU" dirty="0" smtClean="0"/>
              <a:t>Techniques in Biotechnology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3099" y="5952818"/>
            <a:ext cx="6400800" cy="491525"/>
          </a:xfrm>
        </p:spPr>
        <p:txBody>
          <a:bodyPr>
            <a:normAutofit/>
          </a:bodyPr>
          <a:lstStyle/>
          <a:p>
            <a:r>
              <a:rPr lang="en-AU" dirty="0" smtClean="0"/>
              <a:t>DNA Sequencing and Protein Electrophoresis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156" y="1393669"/>
            <a:ext cx="6362872" cy="4075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725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805" y="252549"/>
            <a:ext cx="10990217" cy="6287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7:  	Modified nucleotides (</a:t>
            </a:r>
            <a:r>
              <a:rPr lang="en-AU" sz="2400" dirty="0" err="1" smtClean="0"/>
              <a:t>ddNTP’s</a:t>
            </a:r>
            <a:r>
              <a:rPr lang="en-AU" sz="2400" dirty="0" smtClean="0"/>
              <a:t> – </a:t>
            </a:r>
            <a:r>
              <a:rPr lang="en-AU" sz="2400" i="1" dirty="0" err="1" smtClean="0"/>
              <a:t>dideoxynucleotide</a:t>
            </a:r>
            <a:r>
              <a:rPr lang="en-AU" sz="2400" i="1" dirty="0" smtClean="0"/>
              <a:t> triphosphate</a:t>
            </a:r>
            <a:r>
              <a:rPr lang="en-AU" sz="2400" dirty="0" smtClean="0"/>
              <a:t>) added </a:t>
            </a:r>
            <a:endParaRPr lang="en-AU" sz="2400" dirty="0"/>
          </a:p>
          <a:p>
            <a:pPr lvl="2"/>
            <a:r>
              <a:rPr lang="en-AU" dirty="0" smtClean="0"/>
              <a:t>Only one type is added per reaction mixture</a:t>
            </a:r>
          </a:p>
          <a:p>
            <a:pPr lvl="2"/>
            <a:r>
              <a:rPr lang="en-AU" dirty="0" smtClean="0"/>
              <a:t>These lack the hydroxyl group, so no more nucleotides can attach</a:t>
            </a:r>
          </a:p>
          <a:p>
            <a:pPr lvl="2"/>
            <a:r>
              <a:rPr lang="en-AU" dirty="0" smtClean="0"/>
              <a:t>This terminates the chain when it is added to the template strand by the DNA polymerase</a:t>
            </a:r>
            <a:endParaRPr lang="en-AU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/>
              <a:t>	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662" y="1713035"/>
            <a:ext cx="2113429" cy="50075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549" y="1700411"/>
            <a:ext cx="3771900" cy="5200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56" y="1851079"/>
            <a:ext cx="5823857" cy="29417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5056" y="4990011"/>
            <a:ext cx="59162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 smtClean="0"/>
              <a:t>This means that in the flask with the T added, the template strands will always terminate with a T. </a:t>
            </a:r>
            <a:r>
              <a:rPr lang="en-AU" i="1" dirty="0"/>
              <a:t> </a:t>
            </a:r>
            <a:r>
              <a:rPr lang="en-AU" i="1" dirty="0" smtClean="0"/>
              <a:t>They will be different lengths depending on the point at which the </a:t>
            </a:r>
            <a:r>
              <a:rPr lang="en-AU" i="1" dirty="0" err="1" smtClean="0"/>
              <a:t>ddTTP</a:t>
            </a:r>
            <a:r>
              <a:rPr lang="en-AU" i="1" dirty="0" smtClean="0"/>
              <a:t> gets added.  So the flask with the T added will end up with lots of different lengths of copied strand, each starting with the primer and ending with a T.  </a:t>
            </a:r>
            <a:endParaRPr lang="en-AU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343220" y="0"/>
            <a:ext cx="6836229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Describe the steps involved in the Sanger sequencing technique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75537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463" y="203593"/>
            <a:ext cx="11547566" cy="5969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8:  	Gel electrophoresis used to separate bits of DNA </a:t>
            </a:r>
            <a:r>
              <a:rPr lang="en-AU" sz="2400" dirty="0" smtClean="0"/>
              <a:t>according </a:t>
            </a:r>
            <a:r>
              <a:rPr lang="en-AU" sz="2400" dirty="0"/>
              <a:t>to size</a:t>
            </a:r>
          </a:p>
          <a:p>
            <a:pPr lvl="2"/>
            <a:r>
              <a:rPr lang="en-AU" dirty="0" smtClean="0"/>
              <a:t>One reaction mixture per gel lane</a:t>
            </a:r>
          </a:p>
          <a:p>
            <a:pPr lvl="2"/>
            <a:r>
              <a:rPr lang="en-AU" dirty="0" smtClean="0"/>
              <a:t>A current is run through the gel mixture and the negatively charged DNA strands move towards the positive terminal.</a:t>
            </a:r>
          </a:p>
          <a:p>
            <a:pPr lvl="2"/>
            <a:r>
              <a:rPr lang="en-AU" dirty="0" smtClean="0"/>
              <a:t>The shortest strands move the fastest</a:t>
            </a:r>
          </a:p>
          <a:p>
            <a:pPr lvl="2"/>
            <a:r>
              <a:rPr lang="en-AU" dirty="0" smtClean="0"/>
              <a:t>The strands show up as bands on the gel.</a:t>
            </a:r>
          </a:p>
          <a:p>
            <a:pPr lvl="2"/>
            <a:r>
              <a:rPr lang="en-AU" dirty="0" smtClean="0"/>
              <a:t>Can then determine sequence as we know which modified nucleotide terminates each chain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/>
              <a:t>	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49" y="2848639"/>
            <a:ext cx="6034223" cy="32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76457" y="3074126"/>
            <a:ext cx="4136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 smtClean="0"/>
              <a:t>In this case, reading from smallest to largest, we get the sequence:</a:t>
            </a:r>
            <a:br>
              <a:rPr lang="en-AU" i="1" dirty="0" smtClean="0"/>
            </a:br>
            <a:r>
              <a:rPr lang="en-AU" i="1" dirty="0" smtClean="0"/>
              <a:t/>
            </a:r>
            <a:br>
              <a:rPr lang="en-AU" i="1" dirty="0" smtClean="0"/>
            </a:br>
            <a:r>
              <a:rPr lang="en-AU" i="1" dirty="0" smtClean="0"/>
              <a:t>CGGTAGCTACAT….</a:t>
            </a:r>
            <a:endParaRPr lang="en-AU" i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545571"/>
            <a:ext cx="5434149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Describe the steps involved in gel electrophoresis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93366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35" y="249124"/>
            <a:ext cx="8064896" cy="5949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680754" y="2725783"/>
            <a:ext cx="2316480" cy="235131"/>
          </a:xfrm>
          <a:prstGeom prst="roundRect">
            <a:avLst/>
          </a:prstGeom>
          <a:solidFill>
            <a:srgbClr val="FFFF00">
              <a:alpha val="45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9286875" y="1438275"/>
            <a:ext cx="2486025" cy="20313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dirty="0" smtClean="0"/>
              <a:t>In Sanger Sequencing, it is not restriction enzymes that cut the DNA into segments.  It is the </a:t>
            </a:r>
            <a:r>
              <a:rPr lang="en-AU" dirty="0" err="1" smtClean="0"/>
              <a:t>ddNTP’s</a:t>
            </a:r>
            <a:r>
              <a:rPr lang="en-AU" dirty="0" smtClean="0"/>
              <a:t> that terminate the sequence at different lengths. </a:t>
            </a:r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545571"/>
            <a:ext cx="5434149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Describe the steps involved in gel electrophoresis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091268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365125"/>
            <a:ext cx="11153775" cy="796925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DNA Sequencing: uses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6825"/>
            <a:ext cx="10515600" cy="4910138"/>
          </a:xfrm>
        </p:spPr>
        <p:txBody>
          <a:bodyPr>
            <a:normAutofit/>
          </a:bodyPr>
          <a:lstStyle/>
          <a:p>
            <a:r>
              <a:rPr lang="en-AU" dirty="0" smtClean="0"/>
              <a:t>DNA sequencing can </a:t>
            </a:r>
            <a:r>
              <a:rPr lang="en-AU" dirty="0"/>
              <a:t>be used to:</a:t>
            </a:r>
          </a:p>
          <a:p>
            <a:pPr lvl="1"/>
            <a:r>
              <a:rPr lang="en-AU" dirty="0"/>
              <a:t>Compare DNA sequences to detect changed </a:t>
            </a:r>
            <a:r>
              <a:rPr lang="en-AU" dirty="0" smtClean="0"/>
              <a:t>alleles</a:t>
            </a:r>
            <a:endParaRPr lang="en-AU" dirty="0"/>
          </a:p>
          <a:p>
            <a:pPr lvl="1"/>
            <a:r>
              <a:rPr lang="en-AU" dirty="0"/>
              <a:t>Readily identify point mutations, small insertions and </a:t>
            </a:r>
            <a:r>
              <a:rPr lang="en-AU" dirty="0" smtClean="0"/>
              <a:t>deletions by comparing.</a:t>
            </a:r>
          </a:p>
          <a:p>
            <a:pPr lvl="1"/>
            <a:r>
              <a:rPr lang="en-AU" dirty="0" smtClean="0"/>
              <a:t>Track sequences over time to show evolutionary change.</a:t>
            </a:r>
            <a:endParaRPr lang="en-AU" dirty="0"/>
          </a:p>
          <a:p>
            <a:pPr lvl="1"/>
            <a:r>
              <a:rPr lang="en-AU" dirty="0"/>
              <a:t>Diseases that can be determined by DNA sequencing:</a:t>
            </a:r>
          </a:p>
          <a:p>
            <a:pPr lvl="2"/>
            <a:r>
              <a:rPr lang="en-AU" dirty="0"/>
              <a:t>Sickle-cell anaemia</a:t>
            </a:r>
          </a:p>
          <a:p>
            <a:pPr lvl="2"/>
            <a:r>
              <a:rPr lang="en-AU" dirty="0"/>
              <a:t>Cystic fibrosis</a:t>
            </a:r>
          </a:p>
          <a:p>
            <a:pPr lvl="2"/>
            <a:r>
              <a:rPr lang="en-AU" dirty="0"/>
              <a:t>Some hereditary forms of cancer</a:t>
            </a:r>
          </a:p>
          <a:p>
            <a:pPr marL="914400" lvl="2" indent="0">
              <a:buNone/>
            </a:pPr>
            <a:endParaRPr lang="en-AU" dirty="0"/>
          </a:p>
          <a:p>
            <a:pPr lvl="1"/>
            <a:r>
              <a:rPr lang="en-AU" dirty="0"/>
              <a:t>Also used for paternity tests and forensic identification – see profiling techniques.</a:t>
            </a:r>
          </a:p>
          <a:p>
            <a:pPr marL="914400" lvl="2" indent="0">
              <a:buNone/>
            </a:pPr>
            <a:endParaRPr lang="en-AU" dirty="0"/>
          </a:p>
          <a:p>
            <a:pPr marL="514350" lvl="1" indent="0">
              <a:buNone/>
            </a:pPr>
            <a:endParaRPr lang="en-AU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097" y="5383584"/>
            <a:ext cx="2444823" cy="147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545571"/>
            <a:ext cx="4077843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Discuss uses of DNA sequencing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06941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7963"/>
            <a:ext cx="8229600" cy="778098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DNA Profiling Techniques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24745"/>
            <a:ext cx="6410325" cy="5352255"/>
          </a:xfrm>
        </p:spPr>
        <p:txBody>
          <a:bodyPr>
            <a:normAutofit/>
          </a:bodyPr>
          <a:lstStyle/>
          <a:p>
            <a:r>
              <a:rPr lang="en-AU" sz="2400" dirty="0"/>
              <a:t>DNA can be used as a means of identification</a:t>
            </a:r>
          </a:p>
          <a:p>
            <a:r>
              <a:rPr lang="en-AU" sz="2400" dirty="0" smtClean="0"/>
              <a:t>Specific restriction enzymes </a:t>
            </a:r>
            <a:r>
              <a:rPr lang="en-AU" sz="2400" dirty="0"/>
              <a:t>cut DNA at specific base sequences, leaving various </a:t>
            </a:r>
            <a:r>
              <a:rPr lang="en-AU" sz="2400" dirty="0" smtClean="0"/>
              <a:t>lengths.</a:t>
            </a:r>
            <a:endParaRPr lang="en-AU" sz="2400" dirty="0"/>
          </a:p>
          <a:p>
            <a:r>
              <a:rPr lang="en-AU" sz="2400" dirty="0" smtClean="0"/>
              <a:t>Lengths vary between individuals as base sequences differ between individuals.</a:t>
            </a:r>
            <a:endParaRPr lang="en-AU" sz="2400" dirty="0"/>
          </a:p>
          <a:p>
            <a:r>
              <a:rPr lang="en-AU" sz="2400" dirty="0"/>
              <a:t>Gel electrophoresis can show these differences/similarities to determine if two biological samples come from the same person. “DNA fingerprint</a:t>
            </a:r>
            <a:r>
              <a:rPr lang="en-AU" sz="2400" dirty="0" smtClean="0"/>
              <a:t>”.</a:t>
            </a:r>
          </a:p>
          <a:p>
            <a:r>
              <a:rPr lang="en-AU" sz="2400" dirty="0" smtClean="0"/>
              <a:t>Can also be used to determine relatedness between two samples </a:t>
            </a:r>
            <a:r>
              <a:rPr lang="en-AU" sz="2400" dirty="0" err="1" smtClean="0"/>
              <a:t>eg</a:t>
            </a:r>
            <a:r>
              <a:rPr lang="en-AU" sz="2400" dirty="0" smtClean="0"/>
              <a:t> paternity testing.</a:t>
            </a:r>
            <a:endParaRPr lang="en-AU" sz="2400" dirty="0"/>
          </a:p>
          <a:p>
            <a:r>
              <a:rPr lang="en-AU" sz="2400" dirty="0"/>
              <a:t>Can also be used to identify particular gene sequences for some diseases.</a:t>
            </a:r>
          </a:p>
        </p:txBody>
      </p:sp>
      <p:pic>
        <p:nvPicPr>
          <p:cNvPr id="2050" name="Picture 2" descr="DNA Fingerprint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293" y="330983"/>
            <a:ext cx="3286125" cy="286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NA Profiling | BioNinj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5" y="3399175"/>
            <a:ext cx="4576763" cy="296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6545571"/>
            <a:ext cx="4077843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Discuss uses of DNA sequencing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4151506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725" y="295458"/>
            <a:ext cx="10515600" cy="409938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Activity:  Modelling Sanger Sequencing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394" y="1010194"/>
            <a:ext cx="10515600" cy="5677989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AU" sz="1600" dirty="0" smtClean="0"/>
              <a:t>Get into groups of 3.  Each group will model one of the four reaction mixtures. </a:t>
            </a:r>
          </a:p>
          <a:p>
            <a:pPr marL="342900" indent="-342900">
              <a:buAutoNum type="arabicPeriod"/>
            </a:pPr>
            <a:r>
              <a:rPr lang="en-AU" sz="1600" dirty="0" smtClean="0"/>
              <a:t>Gather your equipment.  Each person in the group will need:</a:t>
            </a:r>
          </a:p>
          <a:p>
            <a:pPr lvl="1"/>
            <a:r>
              <a:rPr lang="en-AU" sz="1600" dirty="0" smtClean="0"/>
              <a:t>The “template strand for the sequence of interest” on paper.  You will need lots of these.</a:t>
            </a:r>
          </a:p>
          <a:p>
            <a:pPr lvl="1"/>
            <a:r>
              <a:rPr lang="en-AU" sz="1600" dirty="0" smtClean="0"/>
              <a:t>A container of “free nucleotides” – counters in different colours.</a:t>
            </a:r>
          </a:p>
          <a:p>
            <a:pPr lvl="1"/>
            <a:r>
              <a:rPr lang="en-AU" sz="1600" dirty="0" smtClean="0"/>
              <a:t>A pen.</a:t>
            </a:r>
          </a:p>
          <a:p>
            <a:pPr lvl="1"/>
            <a:r>
              <a:rPr lang="en-AU" sz="1600" dirty="0" smtClean="0"/>
              <a:t>A pair of scissors.</a:t>
            </a:r>
          </a:p>
          <a:p>
            <a:pPr lvl="1"/>
            <a:r>
              <a:rPr lang="en-AU" sz="1600" dirty="0" smtClean="0"/>
              <a:t>Your teacher will give you a “</a:t>
            </a:r>
            <a:r>
              <a:rPr lang="en-AU" sz="1600" dirty="0" err="1" smtClean="0"/>
              <a:t>ddntp</a:t>
            </a:r>
            <a:r>
              <a:rPr lang="en-AU" sz="1600" dirty="0" smtClean="0"/>
              <a:t> terminator base” for the reaction mixture your group is modelling.</a:t>
            </a:r>
          </a:p>
          <a:p>
            <a:pPr marL="0" indent="0">
              <a:buNone/>
            </a:pPr>
            <a:r>
              <a:rPr lang="en-AU" sz="1600" dirty="0" smtClean="0"/>
              <a:t>3.        a. 	Place a template strand in front of you. </a:t>
            </a:r>
            <a:r>
              <a:rPr lang="en-AU" sz="1600" dirty="0"/>
              <a:t> </a:t>
            </a:r>
            <a:r>
              <a:rPr lang="en-AU" sz="1600" dirty="0" smtClean="0"/>
              <a:t>Randomly pull a nucleotide from the container, without looking.  If it does 	not bond with the first base after the primer, put it back.</a:t>
            </a:r>
          </a:p>
          <a:p>
            <a:pPr marL="0" indent="0">
              <a:buNone/>
            </a:pPr>
            <a:r>
              <a:rPr lang="en-AU" sz="1600" dirty="0" smtClean="0"/>
              <a:t>           b. 	Keep pulling nucleotides out until you get one that matches, then write it in the box and put the counter back.</a:t>
            </a:r>
          </a:p>
          <a:p>
            <a:pPr marL="0" indent="0">
              <a:buNone/>
            </a:pPr>
            <a:r>
              <a:rPr lang="en-AU" sz="1600" dirty="0" smtClean="0"/>
              <a:t>           c.	Repeat for the nucleotides in sequence until a terminator base is added.  Write it in the box, then use the scissors 	to cut the template strand just after the terminator base. </a:t>
            </a:r>
            <a:r>
              <a:rPr lang="en-AU" sz="1600" dirty="0"/>
              <a:t> </a:t>
            </a:r>
            <a:r>
              <a:rPr lang="en-AU" sz="1600" dirty="0" smtClean="0"/>
              <a:t>Put the strand aside for later.</a:t>
            </a:r>
          </a:p>
          <a:p>
            <a:pPr marL="0" indent="0">
              <a:buNone/>
            </a:pPr>
            <a:endParaRPr lang="en-AU" sz="1600" dirty="0"/>
          </a:p>
          <a:p>
            <a:pPr marL="342900" indent="-342900">
              <a:buAutoNum type="arabicPeriod" startAt="4"/>
            </a:pPr>
            <a:r>
              <a:rPr lang="en-AU" sz="1600" dirty="0" smtClean="0"/>
              <a:t>Repeat Step 3 with a new template strand, until you run out of time or template strands. </a:t>
            </a:r>
          </a:p>
          <a:p>
            <a:pPr marL="342900" indent="-342900">
              <a:buAutoNum type="arabicPeriod" startAt="4"/>
            </a:pPr>
            <a:r>
              <a:rPr lang="en-AU" sz="1600" dirty="0" smtClean="0"/>
              <a:t>Your teacher will collate the strands for the whole class, and  model electrophoresis and reading of the sequence.</a:t>
            </a:r>
          </a:p>
          <a:p>
            <a:pPr lvl="1"/>
            <a:endParaRPr lang="en-AU" sz="1600" dirty="0" smtClean="0"/>
          </a:p>
          <a:p>
            <a:pPr marL="342900" indent="-342900">
              <a:buAutoNum type="arabicPeriod"/>
            </a:pP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74356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784011"/>
              </p:ext>
            </p:extLst>
          </p:nvPr>
        </p:nvGraphicFramePr>
        <p:xfrm>
          <a:off x="165463" y="75232"/>
          <a:ext cx="11845562" cy="6630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9154">
                  <a:extLst>
                    <a:ext uri="{9D8B030D-6E8A-4147-A177-3AD203B41FA5}">
                      <a16:colId xmlns:a16="http://schemas.microsoft.com/office/drawing/2014/main" val="3955304084"/>
                    </a:ext>
                  </a:extLst>
                </a:gridCol>
                <a:gridCol w="7726408">
                  <a:extLst>
                    <a:ext uri="{9D8B030D-6E8A-4147-A177-3AD203B41FA5}">
                      <a16:colId xmlns:a16="http://schemas.microsoft.com/office/drawing/2014/main" val="2642575247"/>
                    </a:ext>
                  </a:extLst>
                </a:gridCol>
              </a:tblGrid>
              <a:tr h="451943">
                <a:tc>
                  <a:txBody>
                    <a:bodyPr/>
                    <a:lstStyle/>
                    <a:p>
                      <a:r>
                        <a:rPr lang="en-AU" dirty="0" smtClean="0"/>
                        <a:t>Date: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Huma</a:t>
                      </a:r>
                      <a:r>
                        <a:rPr lang="en-AU" baseline="0" dirty="0" smtClean="0"/>
                        <a:t>n Biology Year 12 ATAR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75727"/>
                  </a:ext>
                </a:extLst>
              </a:tr>
              <a:tr h="3728532">
                <a:tc rowSpan="2">
                  <a:txBody>
                    <a:bodyPr/>
                    <a:lstStyle/>
                    <a:p>
                      <a:r>
                        <a:rPr lang="en-AU" sz="1600" b="1" dirty="0" smtClean="0"/>
                        <a:t>Do</a:t>
                      </a:r>
                      <a:r>
                        <a:rPr lang="en-AU" sz="1600" b="1" baseline="0" dirty="0" smtClean="0"/>
                        <a:t> Now</a:t>
                      </a:r>
                    </a:p>
                    <a:p>
                      <a:endParaRPr lang="en-AU" sz="1600" b="1" baseline="0" dirty="0" smtClean="0"/>
                    </a:p>
                    <a:p>
                      <a:r>
                        <a:rPr lang="en-AU" sz="1600" b="0" baseline="0" dirty="0" smtClean="0"/>
                        <a:t>Past Exam Question</a:t>
                      </a:r>
                    </a:p>
                    <a:p>
                      <a:r>
                        <a:rPr lang="en-AU" sz="1600" b="0" baseline="0" dirty="0" smtClean="0"/>
                        <a:t>Hand in Review worksheet for checking</a:t>
                      </a:r>
                      <a:br>
                        <a:rPr lang="en-AU" sz="1600" b="0" baseline="0" dirty="0" smtClean="0"/>
                      </a:br>
                      <a:endParaRPr lang="en-AU" sz="1600" b="0" baseline="0" dirty="0" smtClean="0"/>
                    </a:p>
                    <a:p>
                      <a:r>
                        <a:rPr lang="en-AU" sz="1600" b="1" dirty="0" smtClean="0"/>
                        <a:t>Lesson Agenda</a:t>
                      </a:r>
                    </a:p>
                    <a:p>
                      <a:r>
                        <a:rPr lang="en-AU" sz="1600" b="0" baseline="0" dirty="0" smtClean="0"/>
                        <a:t>1: Do Now Activity</a:t>
                      </a:r>
                    </a:p>
                    <a:p>
                      <a:r>
                        <a:rPr lang="en-AU" sz="1600" b="0" baseline="0" dirty="0" smtClean="0"/>
                        <a:t>2: DNA Sequencing</a:t>
                      </a:r>
                    </a:p>
                    <a:p>
                      <a:r>
                        <a:rPr lang="en-AU" sz="1600" b="0" baseline="0" dirty="0" smtClean="0"/>
                        <a:t>3: Protein Electrophoresis</a:t>
                      </a:r>
                      <a:endParaRPr lang="en-AU" sz="1600" b="0" i="0" baseline="0" dirty="0" smtClean="0"/>
                    </a:p>
                    <a:p>
                      <a:r>
                        <a:rPr lang="en-AU" sz="1600" b="0" i="0" baseline="0" dirty="0" smtClean="0"/>
                        <a:t>4: Lesson summary and wind-up</a:t>
                      </a:r>
                    </a:p>
                    <a:p>
                      <a:endParaRPr lang="en-AU" sz="1600" b="0" i="0" baseline="0" dirty="0" smtClean="0"/>
                    </a:p>
                    <a:p>
                      <a:r>
                        <a:rPr lang="en-AU" sz="1600" b="1" i="0" baseline="0" dirty="0" smtClean="0"/>
                        <a:t>Suggested Study</a:t>
                      </a:r>
                    </a:p>
                    <a:p>
                      <a:endParaRPr lang="en-AU" sz="1600" b="1" i="0" baseline="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600" b="0" i="0" baseline="0" dirty="0" smtClean="0"/>
                        <a:t>Complete review worksheet, then mark and correct using the answer key on </a:t>
                      </a:r>
                      <a:r>
                        <a:rPr lang="en-AU" sz="1600" b="0" i="0" baseline="0" smtClean="0"/>
                        <a:t>Connect </a:t>
                      </a: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1" i="0" baseline="0" dirty="0" smtClean="0"/>
                        <a:t>NEXT LESSON</a:t>
                      </a: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Review of Recombinant DNA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Learning</a:t>
                      </a:r>
                      <a:r>
                        <a:rPr lang="en-AU" sz="1600" b="1" baseline="0" dirty="0" smtClean="0"/>
                        <a:t> Aims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Review the structure of DNA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Review chemical structure of nucleotides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the steps involved in Sanger DNA sequencing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the steps involved in gel electrophoresis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Discuss uses of DNA sequencing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0" baseline="0" dirty="0" smtClean="0"/>
                        <a:t/>
                      </a:r>
                      <a:br>
                        <a:rPr lang="en-AU" sz="1600" b="0" baseline="0" dirty="0" smtClean="0"/>
                      </a:br>
                      <a:endParaRPr lang="en-AU" sz="16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45155"/>
                  </a:ext>
                </a:extLst>
              </a:tr>
              <a:tr h="2449892">
                <a:tc vMerge="1">
                  <a:txBody>
                    <a:bodyPr/>
                    <a:lstStyle/>
                    <a:p>
                      <a:endParaRPr lang="en-AU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Key Vocabulary</a:t>
                      </a:r>
                    </a:p>
                    <a:p>
                      <a:endParaRPr lang="en-AU" sz="1600" b="1" dirty="0" smtClean="0"/>
                    </a:p>
                    <a:p>
                      <a:r>
                        <a:rPr lang="en-AU" sz="1600" b="0" i="0" dirty="0" smtClean="0"/>
                        <a:t>Sanger</a:t>
                      </a:r>
                      <a:r>
                        <a:rPr lang="en-AU" sz="1600" b="0" i="0" baseline="0" dirty="0" smtClean="0"/>
                        <a:t> Sequencing</a:t>
                      </a:r>
                    </a:p>
                    <a:p>
                      <a:r>
                        <a:rPr lang="en-AU" sz="1600" b="0" i="0" baseline="0" dirty="0" err="1" smtClean="0"/>
                        <a:t>dNTP</a:t>
                      </a:r>
                      <a:endParaRPr lang="en-AU" sz="1600" b="0" i="0" baseline="0" dirty="0" smtClean="0"/>
                    </a:p>
                    <a:p>
                      <a:r>
                        <a:rPr lang="en-AU" sz="1600" b="0" i="0" baseline="0" dirty="0" err="1" smtClean="0"/>
                        <a:t>ddNTP</a:t>
                      </a:r>
                      <a:r>
                        <a:rPr lang="en-AU" sz="1600" b="0" i="0" baseline="0" dirty="0" smtClean="0"/>
                        <a:t> / “terminator base”</a:t>
                      </a:r>
                    </a:p>
                    <a:p>
                      <a:r>
                        <a:rPr lang="en-AU" sz="1600" b="0" i="0" baseline="0" dirty="0" smtClean="0"/>
                        <a:t>Electrophoresis</a:t>
                      </a:r>
                    </a:p>
                    <a:p>
                      <a:endParaRPr lang="en-AU" sz="1600" b="0" i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3574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029" y="3801089"/>
            <a:ext cx="3345996" cy="290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5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7221"/>
            <a:ext cx="9906000" cy="562074"/>
          </a:xfrm>
        </p:spPr>
        <p:txBody>
          <a:bodyPr>
            <a:noAutofit/>
          </a:bodyPr>
          <a:lstStyle/>
          <a:p>
            <a:r>
              <a:rPr lang="en-AU" sz="3600" b="1" i="1" dirty="0" smtClean="0">
                <a:latin typeface="+mn-lt"/>
              </a:rPr>
              <a:t>DNA reminder</a:t>
            </a:r>
            <a:endParaRPr lang="en-AU" sz="3600" b="1" i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52737"/>
            <a:ext cx="9845040" cy="5073427"/>
          </a:xfrm>
        </p:spPr>
        <p:txBody>
          <a:bodyPr>
            <a:normAutofit/>
          </a:bodyPr>
          <a:lstStyle/>
          <a:p>
            <a:r>
              <a:rPr lang="en-AU" dirty="0"/>
              <a:t>DNA:  Deoxyribonucleic acid</a:t>
            </a:r>
          </a:p>
          <a:p>
            <a:pPr lvl="1"/>
            <a:r>
              <a:rPr lang="en-AU" dirty="0"/>
              <a:t>Found in cells of all organisms</a:t>
            </a:r>
          </a:p>
          <a:p>
            <a:pPr lvl="1"/>
            <a:r>
              <a:rPr lang="en-AU" dirty="0"/>
              <a:t>Nucleus and mitochondria</a:t>
            </a:r>
          </a:p>
          <a:p>
            <a:pPr lvl="1"/>
            <a:r>
              <a:rPr lang="en-AU" dirty="0"/>
              <a:t>Sugar and phosphate backbone</a:t>
            </a:r>
          </a:p>
          <a:p>
            <a:pPr lvl="1"/>
            <a:r>
              <a:rPr lang="en-AU" dirty="0"/>
              <a:t>Nitrogen base “rungs”</a:t>
            </a:r>
          </a:p>
          <a:p>
            <a:pPr lvl="1"/>
            <a:r>
              <a:rPr lang="en-AU" dirty="0"/>
              <a:t>4 bases:</a:t>
            </a:r>
          </a:p>
          <a:p>
            <a:pPr lvl="2"/>
            <a:r>
              <a:rPr lang="en-AU" dirty="0"/>
              <a:t>Adenine (A)</a:t>
            </a:r>
          </a:p>
          <a:p>
            <a:pPr lvl="2"/>
            <a:r>
              <a:rPr lang="en-AU" dirty="0"/>
              <a:t>Thymine (T)</a:t>
            </a:r>
          </a:p>
          <a:p>
            <a:pPr lvl="2"/>
            <a:r>
              <a:rPr lang="en-AU" dirty="0"/>
              <a:t>Cytosine (C)</a:t>
            </a:r>
          </a:p>
          <a:p>
            <a:pPr lvl="2"/>
            <a:r>
              <a:rPr lang="en-AU" dirty="0"/>
              <a:t>Guanine (G)</a:t>
            </a:r>
          </a:p>
          <a:p>
            <a:pPr lvl="1"/>
            <a:r>
              <a:rPr lang="en-AU" dirty="0"/>
              <a:t>Order of bases codes for protein production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824" y="836712"/>
            <a:ext cx="4598344" cy="485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6400800"/>
            <a:ext cx="3492137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Review structure of DNA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31607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03" y="274638"/>
            <a:ext cx="9801497" cy="706090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DNA Sequencing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4" y="1124745"/>
            <a:ext cx="6104708" cy="5476352"/>
          </a:xfrm>
        </p:spPr>
        <p:txBody>
          <a:bodyPr>
            <a:normAutofit/>
          </a:bodyPr>
          <a:lstStyle/>
          <a:p>
            <a:r>
              <a:rPr lang="en-AU" sz="2000" dirty="0"/>
              <a:t>Phosphate + sugar + base = </a:t>
            </a:r>
            <a:r>
              <a:rPr lang="en-AU" sz="2000" dirty="0" smtClean="0"/>
              <a:t>nucleotide</a:t>
            </a:r>
          </a:p>
          <a:p>
            <a:r>
              <a:rPr lang="en-AU" sz="2000" dirty="0"/>
              <a:t>During DNA sequencing, DNA polymerase </a:t>
            </a:r>
            <a:r>
              <a:rPr lang="en-AU" sz="2000" dirty="0" smtClean="0"/>
              <a:t>assists in adding nucleotides to a template strand</a:t>
            </a:r>
            <a:endParaRPr lang="en-AU" sz="2000" dirty="0"/>
          </a:p>
          <a:p>
            <a:r>
              <a:rPr lang="en-AU" sz="2000" dirty="0" smtClean="0"/>
              <a:t>As each nucleotide is added, it bonds </a:t>
            </a:r>
            <a:r>
              <a:rPr lang="en-AU" sz="2000" dirty="0"/>
              <a:t>to the next at the hydroxyl group in the sugar/phosphate </a:t>
            </a:r>
            <a:r>
              <a:rPr lang="en-AU" sz="2000" dirty="0" smtClean="0"/>
              <a:t>backbone.  This is an important aspect to remember to understand how the sequencing process</a:t>
            </a:r>
            <a:r>
              <a:rPr lang="en-AU" sz="2000" dirty="0"/>
              <a:t> </a:t>
            </a:r>
            <a:r>
              <a:rPr lang="en-AU" sz="2000" dirty="0" smtClean="0"/>
              <a:t>works.</a:t>
            </a:r>
          </a:p>
          <a:p>
            <a:pPr marL="0" indent="0">
              <a:buNone/>
            </a:pPr>
            <a:endParaRPr lang="en-AU" sz="2000" dirty="0"/>
          </a:p>
          <a:p>
            <a:r>
              <a:rPr lang="en-AU" sz="2000" dirty="0"/>
              <a:t>DNA sequencing: </a:t>
            </a:r>
          </a:p>
          <a:p>
            <a:pPr lvl="1"/>
            <a:r>
              <a:rPr lang="en-AU" sz="2000" dirty="0"/>
              <a:t>Determines order of </a:t>
            </a:r>
            <a:r>
              <a:rPr lang="en-AU" sz="2000" dirty="0" smtClean="0"/>
              <a:t>nucleotide bases</a:t>
            </a:r>
            <a:endParaRPr lang="en-AU" sz="2000" dirty="0"/>
          </a:p>
          <a:p>
            <a:pPr lvl="1"/>
            <a:r>
              <a:rPr lang="en-AU" sz="2000" dirty="0" err="1"/>
              <a:t>Eg</a:t>
            </a:r>
            <a:r>
              <a:rPr lang="en-AU" sz="2000" dirty="0"/>
              <a:t> </a:t>
            </a:r>
            <a:r>
              <a:rPr lang="en-AU" sz="2000" dirty="0" smtClean="0"/>
              <a:t>CCTTAGATCTTATGCCC…..</a:t>
            </a:r>
          </a:p>
          <a:p>
            <a:pPr marL="457200" lvl="1" indent="0">
              <a:buNone/>
            </a:pPr>
            <a:endParaRPr lang="en-AU" sz="2000" dirty="0"/>
          </a:p>
          <a:p>
            <a:r>
              <a:rPr lang="en-AU" sz="2000" dirty="0"/>
              <a:t>Technique most often used invented by Frederick Sanger – won Chemistry Nobel Prize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846" y="357654"/>
            <a:ext cx="1673746" cy="1246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275" y="0"/>
            <a:ext cx="2305050" cy="2124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053" y="1989418"/>
            <a:ext cx="3529928" cy="45470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519446"/>
            <a:ext cx="10006149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Review chemical structure of nucleotides and how they are bonded to the sugar/phosphate backbone.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61423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423" y="188640"/>
            <a:ext cx="9994721" cy="1124744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DNA Sequencing: Sanger </a:t>
            </a:r>
            <a:r>
              <a:rPr lang="en-AU" sz="3600" b="1" dirty="0">
                <a:latin typeface="+mn-lt"/>
              </a:rPr>
              <a:t>Technique </a:t>
            </a:r>
            <a:br>
              <a:rPr lang="en-AU" sz="3600" b="1" dirty="0">
                <a:latin typeface="+mn-lt"/>
              </a:rPr>
            </a:br>
            <a:r>
              <a:rPr lang="en-AU" sz="3600" b="1" dirty="0">
                <a:latin typeface="+mn-lt"/>
              </a:rPr>
              <a:t>(aka Chain Termination Method)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AU" dirty="0" smtClean="0"/>
              <a:t>See  </a:t>
            </a:r>
            <a:r>
              <a:rPr lang="en-AU" dirty="0" err="1" smtClean="0"/>
              <a:t>Youtube</a:t>
            </a:r>
            <a:r>
              <a:rPr lang="en-AU" dirty="0" smtClean="0"/>
              <a:t> animation at:</a:t>
            </a:r>
          </a:p>
          <a:p>
            <a:pPr marL="0" indent="0">
              <a:buNone/>
            </a:pPr>
            <a:r>
              <a:rPr lang="en-AU" dirty="0">
                <a:hlinkClick r:id="rId2"/>
              </a:rPr>
              <a:t>https://www.youtube.com/watch?v=vK-HlMaitnE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19697"/>
            <a:ext cx="5921301" cy="3626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55771" y="6519445"/>
            <a:ext cx="6836229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Describe the steps involved in the Sanger sequencing technique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301263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692697"/>
            <a:ext cx="10080171" cy="5433467"/>
          </a:xfrm>
        </p:spPr>
        <p:txBody>
          <a:bodyPr/>
          <a:lstStyle/>
          <a:p>
            <a:pPr marL="0" indent="0">
              <a:buNone/>
            </a:pPr>
            <a:r>
              <a:rPr lang="en-AU" sz="2400" dirty="0"/>
              <a:t>1:  	DNA </a:t>
            </a:r>
            <a:r>
              <a:rPr lang="en-AU" sz="2400" dirty="0" smtClean="0"/>
              <a:t>is heated so it denatures </a:t>
            </a:r>
            <a:r>
              <a:rPr lang="en-AU" sz="2400" dirty="0"/>
              <a:t>into single strands: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/>
              <a:t>	Template strand will be used: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033" y="1286368"/>
            <a:ext cx="5256287" cy="264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033" y="4744241"/>
            <a:ext cx="3415680" cy="1975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55771" y="6519445"/>
            <a:ext cx="6836229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Describe the steps involved in the Sanger sequencing technique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24272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217" y="692697"/>
            <a:ext cx="11338560" cy="54334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2:  	Primer is added to the template strand, to </a:t>
            </a:r>
            <a:r>
              <a:rPr lang="en-AU" sz="2400" dirty="0" smtClean="0"/>
              <a:t>provide a starting point for later 	nucleotide addition.</a:t>
            </a: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/>
              <a:t>3:	Four reaction mixtures are set </a:t>
            </a:r>
            <a:r>
              <a:rPr lang="en-AU" sz="2400" dirty="0" smtClean="0"/>
              <a:t>up. </a:t>
            </a:r>
            <a:r>
              <a:rPr lang="en-AU" sz="2400" dirty="0"/>
              <a:t>O</a:t>
            </a:r>
            <a:r>
              <a:rPr lang="en-AU" sz="2400" dirty="0" smtClean="0"/>
              <a:t>ne will be used for each base type.</a:t>
            </a: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/>
              <a:t>	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659" y="1312952"/>
            <a:ext cx="4176464" cy="219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659" y="4655213"/>
            <a:ext cx="51435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55771" y="6519445"/>
            <a:ext cx="6836229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Describe the steps involved in the Sanger sequencing technique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14346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463" y="470263"/>
            <a:ext cx="11713028" cy="6287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4:  	Template s</a:t>
            </a:r>
            <a:r>
              <a:rPr lang="en-AU" sz="2400" dirty="0" smtClean="0"/>
              <a:t>trand that will be sequenced, with the annealed primer, is added </a:t>
            </a:r>
            <a:r>
              <a:rPr lang="en-AU" sz="2400" dirty="0"/>
              <a:t>to each </a:t>
            </a:r>
            <a:r>
              <a:rPr lang="en-AU" sz="2400" dirty="0" smtClean="0"/>
              <a:t>	reaction mixture.  Many copies are added to each mixture </a:t>
            </a: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/>
              <a:t>5:	DNA </a:t>
            </a:r>
            <a:r>
              <a:rPr lang="en-AU" sz="2400" dirty="0" smtClean="0"/>
              <a:t>polymerase is added.  It will allow free nucleotides to be added to the template 	strand later.</a:t>
            </a: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/>
              <a:t>	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958" y="1202068"/>
            <a:ext cx="4389368" cy="221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972" y="4603855"/>
            <a:ext cx="3626768" cy="186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55771" y="6519445"/>
            <a:ext cx="6836229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Describe the steps involved in the Sanger sequencing technique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14835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97" y="383177"/>
            <a:ext cx="10702834" cy="57429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sz="2400" dirty="0"/>
              <a:t>6:  	Free nucleotides (</a:t>
            </a:r>
            <a:r>
              <a:rPr lang="en-AU" sz="2400" dirty="0" err="1"/>
              <a:t>dNTP’s</a:t>
            </a:r>
            <a:r>
              <a:rPr lang="en-AU" sz="2400" dirty="0"/>
              <a:t>) </a:t>
            </a:r>
            <a:r>
              <a:rPr lang="en-AU" sz="2400" dirty="0" smtClean="0"/>
              <a:t>of all types added to each reaction mixture </a:t>
            </a:r>
            <a:r>
              <a:rPr lang="en-AU" sz="2400" dirty="0"/>
              <a:t>and </a:t>
            </a:r>
            <a:r>
              <a:rPr lang="en-AU" sz="2400" dirty="0" smtClean="0"/>
              <a:t>some	radioactively labelled </a:t>
            </a:r>
            <a:r>
              <a:rPr lang="en-AU" sz="2400" dirty="0"/>
              <a:t>for later </a:t>
            </a:r>
            <a:r>
              <a:rPr lang="en-AU" sz="2400" dirty="0" smtClean="0"/>
              <a:t>identification.</a:t>
            </a:r>
          </a:p>
          <a:p>
            <a:pPr marL="0" indent="0">
              <a:buNone/>
            </a:pPr>
            <a:r>
              <a:rPr lang="en-AU" sz="2400" dirty="0"/>
              <a:t>	</a:t>
            </a:r>
            <a:r>
              <a:rPr lang="en-AU" sz="2400" i="1" dirty="0" smtClean="0"/>
              <a:t>Note: 	</a:t>
            </a:r>
            <a:r>
              <a:rPr lang="en-AU" sz="2400" i="1" dirty="0" err="1" smtClean="0"/>
              <a:t>dNTP</a:t>
            </a:r>
            <a:r>
              <a:rPr lang="en-AU" sz="2400" i="1" dirty="0" smtClean="0"/>
              <a:t> = </a:t>
            </a:r>
            <a:r>
              <a:rPr lang="en-AU" sz="2400" i="1" dirty="0" err="1" smtClean="0"/>
              <a:t>deoxynucleoside</a:t>
            </a:r>
            <a:r>
              <a:rPr lang="en-AU" sz="2400" i="1" dirty="0" smtClean="0"/>
              <a:t> triphosphate</a:t>
            </a:r>
          </a:p>
          <a:p>
            <a:pPr marL="0" indent="0">
              <a:buNone/>
            </a:pPr>
            <a:r>
              <a:rPr lang="en-AU" sz="2400" i="1" dirty="0"/>
              <a:t>	 </a:t>
            </a:r>
            <a:r>
              <a:rPr lang="en-AU" sz="2400" i="1" dirty="0" smtClean="0"/>
              <a:t>          	</a:t>
            </a:r>
            <a:r>
              <a:rPr lang="en-AU" sz="2400" i="1" dirty="0" err="1" smtClean="0"/>
              <a:t>dATP</a:t>
            </a:r>
            <a:r>
              <a:rPr lang="en-AU" sz="2400" i="1" dirty="0" smtClean="0"/>
              <a:t> = adenine</a:t>
            </a:r>
          </a:p>
          <a:p>
            <a:pPr marL="0" indent="0">
              <a:buNone/>
            </a:pPr>
            <a:r>
              <a:rPr lang="en-AU" sz="2400" i="1" dirty="0"/>
              <a:t>	</a:t>
            </a:r>
            <a:r>
              <a:rPr lang="en-AU" sz="2400" i="1" dirty="0" smtClean="0"/>
              <a:t>	</a:t>
            </a:r>
            <a:r>
              <a:rPr lang="en-AU" sz="2400" i="1" dirty="0" err="1" smtClean="0"/>
              <a:t>dTTP</a:t>
            </a:r>
            <a:r>
              <a:rPr lang="en-AU" sz="2400" i="1" dirty="0"/>
              <a:t> </a:t>
            </a:r>
            <a:r>
              <a:rPr lang="en-AU" sz="2400" i="1" dirty="0" smtClean="0"/>
              <a:t>= thymine</a:t>
            </a:r>
          </a:p>
          <a:p>
            <a:pPr marL="0" indent="0">
              <a:buNone/>
            </a:pPr>
            <a:r>
              <a:rPr lang="en-AU" sz="2400" i="1" dirty="0"/>
              <a:t>	</a:t>
            </a:r>
            <a:r>
              <a:rPr lang="en-AU" sz="2400" i="1" dirty="0" smtClean="0"/>
              <a:t>	</a:t>
            </a:r>
            <a:r>
              <a:rPr lang="en-AU" sz="2400" i="1" dirty="0" err="1" smtClean="0"/>
              <a:t>dCTP</a:t>
            </a:r>
            <a:r>
              <a:rPr lang="en-AU" sz="2400" i="1" dirty="0" smtClean="0"/>
              <a:t> = cytosine</a:t>
            </a:r>
          </a:p>
          <a:p>
            <a:pPr marL="0" indent="0">
              <a:buNone/>
            </a:pPr>
            <a:r>
              <a:rPr lang="en-AU" sz="2400" i="1" dirty="0"/>
              <a:t>	</a:t>
            </a:r>
            <a:r>
              <a:rPr lang="en-AU" sz="2400" i="1" dirty="0" smtClean="0"/>
              <a:t>	</a:t>
            </a:r>
            <a:r>
              <a:rPr lang="en-AU" sz="2400" i="1" dirty="0" err="1" smtClean="0"/>
              <a:t>dGTP</a:t>
            </a:r>
            <a:r>
              <a:rPr lang="en-AU" sz="2400" i="1" dirty="0" smtClean="0"/>
              <a:t> = guanine</a:t>
            </a:r>
          </a:p>
          <a:p>
            <a:pPr marL="0" indent="0">
              <a:buNone/>
            </a:pPr>
            <a:r>
              <a:rPr lang="en-AU" sz="2400" dirty="0"/>
              <a:t>	 </a:t>
            </a:r>
            <a:r>
              <a:rPr lang="en-AU" sz="2400" dirty="0" smtClean="0"/>
              <a:t>     </a:t>
            </a: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/>
              <a:t>	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05" y="3047593"/>
            <a:ext cx="6620976" cy="3411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028" y="755013"/>
            <a:ext cx="2198235" cy="22925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55771" y="6519445"/>
            <a:ext cx="6836229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AU" sz="1600" i="1" dirty="0" smtClean="0"/>
              <a:t>Learning Aim:  Describe the steps involved in the Sanger sequencing technique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185894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BCF14B7-17A4-49AD-9FD0-F1B289EBE252}"/>
</file>

<file path=customXml/itemProps2.xml><?xml version="1.0" encoding="utf-8"?>
<ds:datastoreItem xmlns:ds="http://schemas.openxmlformats.org/officeDocument/2006/customXml" ds:itemID="{BFA9CDEF-813D-4460-945F-039F093ECC18}"/>
</file>

<file path=customXml/itemProps3.xml><?xml version="1.0" encoding="utf-8"?>
<ds:datastoreItem xmlns:ds="http://schemas.openxmlformats.org/officeDocument/2006/customXml" ds:itemID="{C6256295-6C04-4014-ADDF-1B4E1E4FE3D1}"/>
</file>

<file path=docProps/app.xml><?xml version="1.0" encoding="utf-8"?>
<Properties xmlns="http://schemas.openxmlformats.org/officeDocument/2006/extended-properties" xmlns:vt="http://schemas.openxmlformats.org/officeDocument/2006/docPropsVTypes">
  <TotalTime>3168</TotalTime>
  <Words>1213</Words>
  <Application>Microsoft Office PowerPoint</Application>
  <PresentationFormat>Widescreen</PresentationFormat>
  <Paragraphs>174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Techniques in Biotechnology</vt:lpstr>
      <vt:lpstr>PowerPoint Presentation</vt:lpstr>
      <vt:lpstr>DNA reminder</vt:lpstr>
      <vt:lpstr>DNA Sequencing</vt:lpstr>
      <vt:lpstr>DNA Sequencing: Sanger Technique  (aka Chain Termination Method)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DNA Sequencing: uses</vt:lpstr>
      <vt:lpstr>DNA Profiling Techniques</vt:lpstr>
      <vt:lpstr>Activity:  Modelling Sanger Sequencing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BYRNE Robin [Belmont City College]</dc:creator>
  <cp:lastModifiedBy>BYRNE Robin [Belmont City College]</cp:lastModifiedBy>
  <cp:revision>26</cp:revision>
  <dcterms:created xsi:type="dcterms:W3CDTF">2021-07-07T03:14:47Z</dcterms:created>
  <dcterms:modified xsi:type="dcterms:W3CDTF">2022-07-22T01:20:18Z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