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2" r:id="rId4"/>
    <p:sldId id="268" r:id="rId5"/>
    <p:sldId id="264" r:id="rId6"/>
    <p:sldId id="266" r:id="rId7"/>
    <p:sldId id="269" r:id="rId8"/>
    <p:sldId id="27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71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93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29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25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7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10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9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92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53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2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5A1C-EC40-49E2-B154-0B0E3EDE75AD}" type="datetimeFigureOut">
              <a:rPr lang="en-AU" smtClean="0"/>
              <a:t>25/07/2021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B462E-4CAD-4678-A3E9-05C3BFFC50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5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00" y="548681"/>
            <a:ext cx="9564296" cy="1470025"/>
          </a:xfrm>
        </p:spPr>
        <p:txBody>
          <a:bodyPr>
            <a:normAutofit/>
          </a:bodyPr>
          <a:lstStyle/>
          <a:p>
            <a:r>
              <a:rPr lang="en-AU" dirty="0" smtClean="0"/>
              <a:t>Techniques in Biotechnology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648" y="458112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Review of: </a:t>
            </a:r>
            <a:endParaRPr lang="en-AU" dirty="0" smtClean="0"/>
          </a:p>
          <a:p>
            <a:r>
              <a:rPr lang="en-AU" dirty="0" smtClean="0"/>
              <a:t>Gene Therapy</a:t>
            </a:r>
          </a:p>
          <a:p>
            <a:r>
              <a:rPr lang="en-AU" dirty="0" smtClean="0"/>
              <a:t>Cell Replacement Therapy</a:t>
            </a:r>
          </a:p>
          <a:p>
            <a:r>
              <a:rPr lang="en-AU" dirty="0" smtClean="0"/>
              <a:t>Tissue Engineering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018706"/>
            <a:ext cx="2353925" cy="242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8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23958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</a:t>
                      </a:r>
                      <a:r>
                        <a:rPr lang="en-AU" sz="1600" b="0" baseline="0" dirty="0" smtClean="0"/>
                        <a:t>Review gene therapy, cell replacement therapy and tissue engineering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i="0" baseline="0" dirty="0" smtClean="0"/>
                        <a:t>3: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Intro: Biotechnology and Evidence for Evolution</a:t>
                      </a: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understandings of gene therapy, cell replacement therapy and </a:t>
                      </a:r>
                      <a:r>
                        <a:rPr lang="en-AU" sz="1600" b="0" baseline="0" smtClean="0"/>
                        <a:t>tissue engineering.</a:t>
                      </a: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Gene</a:t>
                      </a:r>
                    </a:p>
                    <a:p>
                      <a:r>
                        <a:rPr lang="en-AU" sz="1600" b="0" dirty="0" smtClean="0"/>
                        <a:t>Base</a:t>
                      </a:r>
                      <a:r>
                        <a:rPr lang="en-AU" sz="1600" b="0" baseline="0" dirty="0" smtClean="0"/>
                        <a:t> sequence</a:t>
                      </a:r>
                    </a:p>
                    <a:p>
                      <a:r>
                        <a:rPr lang="en-AU" sz="1600" b="0" baseline="0" dirty="0" smtClean="0"/>
                        <a:t>Vector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Recombinant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Genetic Engineering Cartoons and Comics - funny pictures from Cartoon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49" y="3549242"/>
            <a:ext cx="3604668" cy="32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2" y="374115"/>
            <a:ext cx="11493192" cy="458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5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49" y="112576"/>
            <a:ext cx="10515600" cy="61023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Gene Therapy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0" y="722811"/>
            <a:ext cx="6653349" cy="5773722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Aims to treat or cure disease by identifying faulty genes and inserting healthy ones.</a:t>
            </a:r>
          </a:p>
          <a:p>
            <a:r>
              <a:rPr lang="en-AU" sz="2400" dirty="0" smtClean="0"/>
              <a:t>Still in research phase.</a:t>
            </a:r>
          </a:p>
          <a:p>
            <a:r>
              <a:rPr lang="en-AU" sz="2400" dirty="0" smtClean="0"/>
              <a:t>Concept is that a vector (</a:t>
            </a:r>
            <a:r>
              <a:rPr lang="en-AU" sz="2400" dirty="0" err="1" smtClean="0"/>
              <a:t>eg</a:t>
            </a:r>
            <a:r>
              <a:rPr lang="en-AU" sz="2400" dirty="0" smtClean="0"/>
              <a:t> a virus)can be used to deliver the desired DNA into the cell, to be incorporated by the nucleus and produce desired protein.</a:t>
            </a:r>
          </a:p>
          <a:p>
            <a:r>
              <a:rPr lang="en-AU" sz="2400" dirty="0" smtClean="0"/>
              <a:t>Areas of possibility:</a:t>
            </a:r>
          </a:p>
          <a:p>
            <a:pPr lvl="1"/>
            <a:r>
              <a:rPr lang="en-AU" sz="2000" dirty="0" smtClean="0"/>
              <a:t>Replacing mutated gene with healthy copy* 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</a:t>
            </a:r>
            <a:r>
              <a:rPr lang="en-AU" sz="1600" b="1" dirty="0" smtClean="0"/>
              <a:t>Huntington’s disease</a:t>
            </a:r>
            <a:r>
              <a:rPr lang="en-AU" sz="1600" dirty="0" smtClean="0"/>
              <a:t>, Cystic Fibrosis, Type I Diabetes</a:t>
            </a:r>
          </a:p>
          <a:p>
            <a:pPr lvl="1"/>
            <a:r>
              <a:rPr lang="en-AU" sz="2000" dirty="0" smtClean="0"/>
              <a:t>Fixing or inactivating mutant genes*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</a:t>
            </a:r>
            <a:r>
              <a:rPr lang="en-AU" sz="1600" b="1" dirty="0" smtClean="0"/>
              <a:t>Huntington’s disease</a:t>
            </a:r>
          </a:p>
          <a:p>
            <a:pPr lvl="1"/>
            <a:r>
              <a:rPr lang="en-AU" sz="2000" dirty="0" smtClean="0"/>
              <a:t>Inserting a new gene that will fight the disease</a:t>
            </a:r>
          </a:p>
          <a:p>
            <a:pPr lvl="1"/>
            <a:r>
              <a:rPr lang="en-AU" sz="2000" dirty="0" smtClean="0"/>
              <a:t>Making the immune system recognise diseased cells.</a:t>
            </a:r>
          </a:p>
          <a:p>
            <a:pPr lvl="2"/>
            <a:r>
              <a:rPr lang="en-AU" sz="1600" dirty="0" err="1" smtClean="0"/>
              <a:t>Eg</a:t>
            </a:r>
            <a:r>
              <a:rPr lang="en-AU" sz="1600" dirty="0" smtClean="0"/>
              <a:t> therapy for some cancers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*These ones could be used for Huntington’s Disease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79" y="844732"/>
            <a:ext cx="5244854" cy="53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2" y="170135"/>
            <a:ext cx="8229600" cy="778098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Gene Therapy: Cystic Fibrosis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948233"/>
            <a:ext cx="8229600" cy="5616624"/>
          </a:xfrm>
        </p:spPr>
        <p:txBody>
          <a:bodyPr>
            <a:normAutofit/>
          </a:bodyPr>
          <a:lstStyle/>
          <a:p>
            <a:r>
              <a:rPr lang="en-AU" dirty="0" smtClean="0"/>
              <a:t>Cystic Fibrosis is relatively </a:t>
            </a:r>
            <a:r>
              <a:rPr lang="en-AU" dirty="0"/>
              <a:t>common</a:t>
            </a:r>
          </a:p>
          <a:p>
            <a:r>
              <a:rPr lang="en-AU" dirty="0"/>
              <a:t>Recessive condition, due to faulty gene:</a:t>
            </a:r>
          </a:p>
          <a:p>
            <a:pPr lvl="1"/>
            <a:r>
              <a:rPr lang="en-AU" dirty="0"/>
              <a:t>Cystic Fibrosis Transmembrane Regulator (CFTR)</a:t>
            </a:r>
          </a:p>
          <a:p>
            <a:pPr lvl="2"/>
            <a:r>
              <a:rPr lang="en-AU" dirty="0"/>
              <a:t>Discovered in 1989</a:t>
            </a:r>
          </a:p>
          <a:p>
            <a:pPr lvl="1"/>
            <a:r>
              <a:rPr lang="en-AU" dirty="0"/>
              <a:t>Causes inability of body to process certain secretions</a:t>
            </a:r>
          </a:p>
          <a:p>
            <a:pPr lvl="2"/>
            <a:r>
              <a:rPr lang="en-AU" dirty="0" err="1"/>
              <a:t>Buildup</a:t>
            </a:r>
            <a:r>
              <a:rPr lang="en-AU" dirty="0"/>
              <a:t> of mucus in lungs, and digestive tract</a:t>
            </a:r>
          </a:p>
          <a:p>
            <a:pPr lvl="2"/>
            <a:r>
              <a:rPr lang="en-AU" dirty="0"/>
              <a:t>Can significantly shorten life</a:t>
            </a:r>
          </a:p>
          <a:p>
            <a:pPr marL="571500" indent="-457200"/>
            <a:r>
              <a:rPr lang="en-AU" dirty="0"/>
              <a:t>First experimental gene therapy given in 1993</a:t>
            </a:r>
          </a:p>
          <a:p>
            <a:pPr marL="971550" lvl="1" indent="-457200"/>
            <a:r>
              <a:rPr lang="en-AU" dirty="0"/>
              <a:t>Used </a:t>
            </a:r>
            <a:r>
              <a:rPr lang="en-AU" dirty="0" smtClean="0"/>
              <a:t>the common </a:t>
            </a:r>
            <a:r>
              <a:rPr lang="en-AU" dirty="0"/>
              <a:t>cold virus as vector to carry </a:t>
            </a:r>
            <a:r>
              <a:rPr lang="en-AU" dirty="0" smtClean="0"/>
              <a:t>the normal </a:t>
            </a:r>
            <a:r>
              <a:rPr lang="en-AU" dirty="0"/>
              <a:t>gene into lungs</a:t>
            </a:r>
          </a:p>
          <a:p>
            <a:pPr marL="971550" lvl="1" indent="-457200"/>
            <a:r>
              <a:rPr lang="en-AU" dirty="0"/>
              <a:t>Mainly assessed safety of procedure</a:t>
            </a:r>
          </a:p>
          <a:p>
            <a:pPr marL="971550" lvl="1" indent="-457200"/>
            <a:r>
              <a:rPr lang="en-AU" dirty="0"/>
              <a:t>Not yet used as therapy, still in research phase.</a:t>
            </a:r>
          </a:p>
          <a:p>
            <a:pPr marL="971550" lvl="1" indent="-4572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4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6" y="274638"/>
            <a:ext cx="9940834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Cell Replacement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124745"/>
            <a:ext cx="9644743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Uses stem </a:t>
            </a:r>
            <a:r>
              <a:rPr lang="en-AU" dirty="0"/>
              <a:t>cells</a:t>
            </a:r>
          </a:p>
          <a:p>
            <a:pPr lvl="1"/>
            <a:r>
              <a:rPr lang="en-AU" dirty="0"/>
              <a:t>Undifferentiated</a:t>
            </a:r>
          </a:p>
          <a:p>
            <a:pPr lvl="1"/>
            <a:r>
              <a:rPr lang="en-AU" dirty="0"/>
              <a:t>Can continue repeated divisions over long periods of time</a:t>
            </a:r>
          </a:p>
          <a:p>
            <a:pPr lvl="1"/>
            <a:r>
              <a:rPr lang="en-AU" dirty="0"/>
              <a:t>Can differentiate into other cell types in the right conditions</a:t>
            </a:r>
          </a:p>
          <a:p>
            <a:pPr lvl="1"/>
            <a:r>
              <a:rPr lang="en-AU" dirty="0"/>
              <a:t>Often sourced from embryos</a:t>
            </a:r>
          </a:p>
          <a:p>
            <a:r>
              <a:rPr lang="en-AU" dirty="0"/>
              <a:t>Stem cell replacement therapy</a:t>
            </a:r>
          </a:p>
          <a:p>
            <a:pPr lvl="1"/>
            <a:r>
              <a:rPr lang="en-AU" dirty="0"/>
              <a:t>Especially for neurological diseases </a:t>
            </a:r>
            <a:r>
              <a:rPr lang="en-AU" dirty="0" err="1"/>
              <a:t>eg</a:t>
            </a:r>
            <a:r>
              <a:rPr lang="en-AU" dirty="0"/>
              <a:t>:</a:t>
            </a:r>
          </a:p>
          <a:p>
            <a:pPr lvl="2"/>
            <a:r>
              <a:rPr lang="en-AU" dirty="0"/>
              <a:t>Parkinson’s </a:t>
            </a:r>
          </a:p>
          <a:p>
            <a:pPr lvl="2"/>
            <a:r>
              <a:rPr lang="en-AU" dirty="0"/>
              <a:t>Alzheimer’s</a:t>
            </a:r>
          </a:p>
          <a:p>
            <a:pPr lvl="1"/>
            <a:r>
              <a:rPr lang="en-AU" dirty="0"/>
              <a:t>Some success in pilot studies so far.</a:t>
            </a:r>
          </a:p>
          <a:p>
            <a:pPr lvl="1"/>
            <a:r>
              <a:rPr lang="en-AU" dirty="0"/>
              <a:t>Controversial due to use of embryonic tissue</a:t>
            </a:r>
          </a:p>
        </p:txBody>
      </p:sp>
    </p:spTree>
    <p:extLst>
      <p:ext uri="{BB962C8B-B14F-4D97-AF65-F5344CB8AC3E}">
        <p14:creationId xmlns:p14="http://schemas.microsoft.com/office/powerpoint/2010/main" val="7105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89" y="330292"/>
            <a:ext cx="10515600" cy="61894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Cell Replacement Therapy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74" y="1155065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Could be used in future for neurodegenerative disorders such as Alzheimer’s and Parkinson’s.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Replacement of dying neurons with healthy ones derived from stem cells</a:t>
            </a:r>
          </a:p>
          <a:p>
            <a:pPr lvl="1"/>
            <a:r>
              <a:rPr lang="en-AU" sz="2000" dirty="0" smtClean="0"/>
              <a:t>Can grow and differentiate to replace damaged tissue</a:t>
            </a:r>
          </a:p>
          <a:p>
            <a:pPr lvl="1"/>
            <a:r>
              <a:rPr lang="en-AU" sz="2000" dirty="0" smtClean="0"/>
              <a:t>Controversy surrounding use of human embryonic stem cells</a:t>
            </a:r>
          </a:p>
          <a:p>
            <a:pPr lvl="1"/>
            <a:r>
              <a:rPr lang="en-AU" sz="2000" dirty="0" smtClean="0"/>
              <a:t>Other sources of stem cells are being researched</a:t>
            </a:r>
          </a:p>
          <a:p>
            <a:endParaRPr lang="en-AU" sz="2400" dirty="0" smtClean="0"/>
          </a:p>
          <a:p>
            <a:r>
              <a:rPr lang="en-AU" sz="2400" dirty="0" smtClean="0"/>
              <a:t>Technique not yet refined – is a potential future treatment.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8582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5126"/>
            <a:ext cx="10515600" cy="8366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How Cell Replacement therapy might work once it is through the experimental stage: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205" y="2835819"/>
            <a:ext cx="4029891" cy="180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400" i="1" dirty="0" smtClean="0"/>
              <a:t>This example shows the liver as the target organ, but the idea is the same for diseases such as Alzheimer’s and Parkinson’s where a part of the brain is the target.</a:t>
            </a:r>
            <a:endParaRPr lang="en-AU" sz="2400" i="1" dirty="0"/>
          </a:p>
        </p:txBody>
      </p:sp>
      <p:pic>
        <p:nvPicPr>
          <p:cNvPr id="1026" name="Picture 2" descr="Use of Genetically Modified Stem Cells in Experimental Gene Therapies |  stemcells.nih.go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76984"/>
            <a:ext cx="6715125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4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170135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Tissue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24744"/>
            <a:ext cx="9818914" cy="5472608"/>
          </a:xfrm>
        </p:spPr>
        <p:txBody>
          <a:bodyPr>
            <a:normAutofit/>
          </a:bodyPr>
          <a:lstStyle/>
          <a:p>
            <a:r>
              <a:rPr lang="en-AU" dirty="0"/>
              <a:t>Also uses stem cells to:</a:t>
            </a:r>
          </a:p>
          <a:p>
            <a:pPr lvl="1"/>
            <a:r>
              <a:rPr lang="en-AU" dirty="0"/>
              <a:t>Restore healthy tissues or organs</a:t>
            </a:r>
          </a:p>
          <a:p>
            <a:pPr lvl="1"/>
            <a:r>
              <a:rPr lang="en-AU" dirty="0"/>
              <a:t>Eliminate the need for transplants and implants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Cells grown over natural or synthetic scaffold to make new organ or tissue</a:t>
            </a:r>
          </a:p>
          <a:p>
            <a:pPr lvl="1"/>
            <a:r>
              <a:rPr lang="en-AU" dirty="0"/>
              <a:t>Scaffolds need to have</a:t>
            </a:r>
          </a:p>
          <a:p>
            <a:pPr lvl="2"/>
            <a:r>
              <a:rPr lang="en-AU" dirty="0"/>
              <a:t>High pore sizes so cells can grow and nutrients can diffuse</a:t>
            </a:r>
          </a:p>
          <a:p>
            <a:pPr lvl="2"/>
            <a:r>
              <a:rPr lang="en-AU" dirty="0"/>
              <a:t>Be degradable so they break down as the cells grow</a:t>
            </a:r>
          </a:p>
          <a:p>
            <a:pPr marL="857250" lvl="1" indent="-342900"/>
            <a:r>
              <a:rPr lang="en-AU" dirty="0"/>
              <a:t>Stem cells must be cultured </a:t>
            </a:r>
          </a:p>
          <a:p>
            <a:pPr marL="1371600" lvl="2" indent="-457200"/>
            <a:r>
              <a:rPr lang="en-AU" dirty="0"/>
              <a:t>Seeded onto scaffold</a:t>
            </a:r>
          </a:p>
          <a:p>
            <a:pPr lvl="1"/>
            <a:r>
              <a:rPr lang="en-AU" dirty="0"/>
              <a:t>Could be used to develop tissues such as bone, skin, cartilage, adipose tissue.</a:t>
            </a:r>
          </a:p>
        </p:txBody>
      </p:sp>
    </p:spTree>
    <p:extLst>
      <p:ext uri="{BB962C8B-B14F-4D97-AF65-F5344CB8AC3E}">
        <p14:creationId xmlns:p14="http://schemas.microsoft.com/office/powerpoint/2010/main" val="4196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15E621-8726-4FD6-8FAC-FA7494E08A18}"/>
</file>

<file path=customXml/itemProps2.xml><?xml version="1.0" encoding="utf-8"?>
<ds:datastoreItem xmlns:ds="http://schemas.openxmlformats.org/officeDocument/2006/customXml" ds:itemID="{EF54A880-AAC2-4235-A607-EA3DAB49F066}"/>
</file>

<file path=customXml/itemProps3.xml><?xml version="1.0" encoding="utf-8"?>
<ds:datastoreItem xmlns:ds="http://schemas.openxmlformats.org/officeDocument/2006/customXml" ds:itemID="{D6228A46-C201-4609-9463-CA1EFD0D8FEF}"/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Techniques in Biotechnology</vt:lpstr>
      <vt:lpstr>PowerPoint Presentation</vt:lpstr>
      <vt:lpstr>PowerPoint Presentation</vt:lpstr>
      <vt:lpstr>Gene Therapy</vt:lpstr>
      <vt:lpstr>Gene Therapy: Cystic Fibrosis</vt:lpstr>
      <vt:lpstr>Cell Replacement Therapy</vt:lpstr>
      <vt:lpstr>Cell Replacement Therapy</vt:lpstr>
      <vt:lpstr>How Cell Replacement therapy might work once it is through the experimental stage:</vt:lpstr>
      <vt:lpstr>Tissue Engineering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in Biotechnology</dc:title>
  <dc:creator>BYRNE Robin [Belmont City College]</dc:creator>
  <cp:lastModifiedBy>BYRNE Robin [Belmont City College]</cp:lastModifiedBy>
  <cp:revision>3</cp:revision>
  <dcterms:created xsi:type="dcterms:W3CDTF">2021-07-25T01:50:15Z</dcterms:created>
  <dcterms:modified xsi:type="dcterms:W3CDTF">2021-07-25T02:04:22Z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