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88" r:id="rId6"/>
    <p:sldId id="289" r:id="rId7"/>
    <p:sldId id="257" r:id="rId8"/>
    <p:sldId id="261" r:id="rId9"/>
    <p:sldId id="259" r:id="rId10"/>
    <p:sldId id="258" r:id="rId11"/>
    <p:sldId id="260" r:id="rId12"/>
    <p:sldId id="262" r:id="rId13"/>
    <p:sldId id="263" r:id="rId14"/>
    <p:sldId id="267" r:id="rId15"/>
    <p:sldId id="264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7" r:id="rId26"/>
    <p:sldId id="276" r:id="rId27"/>
    <p:sldId id="278" r:id="rId28"/>
    <p:sldId id="279" r:id="rId29"/>
    <p:sldId id="282" r:id="rId30"/>
    <p:sldId id="281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ZDZUAleWX78&amp;ab_channel=AmoebaSist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b.bioninja.com.au/standard-level/topic-3-genetics/35-genetic-modification-and/cdna-and-microarrays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FvHRio1yyhQ&amp;ab_channel=My2Sen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cAFAjYq_68I&amp;ab_channel=TheExplorer'sGuidetoBiolog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a5jmdh9AnS4&amp;ab_channel=AmoebaSist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029" y="2404534"/>
            <a:ext cx="8228974" cy="1646302"/>
          </a:xfrm>
        </p:spPr>
        <p:txBody>
          <a:bodyPr/>
          <a:lstStyle/>
          <a:p>
            <a:r>
              <a:rPr lang="en-AU" dirty="0"/>
              <a:t>Chapter 6 (continued): Biotech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The applications/uses of biotechnology tools</a:t>
            </a:r>
          </a:p>
        </p:txBody>
      </p:sp>
    </p:spTree>
    <p:extLst>
      <p:ext uri="{BB962C8B-B14F-4D97-AF65-F5344CB8AC3E}">
        <p14:creationId xmlns:p14="http://schemas.microsoft.com/office/powerpoint/2010/main" val="239728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Nelson textbook QS 6.3a, p180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5AE67F2-538B-4F2F-8962-F8466BAD4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89866"/>
            <a:ext cx="1429371" cy="142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4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2" descr="What is gel electrophoresis? | Facts | yourgenome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63" y="326570"/>
            <a:ext cx="7773601" cy="633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950169E-7A28-4CBD-AD9D-6808D2A05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61" y="103120"/>
            <a:ext cx="1325218" cy="1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8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Gel electrophoresis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Way of visualising DNA and comparing samples</a:t>
            </a:r>
          </a:p>
          <a:p>
            <a:r>
              <a:rPr lang="en-AU" sz="2800" dirty="0"/>
              <a:t>Samples of DNA are cut into fragments using REs</a:t>
            </a:r>
          </a:p>
          <a:p>
            <a:r>
              <a:rPr lang="en-AU" sz="2800" dirty="0"/>
              <a:t>Loaded into wells on agarose gel</a:t>
            </a:r>
          </a:p>
          <a:p>
            <a:r>
              <a:rPr lang="en-AU" sz="2800" dirty="0"/>
              <a:t>Negatively charged fragments drawn through gel by electric current</a:t>
            </a:r>
          </a:p>
          <a:p>
            <a:r>
              <a:rPr lang="en-AU" sz="2800" dirty="0"/>
              <a:t>Smaller fragments move faster and further</a:t>
            </a:r>
          </a:p>
          <a:p>
            <a:endParaRPr lang="en-AU" sz="2800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DA1EB8A2-3116-4A9D-B784-308856B6F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067" y="198436"/>
            <a:ext cx="1320801" cy="1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3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Amoeba Sister Video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368447"/>
            <a:ext cx="9655386" cy="5350592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F8D880D-95ED-4FD7-84E4-7B87121C3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261" y="103120"/>
            <a:ext cx="1325218" cy="1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7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2" descr="Techniques in Biotechnology: PCR, Components, Steps, Videos, 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-192631"/>
            <a:ext cx="7212632" cy="726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2F3A37F-43E7-412E-ACC9-B3DC08D33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61" y="103120"/>
            <a:ext cx="1325218" cy="1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4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Nelson textbook QS 6.3b, p183-184</a:t>
            </a:r>
          </a:p>
          <a:p>
            <a:r>
              <a:rPr lang="en-AU" sz="2800" dirty="0"/>
              <a:t>Nelson textbook Activity 6.1, p199-200 and 212, “Brood parasitism and family size in black swans”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C448C86-14EF-436D-9817-CF9E0E6A5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67" y="52664"/>
            <a:ext cx="1217336" cy="1217336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FEC9AE4-3D92-431A-A584-18837615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998" y="52664"/>
            <a:ext cx="1217336" cy="12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3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Microarrays – Probing for genes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9773"/>
            <a:ext cx="5948753" cy="5088835"/>
          </a:xfrm>
        </p:spPr>
        <p:txBody>
          <a:bodyPr>
            <a:normAutofit lnSpcReduction="10000"/>
          </a:bodyPr>
          <a:lstStyle/>
          <a:p>
            <a:r>
              <a:rPr lang="en-AU" sz="2800" b="0" i="0" dirty="0">
                <a:solidFill>
                  <a:srgbClr val="000000"/>
                </a:solidFill>
                <a:effectLst/>
                <a:latin typeface="+mj-lt"/>
              </a:rPr>
              <a:t>Tool used to determine if DNA from an individual contains a particular gene expression</a:t>
            </a:r>
          </a:p>
          <a:p>
            <a:r>
              <a:rPr lang="en-AU" sz="2800" dirty="0">
                <a:solidFill>
                  <a:srgbClr val="000000"/>
                </a:solidFill>
                <a:latin typeface="+mj-lt"/>
              </a:rPr>
              <a:t>Probe is a short sequence of DNA made radioactive</a:t>
            </a:r>
          </a:p>
          <a:p>
            <a:r>
              <a:rPr lang="en-AU" sz="2800" b="0" i="0" dirty="0">
                <a:solidFill>
                  <a:srgbClr val="000000"/>
                </a:solidFill>
                <a:effectLst/>
                <a:latin typeface="+mj-lt"/>
              </a:rPr>
              <a:t>Target sequence </a:t>
            </a:r>
            <a:r>
              <a:rPr lang="en-AU" sz="2800" dirty="0">
                <a:solidFill>
                  <a:srgbClr val="000000"/>
                </a:solidFill>
                <a:latin typeface="+mj-lt"/>
              </a:rPr>
              <a:t>is complementary to probe</a:t>
            </a:r>
          </a:p>
          <a:p>
            <a:r>
              <a:rPr lang="en-AU" sz="2800" b="0" i="0" dirty="0">
                <a:solidFill>
                  <a:srgbClr val="000000"/>
                </a:solidFill>
                <a:effectLst/>
                <a:latin typeface="+mj-lt"/>
              </a:rPr>
              <a:t>Probe attaches and</a:t>
            </a:r>
            <a:r>
              <a:rPr lang="en-AU" sz="2800" dirty="0">
                <a:solidFill>
                  <a:srgbClr val="000000"/>
                </a:solidFill>
                <a:latin typeface="+mj-lt"/>
              </a:rPr>
              <a:t> fluoresces to show presence of gene</a:t>
            </a:r>
          </a:p>
          <a:p>
            <a:r>
              <a:rPr lang="en-AU" sz="2800" b="0" i="0" dirty="0">
                <a:solidFill>
                  <a:srgbClr val="000000"/>
                </a:solidFill>
                <a:effectLst/>
                <a:latin typeface="+mj-lt"/>
              </a:rPr>
              <a:t>E.g. BRCA1 and BRCA2 genes for breast cancer</a:t>
            </a:r>
          </a:p>
        </p:txBody>
      </p:sp>
      <p:pic>
        <p:nvPicPr>
          <p:cNvPr id="1026" name="Picture 2" descr="Microarray Technology">
            <a:extLst>
              <a:ext uri="{FF2B5EF4-FFF2-40B4-BE49-F238E27FC236}">
                <a16:creationId xmlns:a16="http://schemas.microsoft.com/office/drawing/2014/main" id="{D13A4282-285C-4984-8383-6177E341C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657" y="2061448"/>
            <a:ext cx="5580690" cy="371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A8455CF-641D-485B-BB4D-AD3818492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067" y="198436"/>
            <a:ext cx="1320801" cy="1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5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829" y="117566"/>
            <a:ext cx="5316397" cy="662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17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Microarrays – probing for genes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Thousands of DNA probes arrayed on a single glass microscope slide or silicon chip </a:t>
            </a:r>
            <a:r>
              <a:rPr lang="en-AU" sz="2800" dirty="0">
                <a:sym typeface="Wingdings" panose="05000000000000000000" pitchFamily="2" charset="2"/>
              </a:rPr>
              <a:t></a:t>
            </a:r>
          </a:p>
          <a:p>
            <a:r>
              <a:rPr lang="en-AU" sz="2800" dirty="0"/>
              <a:t>Probes allowed to bind to genes</a:t>
            </a:r>
          </a:p>
          <a:p>
            <a:r>
              <a:rPr lang="en-AU" sz="2800" dirty="0"/>
              <a:t>A scanner measures fluorescence</a:t>
            </a:r>
          </a:p>
          <a:p>
            <a:r>
              <a:rPr lang="en-AU" sz="2800" dirty="0"/>
              <a:t>Analyse to find gene activity</a:t>
            </a:r>
          </a:p>
          <a:p>
            <a:pPr lvl="1"/>
            <a:r>
              <a:rPr lang="en-AU" sz="2600" dirty="0"/>
              <a:t>Brighter colour, more activity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092" y="2745461"/>
            <a:ext cx="5523819" cy="39662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334" y="6040718"/>
            <a:ext cx="3228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hlinkClick r:id="rId3"/>
              </a:rPr>
              <a:t>More info at </a:t>
            </a:r>
            <a:r>
              <a:rPr lang="en-AU" sz="2400" dirty="0" err="1">
                <a:hlinkClick r:id="rId3"/>
              </a:rPr>
              <a:t>BioNinja</a:t>
            </a:r>
            <a:endParaRPr lang="en-AU" sz="2400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4840FD2-2A5A-4DB9-B742-A38EDB367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261" y="103120"/>
            <a:ext cx="1325218" cy="1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25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Nelson textbook QS 6.3c, p185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D859533-7496-43F7-8694-0D3B81600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89866"/>
            <a:ext cx="1429371" cy="142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9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0082-BAFA-4EE5-88DC-DD6A5DCF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Biotechnology – vocabulary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A96B-8629-4C6B-9078-B608A61A8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0591"/>
            <a:ext cx="8596668" cy="4532244"/>
          </a:xfrm>
        </p:spPr>
        <p:txBody>
          <a:bodyPr>
            <a:normAutofit/>
          </a:bodyPr>
          <a:lstStyle/>
          <a:p>
            <a:r>
              <a:rPr lang="en-AU" sz="2800" dirty="0"/>
              <a:t>Amplifying</a:t>
            </a:r>
          </a:p>
          <a:p>
            <a:r>
              <a:rPr lang="en-AU" sz="2800" dirty="0"/>
              <a:t>Annealing</a:t>
            </a:r>
          </a:p>
          <a:p>
            <a:r>
              <a:rPr lang="en-AU" sz="2800" dirty="0"/>
              <a:t>DNA ladder</a:t>
            </a:r>
          </a:p>
          <a:p>
            <a:r>
              <a:rPr lang="en-AU" sz="2800" dirty="0"/>
              <a:t>Genome</a:t>
            </a:r>
          </a:p>
          <a:p>
            <a:r>
              <a:rPr lang="en-AU" sz="2800" dirty="0"/>
              <a:t>Plasmid</a:t>
            </a:r>
          </a:p>
          <a:p>
            <a:r>
              <a:rPr lang="en-AU" sz="2800" dirty="0"/>
              <a:t>Micropipette</a:t>
            </a:r>
          </a:p>
          <a:p>
            <a:r>
              <a:rPr lang="en-AU" sz="2800" dirty="0"/>
              <a:t>Short Tandem Repeat (STR)</a:t>
            </a:r>
          </a:p>
          <a:p>
            <a:r>
              <a:rPr lang="en-AU" sz="2800" dirty="0"/>
              <a:t>Vector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47D8B02-72A8-4770-88F0-76B67CF1F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39" y="119269"/>
            <a:ext cx="1447800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9192E0-6F1F-420E-9041-2AF3C5B45894}"/>
              </a:ext>
            </a:extLst>
          </p:cNvPr>
          <p:cNvSpPr txBox="1"/>
          <p:nvPr/>
        </p:nvSpPr>
        <p:spPr>
          <a:xfrm>
            <a:off x="3670853" y="2080591"/>
            <a:ext cx="604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92D050"/>
                </a:solidFill>
              </a:rPr>
              <a:t>Table 6.4 on p175-177 Card sort activity</a:t>
            </a:r>
          </a:p>
        </p:txBody>
      </p:sp>
    </p:spTree>
    <p:extLst>
      <p:ext uri="{BB962C8B-B14F-4D97-AF65-F5344CB8AC3E}">
        <p14:creationId xmlns:p14="http://schemas.microsoft.com/office/powerpoint/2010/main" val="4144397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DNA 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0423"/>
            <a:ext cx="8596668" cy="4290939"/>
          </a:xfrm>
        </p:spPr>
        <p:txBody>
          <a:bodyPr>
            <a:normAutofit/>
          </a:bodyPr>
          <a:lstStyle/>
          <a:p>
            <a:r>
              <a:rPr lang="en-AU" sz="2800" dirty="0"/>
              <a:t>Refers to the methods and technologies used to determine the exact order of nucleotide bases in DNA fragments</a:t>
            </a:r>
          </a:p>
          <a:p>
            <a:r>
              <a:rPr lang="en-AU" sz="2800" dirty="0"/>
              <a:t>Useful to identify abnormal gene function, future applications in conservation and agriculture</a:t>
            </a:r>
          </a:p>
          <a:p>
            <a:r>
              <a:rPr lang="en-AU" sz="2800" dirty="0"/>
              <a:t>Two methods: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600" dirty="0"/>
              <a:t>Sanger method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600" dirty="0"/>
              <a:t>Next-generation sequencing</a:t>
            </a:r>
          </a:p>
          <a:p>
            <a:endParaRPr lang="en-AU" sz="2800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44762F7-2AB8-4424-99F7-308E63873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067" y="198436"/>
            <a:ext cx="1320801" cy="1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12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DNA sequencing – </a:t>
            </a:r>
            <a:r>
              <a:rPr lang="en-AU" dirty="0">
                <a:hlinkClick r:id="rId2"/>
              </a:rPr>
              <a:t>Sanger method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270000"/>
            <a:ext cx="7212632" cy="542566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95004F9-4B0B-484D-845B-0EFCA0F19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261" y="103120"/>
            <a:ext cx="1325218" cy="1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45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" y="141242"/>
            <a:ext cx="9015466" cy="6576856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483E166-92E6-45CC-BD5D-8D1DF5AB4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61" y="103120"/>
            <a:ext cx="1325218" cy="1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62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DNA sequencing – Sanger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2673"/>
            <a:ext cx="7473889" cy="4238689"/>
          </a:xfrm>
        </p:spPr>
        <p:txBody>
          <a:bodyPr>
            <a:noAutofit/>
          </a:bodyPr>
          <a:lstStyle/>
          <a:p>
            <a:r>
              <a:rPr lang="en-AU" sz="2800" dirty="0"/>
              <a:t>Four PCR mixtures are made up, containing normal nucleotides PLUS one </a:t>
            </a:r>
            <a:r>
              <a:rPr lang="en-AU" sz="2800" dirty="0" err="1"/>
              <a:t>dideoxynucleotide</a:t>
            </a:r>
            <a:r>
              <a:rPr lang="en-AU" sz="2800" dirty="0"/>
              <a:t> (</a:t>
            </a:r>
            <a:r>
              <a:rPr lang="en-AU" sz="2800" dirty="0" err="1"/>
              <a:t>ddA</a:t>
            </a:r>
            <a:r>
              <a:rPr lang="en-AU" sz="2800" dirty="0"/>
              <a:t>, </a:t>
            </a:r>
            <a:r>
              <a:rPr lang="en-AU" sz="2800" dirty="0" err="1"/>
              <a:t>ddT</a:t>
            </a:r>
            <a:r>
              <a:rPr lang="en-AU" sz="2800" dirty="0"/>
              <a:t>, </a:t>
            </a:r>
            <a:r>
              <a:rPr lang="en-AU" sz="2800" dirty="0" err="1"/>
              <a:t>ddC</a:t>
            </a:r>
            <a:r>
              <a:rPr lang="en-AU" sz="2800" dirty="0"/>
              <a:t>, </a:t>
            </a:r>
            <a:r>
              <a:rPr lang="en-AU" sz="2800" dirty="0" err="1"/>
              <a:t>ddG</a:t>
            </a:r>
            <a:r>
              <a:rPr lang="en-AU" sz="2800" dirty="0"/>
              <a:t>)</a:t>
            </a:r>
          </a:p>
          <a:p>
            <a:r>
              <a:rPr lang="en-AU" sz="2800" dirty="0" err="1"/>
              <a:t>ddNTPs</a:t>
            </a:r>
            <a:r>
              <a:rPr lang="en-AU" sz="2800" dirty="0"/>
              <a:t> are modified nucleotides that integrate into the sequence but prevent the addition of anything after it </a:t>
            </a:r>
            <a:r>
              <a:rPr lang="en-AU" sz="2800" dirty="0">
                <a:sym typeface="Wingdings" panose="05000000000000000000" pitchFamily="2" charset="2"/>
              </a:rPr>
              <a:t></a:t>
            </a:r>
            <a:endParaRPr lang="en-AU" sz="2800" dirty="0"/>
          </a:p>
          <a:p>
            <a:pPr lvl="1"/>
            <a:r>
              <a:rPr lang="en-AU" sz="2600" dirty="0"/>
              <a:t>Terminates sequence causing fragments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718" y="1802672"/>
            <a:ext cx="4082282" cy="3997235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EA4E62E-3289-4189-9EE9-96D22FA37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067" y="198436"/>
            <a:ext cx="1320801" cy="1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18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DNA sequencing – Sanger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PCR generates billions of copies of DNA, so will make all possible fragment lengths</a:t>
            </a:r>
          </a:p>
          <a:p>
            <a:r>
              <a:rPr lang="en-AU" sz="2800" dirty="0"/>
              <a:t>Fragments are separated using gel electrophoresis</a:t>
            </a:r>
          </a:p>
          <a:p>
            <a:r>
              <a:rPr lang="en-AU" sz="2800" dirty="0"/>
              <a:t>If a dye is added, fragments can be read by a machine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B923CD-4C03-415D-9A8E-39862370D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067" y="198436"/>
            <a:ext cx="1320801" cy="1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71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DNA sequencing – 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70394"/>
          </a:xfrm>
        </p:spPr>
        <p:txBody>
          <a:bodyPr>
            <a:normAutofit/>
          </a:bodyPr>
          <a:lstStyle/>
          <a:p>
            <a:r>
              <a:rPr lang="en-AU" sz="2800" dirty="0"/>
              <a:t>More advanced than Sanger method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DNA prepared: Broken into fragments ~300bp then amplified by PCR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Sequencing: On gel plate, each well contains </a:t>
            </a:r>
            <a:r>
              <a:rPr lang="en-AU" sz="2800" dirty="0" err="1"/>
              <a:t>ddNTPs</a:t>
            </a:r>
            <a:r>
              <a:rPr lang="en-AU" sz="2800" dirty="0"/>
              <a:t> with fluorescent tags added to fragments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Data analysis: Flashes of light reveal the sequence of nucleotides – a different colour for each base – and software identifies the order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289056D-1792-469E-93E9-7DD31650D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067" y="198436"/>
            <a:ext cx="1320801" cy="1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35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Application 6.1 “Comparative genomics between humans and fruit flies”, p188</a:t>
            </a:r>
          </a:p>
          <a:p>
            <a:r>
              <a:rPr lang="en-AU" sz="2800" dirty="0"/>
              <a:t>Case Study “Use of next-generation sequencing to study ecosystem biodiversity”, p188-189</a:t>
            </a:r>
          </a:p>
          <a:p>
            <a:r>
              <a:rPr lang="en-AU" sz="2800" dirty="0"/>
              <a:t>QS 6.4a, p190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E03B6A3-FC07-4C47-80DB-10BA2AEE8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89866"/>
            <a:ext cx="1429371" cy="142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3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DNA sequencing – Genome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8704"/>
            <a:ext cx="8596668" cy="3880773"/>
          </a:xfrm>
        </p:spPr>
        <p:txBody>
          <a:bodyPr>
            <a:normAutofit/>
          </a:bodyPr>
          <a:lstStyle/>
          <a:p>
            <a:r>
              <a:rPr lang="en-AU" sz="2800" dirty="0"/>
              <a:t>Genome – entire set of genetic instructions (both coding genes and non-coding)</a:t>
            </a:r>
          </a:p>
          <a:p>
            <a:r>
              <a:rPr lang="en-AU" sz="2800" dirty="0"/>
              <a:t>Genetic mapping identifies and records the position of genes on a chromosome (locus)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4" y="3648289"/>
            <a:ext cx="7276013" cy="3041362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7706D80-0E8C-402D-BAD3-6CD72EEE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067" y="198436"/>
            <a:ext cx="1320801" cy="1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14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93237" cy="1320800"/>
          </a:xfrm>
        </p:spPr>
        <p:txBody>
          <a:bodyPr/>
          <a:lstStyle/>
          <a:p>
            <a:r>
              <a:rPr lang="en-AU" dirty="0"/>
              <a:t>DNA sequencing – </a:t>
            </a:r>
            <a:r>
              <a:rPr lang="en-AU" dirty="0">
                <a:hlinkClick r:id="rId2"/>
              </a:rPr>
              <a:t>Genome mapping video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3450" y="1389880"/>
            <a:ext cx="9340893" cy="5256616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9221A4C-0E2E-4BB8-8854-B2974195B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261" y="103120"/>
            <a:ext cx="1325218" cy="1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59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QS 6.4b, p191</a:t>
            </a:r>
          </a:p>
          <a:p>
            <a:r>
              <a:rPr lang="en-AU" sz="2800" dirty="0"/>
              <a:t>Scientific Literacy “Using genetic markers in the quest to save our vulnerable burrowing bettong”, p192-193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CB2B6AD-75AB-426B-8D61-21641F2F9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89866"/>
            <a:ext cx="1429371" cy="142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9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1550-F2F5-4F31-AE49-EC8DBA24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Biotechnology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9A8C-FAAF-488A-9180-19E471180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PCR</a:t>
            </a:r>
          </a:p>
          <a:p>
            <a:r>
              <a:rPr lang="en-AU" sz="2800" dirty="0"/>
              <a:t>Gel electrophoresis</a:t>
            </a:r>
          </a:p>
          <a:p>
            <a:r>
              <a:rPr lang="en-AU" sz="2800" dirty="0"/>
              <a:t>DNA sequencing</a:t>
            </a:r>
          </a:p>
          <a:p>
            <a:r>
              <a:rPr lang="en-AU" sz="2800" dirty="0"/>
              <a:t>Recombinant DNA</a:t>
            </a:r>
          </a:p>
          <a:p>
            <a:r>
              <a:rPr lang="en-AU" sz="2800" dirty="0"/>
              <a:t>Microarrays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74BC67D-6BDC-43BE-8552-10885405B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1" y="103120"/>
            <a:ext cx="1325218" cy="1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80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DNA 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31205"/>
          </a:xfrm>
        </p:spPr>
        <p:txBody>
          <a:bodyPr>
            <a:normAutofit/>
          </a:bodyPr>
          <a:lstStyle/>
          <a:p>
            <a:r>
              <a:rPr lang="en-AU" sz="2800" dirty="0"/>
              <a:t>Also known as DNA fingerprinting</a:t>
            </a:r>
          </a:p>
          <a:p>
            <a:r>
              <a:rPr lang="en-AU" sz="2800" dirty="0"/>
              <a:t>The process used to compare the base sequence of two or more individuals to determine how closely related they are</a:t>
            </a:r>
          </a:p>
          <a:p>
            <a:r>
              <a:rPr lang="en-AU" sz="2800" dirty="0"/>
              <a:t>Most DNA is identical except for specific regions called polymorphic regions</a:t>
            </a:r>
          </a:p>
          <a:p>
            <a:r>
              <a:rPr lang="en-AU" sz="2800" dirty="0"/>
              <a:t>Unique combination of polymorphic regions inherited from parents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49E56E7-43AD-40FF-BDE6-E7C49EFCF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067" y="198436"/>
            <a:ext cx="1320801" cy="1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81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DNA 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7960"/>
          </a:xfrm>
        </p:spPr>
        <p:txBody>
          <a:bodyPr>
            <a:normAutofit/>
          </a:bodyPr>
          <a:lstStyle/>
          <a:p>
            <a:r>
              <a:rPr lang="en-AU" sz="2800" dirty="0"/>
              <a:t>Short Tandem Repeats (STRs) – regions of non-coding DNA that repeats same sequence</a:t>
            </a:r>
          </a:p>
          <a:p>
            <a:pPr lvl="1"/>
            <a:r>
              <a:rPr lang="en-AU" sz="2600" dirty="0"/>
              <a:t>E.g. GATAGATAGATAGATAGATAGATAGATAGATAGATA</a:t>
            </a:r>
          </a:p>
          <a:p>
            <a:r>
              <a:rPr lang="en-AU" sz="2800" dirty="0"/>
              <a:t>Each individual has unique number of repeats for each gene</a:t>
            </a:r>
          </a:p>
          <a:p>
            <a:r>
              <a:rPr lang="en-AU" sz="2800" dirty="0"/>
              <a:t>10+ STR loci compared to produce a DNA profile</a:t>
            </a:r>
          </a:p>
          <a:p>
            <a:r>
              <a:rPr lang="en-AU" sz="2800" dirty="0"/>
              <a:t>Use PCR and gel electrophoresis to make profiles and compare</a:t>
            </a:r>
          </a:p>
          <a:p>
            <a:endParaRPr lang="en-AU" sz="2800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725F626-A779-4F64-B0A1-19D4FC251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067" y="198436"/>
            <a:ext cx="1320801" cy="1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94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QS 6.5, p194</a:t>
            </a:r>
          </a:p>
          <a:p>
            <a:r>
              <a:rPr lang="en-AU" sz="2800" dirty="0"/>
              <a:t>Application 6.2, “Superb fairy wrens – not as faithful as you thought!”, p194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DFFF45A-8BBF-4396-A9A8-78A172C0A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89866"/>
            <a:ext cx="1429371" cy="142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1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PCR – Amplifying DNA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76994"/>
            <a:ext cx="8596668" cy="4454434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92D050"/>
                </a:solidFill>
              </a:rPr>
              <a:t>Polymerase Chain Reaction</a:t>
            </a:r>
          </a:p>
          <a:p>
            <a:r>
              <a:rPr lang="en-AU" sz="2800" dirty="0"/>
              <a:t>Technique used to </a:t>
            </a:r>
            <a:r>
              <a:rPr lang="en-AU" sz="2800" dirty="0">
                <a:solidFill>
                  <a:srgbClr val="92D050"/>
                </a:solidFill>
              </a:rPr>
              <a:t>rapidly replicate small amounts of DNA</a:t>
            </a:r>
          </a:p>
          <a:p>
            <a:pPr lvl="1"/>
            <a:r>
              <a:rPr lang="en-AU" sz="2400" dirty="0"/>
              <a:t>E.g. From a crime scene, from bones</a:t>
            </a:r>
          </a:p>
          <a:p>
            <a:r>
              <a:rPr lang="en-AU" sz="2800" dirty="0"/>
              <a:t>Amplified DNA used later in other techniques such as gel electrophoresis or DNA profiling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91068EC-7163-4AE0-9926-C18F58E87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067" y="198436"/>
            <a:ext cx="1320801" cy="1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3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Amoeba Sisters Video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270000"/>
            <a:ext cx="9655386" cy="5420568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22CC7F3-3311-45EE-B840-A01ACBAFF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0277" y="125123"/>
            <a:ext cx="1230589" cy="123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2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PCR – Amplifying DNA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/>
              <a:t>Ingredients:</a:t>
            </a:r>
          </a:p>
          <a:p>
            <a:pPr lvl="1"/>
            <a:r>
              <a:rPr lang="en-AU" sz="2600" dirty="0"/>
              <a:t>Original DNA</a:t>
            </a:r>
          </a:p>
          <a:p>
            <a:pPr lvl="1"/>
            <a:r>
              <a:rPr lang="en-AU" sz="2600" dirty="0" err="1"/>
              <a:t>Taq</a:t>
            </a:r>
            <a:r>
              <a:rPr lang="en-AU" sz="2600" dirty="0"/>
              <a:t> polymerase</a:t>
            </a:r>
          </a:p>
          <a:p>
            <a:pPr lvl="1"/>
            <a:r>
              <a:rPr lang="en-AU" sz="2600" dirty="0"/>
              <a:t>Buffer solution</a:t>
            </a:r>
          </a:p>
          <a:p>
            <a:pPr lvl="1"/>
            <a:r>
              <a:rPr lang="en-AU" sz="2600" dirty="0"/>
              <a:t>Free nucleotides</a:t>
            </a:r>
          </a:p>
          <a:p>
            <a:pPr lvl="1"/>
            <a:r>
              <a:rPr lang="en-AU" sz="2600" dirty="0"/>
              <a:t>DNA primers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871E5A6-AAC6-4A98-87B2-77D63B71D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067" y="198436"/>
            <a:ext cx="1320801" cy="1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3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 1 – Denaturing DNA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4312677" cy="3880773"/>
          </a:xfrm>
        </p:spPr>
        <p:txBody>
          <a:bodyPr>
            <a:normAutofit/>
          </a:bodyPr>
          <a:lstStyle/>
          <a:p>
            <a:r>
              <a:rPr lang="en-AU" sz="2800" dirty="0"/>
              <a:t>Heat sample DNA to 95ºC</a:t>
            </a:r>
          </a:p>
          <a:p>
            <a:r>
              <a:rPr lang="en-AU" sz="2800" dirty="0"/>
              <a:t>Breaks H-bonds between bases</a:t>
            </a:r>
          </a:p>
          <a:p>
            <a:r>
              <a:rPr lang="en-AU" sz="2800" dirty="0"/>
              <a:t>Separates strands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011" y="2433674"/>
            <a:ext cx="6883353" cy="30266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BDA0345-2170-4EEC-814F-6FCF79651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067" y="198436"/>
            <a:ext cx="1320801" cy="1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1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 2 –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746211" cy="3880773"/>
          </a:xfrm>
        </p:spPr>
        <p:txBody>
          <a:bodyPr>
            <a:normAutofit/>
          </a:bodyPr>
          <a:lstStyle/>
          <a:p>
            <a:r>
              <a:rPr lang="en-AU" sz="2800" dirty="0"/>
              <a:t>Temperature lowered to 55-65ºC</a:t>
            </a:r>
          </a:p>
          <a:p>
            <a:r>
              <a:rPr lang="en-AU" sz="2800" dirty="0"/>
              <a:t>Primers bind to ends of target DNA sequence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545" y="2160589"/>
            <a:ext cx="7539283" cy="3482565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32F7BD1-F983-456C-80EF-312F1407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067" y="198436"/>
            <a:ext cx="1320801" cy="1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3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 3 –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273489" cy="4147101"/>
          </a:xfrm>
        </p:spPr>
        <p:txBody>
          <a:bodyPr>
            <a:normAutofit lnSpcReduction="10000"/>
          </a:bodyPr>
          <a:lstStyle/>
          <a:p>
            <a:r>
              <a:rPr lang="en-AU" sz="2800" dirty="0"/>
              <a:t>Temperature 72ºC, optimal for Taq polymerase enzyme</a:t>
            </a:r>
          </a:p>
          <a:p>
            <a:r>
              <a:rPr lang="en-AU" sz="2800" dirty="0"/>
              <a:t>Attaches to primers, moves along strand, attaching free nucleotides</a:t>
            </a:r>
          </a:p>
          <a:p>
            <a:r>
              <a:rPr lang="en-AU" sz="2800" dirty="0"/>
              <a:t>Ends with twice amount of DNA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577704"/>
            <a:ext cx="6792686" cy="4729986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3777F6B-3B17-480E-850D-8C08CAD74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067" y="198436"/>
            <a:ext cx="1320801" cy="1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1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f659357-f805-491c-ad0b-5621b2de6466">
      <Terms xmlns="http://schemas.microsoft.com/office/infopath/2007/PartnerControls"/>
    </lcf76f155ced4ddcb4097134ff3c332f>
    <TaxCatchAll xmlns="d5c732d2-f217-444a-91d8-37c5714ca695" xsi:nil="true"/>
  </documentManagement>
</p:properties>
</file>

<file path=customXml/itemProps1.xml><?xml version="1.0" encoding="utf-8"?>
<ds:datastoreItem xmlns:ds="http://schemas.openxmlformats.org/officeDocument/2006/customXml" ds:itemID="{2D264F3A-F04B-40CF-B656-1A823FE838E5}"/>
</file>

<file path=customXml/itemProps2.xml><?xml version="1.0" encoding="utf-8"?>
<ds:datastoreItem xmlns:ds="http://schemas.openxmlformats.org/officeDocument/2006/customXml" ds:itemID="{F604BB90-38B7-466B-BFC2-83E2BB4DC3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F1FCE7-D625-4E3B-9760-F73EB65C6626}">
  <ds:schemaRefs>
    <ds:schemaRef ds:uri="http://schemas.microsoft.com/office/2006/metadata/properties"/>
    <ds:schemaRef ds:uri="http://schemas.microsoft.com/office/infopath/2007/PartnerControls"/>
    <ds:schemaRef ds:uri="5cbece61-d9e8-4428-a3bd-71262dbff248"/>
    <ds:schemaRef ds:uri="33659c18-c948-4715-839e-9ec3312bff9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2554</TotalTime>
  <Words>754</Words>
  <Application>Microsoft Office PowerPoint</Application>
  <PresentationFormat>Widescreen</PresentationFormat>
  <Paragraphs>114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Trebuchet MS</vt:lpstr>
      <vt:lpstr>Wingdings 3</vt:lpstr>
      <vt:lpstr>Facet</vt:lpstr>
      <vt:lpstr>Chapter 6 (continued): Biotech Techniques</vt:lpstr>
      <vt:lpstr>Biotechnology – vocabulary </vt:lpstr>
      <vt:lpstr>Biotechnology tools</vt:lpstr>
      <vt:lpstr>PCR – Amplifying DNA</vt:lpstr>
      <vt:lpstr>Amoeba Sisters Video</vt:lpstr>
      <vt:lpstr>PCR – Amplifying DNA</vt:lpstr>
      <vt:lpstr>Step 1 – Denaturing DNA</vt:lpstr>
      <vt:lpstr>Step 2 – Annealing</vt:lpstr>
      <vt:lpstr>Step 3 – Extension</vt:lpstr>
      <vt:lpstr>Activities</vt:lpstr>
      <vt:lpstr>PowerPoint Presentation</vt:lpstr>
      <vt:lpstr>Gel electrophoresis</vt:lpstr>
      <vt:lpstr>Amoeba Sister Video</vt:lpstr>
      <vt:lpstr>PowerPoint Presentation</vt:lpstr>
      <vt:lpstr>Activities</vt:lpstr>
      <vt:lpstr>Microarrays – Probing for genes</vt:lpstr>
      <vt:lpstr>PowerPoint Presentation</vt:lpstr>
      <vt:lpstr>Microarrays – probing for genes</vt:lpstr>
      <vt:lpstr>Activities</vt:lpstr>
      <vt:lpstr>DNA sequencing</vt:lpstr>
      <vt:lpstr>DNA sequencing – Sanger method</vt:lpstr>
      <vt:lpstr>PowerPoint Presentation</vt:lpstr>
      <vt:lpstr>DNA sequencing – Sanger method</vt:lpstr>
      <vt:lpstr>DNA sequencing – Sanger method</vt:lpstr>
      <vt:lpstr>DNA sequencing – NGS</vt:lpstr>
      <vt:lpstr>Activities</vt:lpstr>
      <vt:lpstr>DNA sequencing – Genome mapping</vt:lpstr>
      <vt:lpstr>DNA sequencing – Genome mapping video</vt:lpstr>
      <vt:lpstr>Activities</vt:lpstr>
      <vt:lpstr>DNA profiling</vt:lpstr>
      <vt:lpstr>DNA profiling</vt:lpstr>
      <vt:lpstr>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(continued): Biotech Techniques</dc:title>
  <dc:creator>ADAMS Geraldine [Ellenbrook Secondary College]</dc:creator>
  <cp:lastModifiedBy>Geraldine Adams</cp:lastModifiedBy>
  <cp:revision>35</cp:revision>
  <dcterms:created xsi:type="dcterms:W3CDTF">2022-02-15T04:18:04Z</dcterms:created>
  <dcterms:modified xsi:type="dcterms:W3CDTF">2023-07-19T07:48:06Z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