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601F-9782-4AF3-A1D5-43AE54CA186B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0FA7-E89F-4D70-AB48-F6246C4C79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535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601F-9782-4AF3-A1D5-43AE54CA186B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0FA7-E89F-4D70-AB48-F6246C4C79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78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601F-9782-4AF3-A1D5-43AE54CA186B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0FA7-E89F-4D70-AB48-F6246C4C79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85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601F-9782-4AF3-A1D5-43AE54CA186B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0FA7-E89F-4D70-AB48-F6246C4C79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39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601F-9782-4AF3-A1D5-43AE54CA186B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0FA7-E89F-4D70-AB48-F6246C4C79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380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601F-9782-4AF3-A1D5-43AE54CA186B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0FA7-E89F-4D70-AB48-F6246C4C79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9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601F-9782-4AF3-A1D5-43AE54CA186B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0FA7-E89F-4D70-AB48-F6246C4C79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202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601F-9782-4AF3-A1D5-43AE54CA186B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0FA7-E89F-4D70-AB48-F6246C4C79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5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601F-9782-4AF3-A1D5-43AE54CA186B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0FA7-E89F-4D70-AB48-F6246C4C79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4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601F-9782-4AF3-A1D5-43AE54CA186B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0FA7-E89F-4D70-AB48-F6246C4C79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289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601F-9782-4AF3-A1D5-43AE54CA186B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0FA7-E89F-4D70-AB48-F6246C4C79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1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601F-9782-4AF3-A1D5-43AE54CA186B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D0FA7-E89F-4D70-AB48-F6246C4C79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02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ezoom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11" y="356009"/>
            <a:ext cx="11843658" cy="723854"/>
          </a:xfrm>
        </p:spPr>
        <p:txBody>
          <a:bodyPr>
            <a:noAutofit/>
          </a:bodyPr>
          <a:lstStyle/>
          <a:p>
            <a:r>
              <a:rPr lang="en-AU" sz="4400" dirty="0" smtClean="0"/>
              <a:t>Protein Sequences Provide Evidence for Evolution</a:t>
            </a:r>
            <a:endParaRPr lang="en-A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77691"/>
            <a:ext cx="9144000" cy="1260566"/>
          </a:xfrm>
        </p:spPr>
        <p:txBody>
          <a:bodyPr>
            <a:normAutofit lnSpcReduction="10000"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Protein Sequences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Bioinformatics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Comparative Genomics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Further predictions of ancestry comparing amino in prote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088" y="1034143"/>
            <a:ext cx="6733903" cy="448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09" y="144010"/>
            <a:ext cx="8229600" cy="778098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Comparative Genomics Summary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052736"/>
            <a:ext cx="9818914" cy="5472608"/>
          </a:xfrm>
        </p:spPr>
        <p:txBody>
          <a:bodyPr>
            <a:normAutofit/>
          </a:bodyPr>
          <a:lstStyle/>
          <a:p>
            <a:r>
              <a:rPr lang="en-AU" sz="2400" dirty="0"/>
              <a:t>Genome sequences of different species are compared</a:t>
            </a:r>
            <a:r>
              <a:rPr lang="en-AU" sz="2000" dirty="0" smtClean="0"/>
              <a:t>.</a:t>
            </a:r>
          </a:p>
          <a:p>
            <a:pPr lvl="1"/>
            <a:r>
              <a:rPr lang="en-AU" sz="2000" dirty="0" err="1" smtClean="0"/>
              <a:t>Eg</a:t>
            </a:r>
            <a:r>
              <a:rPr lang="en-AU" sz="2000" dirty="0" smtClean="0"/>
              <a:t> ERVs, </a:t>
            </a:r>
            <a:r>
              <a:rPr lang="en-AU" sz="2000" dirty="0" err="1" smtClean="0"/>
              <a:t>mtDNA</a:t>
            </a:r>
            <a:r>
              <a:rPr lang="en-AU" sz="2000" dirty="0" smtClean="0"/>
              <a:t>, known gene locations and sequences, ubiquitous proteins etc.</a:t>
            </a:r>
            <a:endParaRPr lang="en-AU" sz="2000" dirty="0"/>
          </a:p>
          <a:p>
            <a:pPr lvl="1"/>
            <a:r>
              <a:rPr lang="en-AU" sz="2000" dirty="0"/>
              <a:t>Identifies regions of similarity and </a:t>
            </a:r>
            <a:r>
              <a:rPr lang="en-AU" sz="2000" dirty="0" smtClean="0"/>
              <a:t>difference.</a:t>
            </a:r>
            <a:endParaRPr lang="en-AU" sz="2000" dirty="0"/>
          </a:p>
          <a:p>
            <a:pPr lvl="1"/>
            <a:r>
              <a:rPr lang="en-AU" sz="2000" dirty="0"/>
              <a:t>Can ID genes that are preserved, and those that provide individual characteristics and differences</a:t>
            </a:r>
          </a:p>
          <a:p>
            <a:pPr lvl="1"/>
            <a:r>
              <a:rPr lang="en-AU" sz="2000" dirty="0"/>
              <a:t>Has observed a high degree of similarity between closely related organisms, and diversity in different evolutionary lineages. </a:t>
            </a:r>
          </a:p>
          <a:p>
            <a:pPr lvl="1"/>
            <a:r>
              <a:rPr lang="en-AU" sz="2000" dirty="0"/>
              <a:t>Has resulted in reclassification of some species, as the evidence shows a slightly different relationship than was originally hypothesised.</a:t>
            </a:r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99" y="4081052"/>
            <a:ext cx="4033269" cy="270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87" y="125991"/>
            <a:ext cx="10991410" cy="613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" y="6519446"/>
            <a:ext cx="917883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Explore some ways that evolutionary relationships between living things can be represented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43318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ES between species: Evolutionary dynamics of LINE-1 retrotransposons  across the eukaryotic tree of life | bioRxi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1" y="293882"/>
            <a:ext cx="6061166" cy="584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6519446"/>
            <a:ext cx="917883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Explore some ways that evolutionary relationships between living things can be represented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2435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2171" y="1889760"/>
            <a:ext cx="64443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Tree of Life </a:t>
            </a:r>
            <a:r>
              <a:rPr lang="en-AU" sz="4000" dirty="0"/>
              <a:t>Explorer Website:</a:t>
            </a:r>
            <a:br>
              <a:rPr lang="en-AU" sz="4000" dirty="0"/>
            </a:br>
            <a:r>
              <a:rPr lang="en-AU" sz="4000" dirty="0"/>
              <a:t/>
            </a:r>
            <a:br>
              <a:rPr lang="en-AU" sz="4000" dirty="0"/>
            </a:br>
            <a:r>
              <a:rPr lang="en-AU" sz="4000" dirty="0">
                <a:hlinkClick r:id="rId2"/>
              </a:rPr>
              <a:t>https://www.onezoom.org</a:t>
            </a:r>
            <a:r>
              <a:rPr lang="en-AU" sz="4000" dirty="0" smtClean="0">
                <a:hlinkClick r:id="rId2"/>
              </a:rPr>
              <a:t>/</a:t>
            </a:r>
            <a:endParaRPr lang="en-AU" sz="4000" dirty="0" smtClean="0"/>
          </a:p>
          <a:p>
            <a:endParaRPr lang="en-A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" y="6519446"/>
            <a:ext cx="917883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Explore some ways that evolutionary relationships between living things can be represented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4710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56738"/>
              </p:ext>
            </p:extLst>
          </p:nvPr>
        </p:nvGraphicFramePr>
        <p:xfrm>
          <a:off x="165463" y="75232"/>
          <a:ext cx="11739154" cy="669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40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7228114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r>
                        <a:rPr lang="en-AU" dirty="0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976233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Get out equipment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DNA evidence for evolution – protein sequences</a:t>
                      </a:r>
                    </a:p>
                    <a:p>
                      <a:r>
                        <a:rPr lang="en-AU" sz="1600" b="0" baseline="0" dirty="0" smtClean="0"/>
                        <a:t>3: Bioinformatics</a:t>
                      </a:r>
                    </a:p>
                    <a:p>
                      <a:r>
                        <a:rPr lang="en-AU" sz="1600" b="0" i="0" baseline="0" dirty="0" smtClean="0"/>
                        <a:t>3: Lesson summary 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1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0" baseline="0" dirty="0" smtClean="0"/>
                        <a:t>Fossil evidence for evolution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Review protein synthesis and protein structure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the term “ubiquitous protein”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Cytochrome 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Explain why Cytochrome C has changed so little over evolutionary time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how Cytochrome C is compared and how similarity is measured to determine common ancestry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how other proteins (</a:t>
                      </a:r>
                      <a:r>
                        <a:rPr lang="en-AU" sz="1600" b="0" baseline="0" dirty="0" err="1" smtClean="0"/>
                        <a:t>eg</a:t>
                      </a:r>
                      <a:r>
                        <a:rPr lang="en-AU" sz="1600" b="0" baseline="0" dirty="0" smtClean="0"/>
                        <a:t> haemoglobin) can be used to provide evidence of common ancestry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bioinformatics and describe its function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annotation as an aspect of bioinformatics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Explore some ways that evolutionary relationships between living things can be represented.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28038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endParaRPr lang="en-AU" sz="1600" b="0" dirty="0" smtClean="0"/>
                    </a:p>
                    <a:p>
                      <a:r>
                        <a:rPr lang="en-AU" sz="1600" b="0" dirty="0" smtClean="0"/>
                        <a:t>Ubiquitous</a:t>
                      </a:r>
                    </a:p>
                    <a:p>
                      <a:r>
                        <a:rPr lang="en-AU" sz="1600" b="0" dirty="0" smtClean="0"/>
                        <a:t>Cytochrome C</a:t>
                      </a:r>
                    </a:p>
                    <a:p>
                      <a:r>
                        <a:rPr lang="en-AU" sz="1600" b="0" dirty="0" smtClean="0"/>
                        <a:t>Amino</a:t>
                      </a:r>
                      <a:r>
                        <a:rPr lang="en-AU" sz="1600" b="0" baseline="0" dirty="0" smtClean="0"/>
                        <a:t> Acid</a:t>
                      </a:r>
                    </a:p>
                    <a:p>
                      <a:r>
                        <a:rPr lang="en-AU" sz="1600" b="0" baseline="0" smtClean="0"/>
                        <a:t>Protein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9"/>
            <a:ext cx="9906000" cy="490537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US" sz="3600" b="1" dirty="0" smtClean="0">
                <a:latin typeface="+mn-lt"/>
              </a:rPr>
              <a:t>Genes in DNA code for protein production</a:t>
            </a:r>
            <a:endParaRPr lang="en-AU" altLang="en-US" sz="3600" b="1" dirty="0">
              <a:latin typeface="+mn-lt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08051"/>
            <a:ext cx="5042263" cy="567562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AU" altLang="en-US" sz="2000" dirty="0" smtClean="0"/>
              <a:t>Genes are long </a:t>
            </a:r>
            <a:r>
              <a:rPr lang="en-AU" altLang="en-US" sz="2000" dirty="0"/>
              <a:t>sequences of DNA </a:t>
            </a:r>
            <a:r>
              <a:rPr lang="en-AU" altLang="en-US" sz="2000" dirty="0" smtClean="0"/>
              <a:t>base triplets that code for amino acids to be assembled (see picture) into long strands.</a:t>
            </a:r>
          </a:p>
          <a:p>
            <a:pPr marL="0" indent="0" eaLnBrk="1" hangingPunct="1">
              <a:buNone/>
            </a:pPr>
            <a:endParaRPr lang="en-AU" altLang="en-US" sz="2000" dirty="0" smtClean="0"/>
          </a:p>
          <a:p>
            <a:pPr eaLnBrk="1" hangingPunct="1"/>
            <a:r>
              <a:rPr lang="en-AU" altLang="en-US" sz="2000" dirty="0" smtClean="0"/>
              <a:t>These strands fold, and bind, and form specifically structured proteins.</a:t>
            </a:r>
          </a:p>
          <a:p>
            <a:pPr eaLnBrk="1" hangingPunct="1"/>
            <a:endParaRPr lang="en-AU" altLang="en-US" sz="2000" dirty="0"/>
          </a:p>
          <a:p>
            <a:r>
              <a:rPr lang="en-AU" altLang="en-US" sz="2000" dirty="0"/>
              <a:t>Each human gene codes for between 1 and 3 proteins</a:t>
            </a:r>
            <a:r>
              <a:rPr lang="en-AU" altLang="en-US" sz="2000" dirty="0" smtClean="0"/>
              <a:t>.</a:t>
            </a:r>
          </a:p>
          <a:p>
            <a:pPr marL="0" indent="0" eaLnBrk="1" hangingPunct="1">
              <a:buNone/>
            </a:pPr>
            <a:endParaRPr lang="en-AU" altLang="en-US" sz="2000" dirty="0" smtClean="0"/>
          </a:p>
          <a:p>
            <a:pPr eaLnBrk="1" hangingPunct="1"/>
            <a:r>
              <a:rPr lang="en-AU" altLang="en-US" sz="2000" dirty="0" smtClean="0"/>
              <a:t>Proteins perform a variety of functions:</a:t>
            </a:r>
            <a:endParaRPr lang="en-AU" altLang="en-US" sz="2000" dirty="0"/>
          </a:p>
          <a:p>
            <a:pPr lvl="2" eaLnBrk="1" hangingPunct="1"/>
            <a:r>
              <a:rPr lang="en-AU" altLang="en-US" dirty="0"/>
              <a:t>Structural material for cells</a:t>
            </a:r>
          </a:p>
          <a:p>
            <a:pPr lvl="2" eaLnBrk="1" hangingPunct="1"/>
            <a:r>
              <a:rPr lang="en-AU" altLang="en-US" dirty="0"/>
              <a:t>Control of chemical reactions (enzymes are proteins</a:t>
            </a:r>
            <a:r>
              <a:rPr lang="en-AU" altLang="en-US" dirty="0" smtClean="0"/>
              <a:t>)</a:t>
            </a:r>
          </a:p>
          <a:p>
            <a:pPr lvl="2" eaLnBrk="1" hangingPunct="1"/>
            <a:r>
              <a:rPr lang="en-AU" altLang="en-US" dirty="0" smtClean="0"/>
              <a:t>Control of some aspects of membrane transport (as protein channels and/or receptors)</a:t>
            </a:r>
          </a:p>
          <a:p>
            <a:pPr marL="0" indent="0" eaLnBrk="1" hangingPunct="1">
              <a:buNone/>
            </a:pPr>
            <a:endParaRPr lang="en-AU" altLang="en-US" sz="2000" dirty="0"/>
          </a:p>
          <a:p>
            <a:pPr eaLnBrk="1" hangingPunct="1"/>
            <a:r>
              <a:rPr lang="en-AU" altLang="en-US" sz="2000" dirty="0"/>
              <a:t>Genes can be switched on or off depending on the cell’s purpose (remember cell differentiation?)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65176"/>
            <a:ext cx="6808842" cy="566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6519446"/>
            <a:ext cx="343988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protein synthesis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29356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144010"/>
            <a:ext cx="9984377" cy="604928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Protein Sequences Provide Evidence for Evolution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980442"/>
            <a:ext cx="6322423" cy="5690323"/>
          </a:xfrm>
        </p:spPr>
        <p:txBody>
          <a:bodyPr>
            <a:normAutofit lnSpcReduction="10000"/>
          </a:bodyPr>
          <a:lstStyle/>
          <a:p>
            <a:r>
              <a:rPr lang="en-AU" sz="2400" dirty="0" smtClean="0"/>
              <a:t>Some protein sequences can be compared to assess relatedness and common ancestry among living things, providing evidence for evolution</a:t>
            </a:r>
            <a:endParaRPr lang="en-AU" sz="2400" dirty="0"/>
          </a:p>
          <a:p>
            <a:r>
              <a:rPr lang="en-AU" sz="2400" dirty="0" smtClean="0"/>
              <a:t>Proteins</a:t>
            </a:r>
            <a:endParaRPr lang="en-AU" sz="2400" dirty="0"/>
          </a:p>
          <a:p>
            <a:pPr lvl="1"/>
            <a:r>
              <a:rPr lang="en-AU" sz="2000" dirty="0"/>
              <a:t>Long chains of amino </a:t>
            </a:r>
            <a:r>
              <a:rPr lang="en-AU" sz="2000" dirty="0" smtClean="0"/>
              <a:t>acids in precise sequences</a:t>
            </a:r>
          </a:p>
          <a:p>
            <a:pPr lvl="1"/>
            <a:r>
              <a:rPr lang="en-AU" sz="2000" dirty="0" smtClean="0"/>
              <a:t>Amino acids are coded for by base triplets</a:t>
            </a:r>
            <a:endParaRPr lang="en-AU" sz="2000" dirty="0"/>
          </a:p>
          <a:p>
            <a:pPr lvl="1"/>
            <a:r>
              <a:rPr lang="en-AU" sz="2000" dirty="0" smtClean="0"/>
              <a:t>There are </a:t>
            </a:r>
            <a:r>
              <a:rPr lang="en-AU" sz="2000" dirty="0"/>
              <a:t>20 amino </a:t>
            </a:r>
            <a:r>
              <a:rPr lang="en-AU" sz="2000" dirty="0" smtClean="0"/>
              <a:t>acids that form different proteins by being sequenced in different combinations</a:t>
            </a:r>
            <a:endParaRPr lang="en-AU" sz="2000" dirty="0"/>
          </a:p>
          <a:p>
            <a:r>
              <a:rPr lang="en-AU" sz="2400" dirty="0" smtClean="0"/>
              <a:t>We can compare specific proteins between species to assess degree of relatedness.</a:t>
            </a:r>
            <a:endParaRPr lang="en-AU" sz="2400" dirty="0"/>
          </a:p>
          <a:p>
            <a:pPr lvl="1"/>
            <a:r>
              <a:rPr lang="en-AU" sz="2000" dirty="0" smtClean="0"/>
              <a:t>Can </a:t>
            </a:r>
            <a:r>
              <a:rPr lang="en-AU" sz="2000" dirty="0"/>
              <a:t>look at degree of similarity</a:t>
            </a:r>
          </a:p>
          <a:p>
            <a:pPr lvl="1"/>
            <a:r>
              <a:rPr lang="en-AU" sz="2000" dirty="0"/>
              <a:t>Same species almost identical</a:t>
            </a:r>
          </a:p>
          <a:p>
            <a:pPr lvl="1"/>
            <a:r>
              <a:rPr lang="en-AU" sz="2000" dirty="0"/>
              <a:t>Degree of difference allows an estimate of amount of evolution since two organisms diverged from common ancestor</a:t>
            </a:r>
          </a:p>
        </p:txBody>
      </p:sp>
      <p:pic>
        <p:nvPicPr>
          <p:cNvPr id="2050" name="Picture 2" descr="Protein structure: Primary, secondary, tertiary &amp;amp; quatrenary (article) |  Khan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545" y="748938"/>
            <a:ext cx="4547055" cy="578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6519446"/>
            <a:ext cx="347472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protein structure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1574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8" y="957943"/>
            <a:ext cx="6313714" cy="5567401"/>
          </a:xfrm>
        </p:spPr>
        <p:txBody>
          <a:bodyPr>
            <a:normAutofit/>
          </a:bodyPr>
          <a:lstStyle/>
          <a:p>
            <a:r>
              <a:rPr lang="en-AU" sz="2400" dirty="0" smtClean="0"/>
              <a:t>Amino </a:t>
            </a:r>
            <a:r>
              <a:rPr lang="en-AU" sz="2400" dirty="0"/>
              <a:t>Acids and Protein Sequences</a:t>
            </a:r>
          </a:p>
          <a:p>
            <a:pPr lvl="1"/>
            <a:r>
              <a:rPr lang="en-AU" sz="2000" dirty="0"/>
              <a:t>Amino </a:t>
            </a:r>
            <a:r>
              <a:rPr lang="en-AU" sz="2000" dirty="0" smtClean="0"/>
              <a:t>acids in proteins are  </a:t>
            </a:r>
            <a:r>
              <a:rPr lang="en-AU" sz="2000" dirty="0"/>
              <a:t>usually represented by 3 letter code </a:t>
            </a:r>
          </a:p>
          <a:p>
            <a:pPr lvl="1"/>
            <a:r>
              <a:rPr lang="en-AU" sz="2000" dirty="0" err="1"/>
              <a:t>Eg</a:t>
            </a:r>
            <a:r>
              <a:rPr lang="en-AU" sz="2000" dirty="0"/>
              <a:t> ALA = Alanine</a:t>
            </a:r>
          </a:p>
          <a:p>
            <a:pPr lvl="1"/>
            <a:r>
              <a:rPr lang="en-AU" sz="2000" dirty="0" smtClean="0"/>
              <a:t>Sometimes given a single letter code as easier to read and compare – see table</a:t>
            </a:r>
          </a:p>
          <a:p>
            <a:r>
              <a:rPr lang="en-AU" sz="2400" dirty="0"/>
              <a:t>Ubiquitous Proteins</a:t>
            </a:r>
          </a:p>
          <a:p>
            <a:pPr lvl="1"/>
            <a:r>
              <a:rPr lang="en-AU" sz="2000" dirty="0"/>
              <a:t>Ubiquitous means “everywhere”.</a:t>
            </a:r>
          </a:p>
          <a:p>
            <a:pPr lvl="1"/>
            <a:r>
              <a:rPr lang="en-AU" sz="2000" dirty="0"/>
              <a:t>These are proteins that occur in all living things from bacteria to humans</a:t>
            </a:r>
          </a:p>
          <a:p>
            <a:pPr lvl="1"/>
            <a:r>
              <a:rPr lang="en-AU" sz="2000" dirty="0"/>
              <a:t>They perform the same function in all organisms</a:t>
            </a:r>
          </a:p>
          <a:p>
            <a:pPr lvl="1"/>
            <a:r>
              <a:rPr lang="en-AU" sz="2000" dirty="0"/>
              <a:t>One example is Cytochrome C – essential for cellular respiration</a:t>
            </a:r>
          </a:p>
          <a:p>
            <a:pPr marL="457200" lvl="1" indent="0">
              <a:buNone/>
            </a:pPr>
            <a:endParaRPr lang="en-AU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821822"/>
            <a:ext cx="54197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17714" y="144010"/>
            <a:ext cx="9984377" cy="60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latin typeface="+mn-lt"/>
              </a:rPr>
              <a:t>Protein Sequences Provide Evidence for Evolution</a:t>
            </a:r>
            <a:endParaRPr lang="en-AU" sz="36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519446"/>
            <a:ext cx="447620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Define the term “ubiquitous protein”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9095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54" y="1052736"/>
            <a:ext cx="6418217" cy="5472608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Is an example </a:t>
            </a:r>
            <a:r>
              <a:rPr lang="en-AU" sz="2400" dirty="0"/>
              <a:t>of a ubiquitous </a:t>
            </a:r>
            <a:r>
              <a:rPr lang="en-AU" sz="2400" dirty="0" smtClean="0"/>
              <a:t>protein</a:t>
            </a:r>
          </a:p>
          <a:p>
            <a:pPr lvl="1"/>
            <a:r>
              <a:rPr lang="en-AU" sz="2000" dirty="0"/>
              <a:t>Human Cytochrome C has 104 amino acids</a:t>
            </a:r>
          </a:p>
          <a:p>
            <a:pPr lvl="1"/>
            <a:r>
              <a:rPr lang="en-AU" sz="2000" dirty="0"/>
              <a:t>37 of the amino acids in Cytochrome C are found in every molecule sequenced, from bacteria to </a:t>
            </a:r>
            <a:r>
              <a:rPr lang="en-AU" sz="2000" dirty="0" smtClean="0"/>
              <a:t>humans</a:t>
            </a:r>
            <a:endParaRPr lang="en-AU" sz="2400" dirty="0"/>
          </a:p>
          <a:p>
            <a:pPr lvl="1"/>
            <a:r>
              <a:rPr lang="en-AU" sz="2000" dirty="0"/>
              <a:t>Performs essential step </a:t>
            </a:r>
            <a:r>
              <a:rPr lang="en-AU" sz="2000" dirty="0" smtClean="0"/>
              <a:t>in </a:t>
            </a:r>
            <a:r>
              <a:rPr lang="en-AU" sz="2000" dirty="0"/>
              <a:t>cellular energy production</a:t>
            </a:r>
          </a:p>
          <a:p>
            <a:pPr lvl="1"/>
            <a:r>
              <a:rPr lang="en-AU" sz="2000" dirty="0"/>
              <a:t>Has changed little over millions of years of evolution (why</a:t>
            </a:r>
            <a:r>
              <a:rPr lang="en-AU" sz="2000" dirty="0" smtClean="0"/>
              <a:t>?)</a:t>
            </a:r>
          </a:p>
          <a:p>
            <a:pPr lvl="1"/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  <a:p>
            <a:pPr lvl="1"/>
            <a:r>
              <a:rPr lang="en-AU" sz="2000" dirty="0" smtClean="0"/>
              <a:t>Strong </a:t>
            </a:r>
            <a:r>
              <a:rPr lang="en-AU" sz="2000" dirty="0"/>
              <a:t>evidence that </a:t>
            </a:r>
            <a:r>
              <a:rPr lang="en-AU" sz="2000" dirty="0" smtClean="0"/>
              <a:t>the genes for Cytochrome C production originated </a:t>
            </a:r>
            <a:r>
              <a:rPr lang="en-AU" sz="2000" dirty="0"/>
              <a:t>from a primitive microbe ancestor, more than 2000 million years ago</a:t>
            </a:r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245" y="1052736"/>
            <a:ext cx="4011526" cy="424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726" y="234497"/>
            <a:ext cx="10515600" cy="541033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Cytochrome C</a:t>
            </a:r>
            <a:endParaRPr lang="en-AU" sz="36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877823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Cytochrome C and explain why it has changed very little over evolutionary time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7440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2" y="100467"/>
            <a:ext cx="8229600" cy="778098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Comparing Cytochrome C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1052736"/>
            <a:ext cx="9792789" cy="5472608"/>
          </a:xfrm>
        </p:spPr>
        <p:txBody>
          <a:bodyPr>
            <a:normAutofit/>
          </a:bodyPr>
          <a:lstStyle/>
          <a:p>
            <a:r>
              <a:rPr lang="en-AU" sz="2400" dirty="0"/>
              <a:t>Comparing Cytochrome C</a:t>
            </a:r>
          </a:p>
          <a:p>
            <a:pPr lvl="1"/>
            <a:r>
              <a:rPr lang="en-AU" sz="2000" dirty="0"/>
              <a:t>Aligned so maximum number of positions with same </a:t>
            </a:r>
            <a:r>
              <a:rPr lang="en-AU" sz="2000" dirty="0" err="1"/>
              <a:t>aa</a:t>
            </a:r>
            <a:r>
              <a:rPr lang="en-AU" sz="2000" dirty="0"/>
              <a:t> can be determined.</a:t>
            </a:r>
          </a:p>
          <a:p>
            <a:pPr lvl="1"/>
            <a:r>
              <a:rPr lang="en-AU" sz="2000" dirty="0"/>
              <a:t>More similarity = more recent common ancestor</a:t>
            </a:r>
          </a:p>
          <a:p>
            <a:pPr lvl="1"/>
            <a:r>
              <a:rPr lang="en-AU" sz="2000" dirty="0" err="1"/>
              <a:t>Eg</a:t>
            </a:r>
            <a:r>
              <a:rPr lang="en-AU" sz="2000" dirty="0"/>
              <a:t>:  Cytochrome C of chimpanzees, gorillas and humans is identical</a:t>
            </a:r>
          </a:p>
          <a:p>
            <a:pPr lvl="2"/>
            <a:r>
              <a:rPr lang="en-AU" dirty="0"/>
              <a:t>Recent divergence from common ancestor</a:t>
            </a:r>
          </a:p>
          <a:p>
            <a:pPr lvl="1"/>
            <a:r>
              <a:rPr lang="en-AU" sz="2000" dirty="0"/>
              <a:t>Cytochrome C of Rhesus monkeys differs from humans by one </a:t>
            </a:r>
            <a:r>
              <a:rPr lang="en-AU" sz="2000" dirty="0" err="1"/>
              <a:t>aa</a:t>
            </a:r>
            <a:r>
              <a:rPr lang="en-AU" sz="2000" dirty="0"/>
              <a:t>. </a:t>
            </a:r>
          </a:p>
          <a:p>
            <a:pPr lvl="2"/>
            <a:r>
              <a:rPr lang="en-AU" dirty="0"/>
              <a:t>Still recent divergence from common ancestor, but not as recent as for great apes.</a:t>
            </a:r>
          </a:p>
          <a:p>
            <a:endParaRPr lang="en-AU" sz="2400" dirty="0" smtClean="0"/>
          </a:p>
          <a:p>
            <a:r>
              <a:rPr lang="en-AU" sz="2400" dirty="0" smtClean="0"/>
              <a:t>Other </a:t>
            </a:r>
            <a:r>
              <a:rPr lang="en-AU" sz="2400" dirty="0"/>
              <a:t>proteins provide similar evidence </a:t>
            </a:r>
          </a:p>
          <a:p>
            <a:pPr lvl="1"/>
            <a:r>
              <a:rPr lang="en-AU" sz="2000" dirty="0" err="1"/>
              <a:t>Eg</a:t>
            </a:r>
            <a:r>
              <a:rPr lang="en-AU" sz="2000" dirty="0"/>
              <a:t>:  haemoglobin </a:t>
            </a:r>
            <a:r>
              <a:rPr lang="en-AU" sz="2000" dirty="0" smtClean="0"/>
              <a:t>is not ubiquitous but is found in all mammals.  </a:t>
            </a:r>
            <a:r>
              <a:rPr lang="en-AU" sz="2000" dirty="0"/>
              <a:t>I</a:t>
            </a:r>
            <a:r>
              <a:rPr lang="en-AU" sz="2000" dirty="0" smtClean="0"/>
              <a:t>n </a:t>
            </a:r>
            <a:r>
              <a:rPr lang="en-AU" sz="2000" dirty="0"/>
              <a:t>humans and chimps, </a:t>
            </a:r>
            <a:r>
              <a:rPr lang="en-AU" sz="2000" dirty="0" smtClean="0"/>
              <a:t>the aa sequence for haemoglobin is identical. It differs </a:t>
            </a:r>
            <a:r>
              <a:rPr lang="en-AU" sz="2000" dirty="0"/>
              <a:t>by one aa from gorillas, </a:t>
            </a:r>
            <a:r>
              <a:rPr lang="en-AU" sz="2000" dirty="0" smtClean="0"/>
              <a:t>and from </a:t>
            </a:r>
            <a:r>
              <a:rPr lang="en-AU" sz="2000" dirty="0"/>
              <a:t>gibbons by 2.</a:t>
            </a:r>
          </a:p>
          <a:p>
            <a:pPr lvl="2"/>
            <a:endParaRPr lang="en-AU" dirty="0"/>
          </a:p>
          <a:p>
            <a:pPr marL="457200" lvl="1" indent="0">
              <a:buNone/>
            </a:pP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73225"/>
            <a:ext cx="102108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how Cytochrome C is compared and how similarity is measured to determine common ancestry.</a:t>
            </a:r>
          </a:p>
          <a:p>
            <a:r>
              <a:rPr lang="en-AU" sz="1600" i="1" dirty="0" smtClean="0"/>
              <a:t>Learning Aim:  Describe how haemoglobin can provide similar evidence.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5594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03" y="430790"/>
            <a:ext cx="873051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7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52" y="152718"/>
            <a:ext cx="8229600" cy="567362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Bioinformatics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54" y="827314"/>
            <a:ext cx="11146972" cy="5698030"/>
          </a:xfrm>
        </p:spPr>
        <p:txBody>
          <a:bodyPr>
            <a:normAutofit/>
          </a:bodyPr>
          <a:lstStyle/>
          <a:p>
            <a:r>
              <a:rPr lang="en-AU" sz="2400" dirty="0"/>
              <a:t>Bioinformatics</a:t>
            </a:r>
          </a:p>
          <a:p>
            <a:pPr lvl="1"/>
            <a:r>
              <a:rPr lang="en-AU" sz="2000" dirty="0"/>
              <a:t>Combines biological science, computer science, stats and applied maths to understand and model biological processes</a:t>
            </a:r>
          </a:p>
          <a:p>
            <a:pPr lvl="1"/>
            <a:r>
              <a:rPr lang="en-AU" sz="2000" dirty="0"/>
              <a:t>Use of computers to </a:t>
            </a:r>
            <a:r>
              <a:rPr lang="en-AU" sz="2000" dirty="0" smtClean="0"/>
              <a:t>describe and analyse </a:t>
            </a:r>
            <a:r>
              <a:rPr lang="en-AU" sz="2000" dirty="0"/>
              <a:t>living things at a molecular level</a:t>
            </a:r>
          </a:p>
          <a:p>
            <a:pPr lvl="1"/>
            <a:r>
              <a:rPr lang="en-AU" sz="2000" dirty="0"/>
              <a:t>Has assisted evolutionary biologists to trace evolution by measuring changes in DNA </a:t>
            </a:r>
            <a:endParaRPr lang="en-AU" sz="2000" dirty="0" smtClean="0"/>
          </a:p>
          <a:p>
            <a:pPr marL="457200" lvl="1" indent="0">
              <a:buNone/>
            </a:pPr>
            <a:endParaRPr lang="en-AU" sz="2000" dirty="0"/>
          </a:p>
          <a:p>
            <a:r>
              <a:rPr lang="en-AU" sz="2400" dirty="0"/>
              <a:t>Recent developments allow comparison of entire genomes</a:t>
            </a:r>
          </a:p>
          <a:p>
            <a:pPr lvl="1"/>
            <a:r>
              <a:rPr lang="en-AU" sz="2000" dirty="0"/>
              <a:t>“annotation” – identification of genes and other biological </a:t>
            </a:r>
            <a:r>
              <a:rPr lang="en-AU" sz="2000" dirty="0" smtClean="0"/>
              <a:t>features – an aspect of bioinformatics</a:t>
            </a:r>
          </a:p>
          <a:p>
            <a:pPr lvl="1"/>
            <a:r>
              <a:rPr lang="en-AU" sz="2000" dirty="0" smtClean="0"/>
              <a:t>Identifies base sequences of individual genes within the genome.</a:t>
            </a:r>
          </a:p>
          <a:p>
            <a:pPr lvl="1"/>
            <a:r>
              <a:rPr lang="en-AU" sz="2000" dirty="0" smtClean="0"/>
              <a:t>Does this by identifying Start and Stop codons where sequences begin and end. </a:t>
            </a:r>
          </a:p>
          <a:p>
            <a:pPr lvl="1"/>
            <a:r>
              <a:rPr lang="en-AU" sz="2000" dirty="0" smtClean="0"/>
              <a:t>Does not discover what these genes do, just labels them for later analysis.  </a:t>
            </a:r>
            <a:endParaRPr lang="en-AU" sz="2000" dirty="0"/>
          </a:p>
          <a:p>
            <a:pPr lvl="1"/>
            <a:r>
              <a:rPr lang="en-AU" sz="2000" dirty="0"/>
              <a:t>Done by computer once genome has been </a:t>
            </a:r>
            <a:r>
              <a:rPr lang="en-AU" sz="2000" dirty="0" smtClean="0"/>
              <a:t>sequenced – most genomes are too large to be annotated by hand</a:t>
            </a:r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961426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Define bioinformatics and describe its function.  Discuss annotation as an aspect of bioinformatics.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3688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DBD157C-9055-458D-B557-6090A7362AB1}"/>
</file>

<file path=customXml/itemProps2.xml><?xml version="1.0" encoding="utf-8"?>
<ds:datastoreItem xmlns:ds="http://schemas.openxmlformats.org/officeDocument/2006/customXml" ds:itemID="{20AD6B89-72DA-4846-89EB-012E1C823DEA}"/>
</file>

<file path=customXml/itemProps3.xml><?xml version="1.0" encoding="utf-8"?>
<ds:datastoreItem xmlns:ds="http://schemas.openxmlformats.org/officeDocument/2006/customXml" ds:itemID="{05829012-C4AF-40E2-B6EA-9FFF1CB54EB0}"/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987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Protein Sequences Provide Evidence for Evolution</vt:lpstr>
      <vt:lpstr>PowerPoint Presentation</vt:lpstr>
      <vt:lpstr>Genes in DNA code for protein production</vt:lpstr>
      <vt:lpstr>Protein Sequences Provide Evidence for Evolution</vt:lpstr>
      <vt:lpstr>PowerPoint Presentation</vt:lpstr>
      <vt:lpstr>Cytochrome C</vt:lpstr>
      <vt:lpstr>Comparing Cytochrome C</vt:lpstr>
      <vt:lpstr>PowerPoint Presentation</vt:lpstr>
      <vt:lpstr>Bioinformatics</vt:lpstr>
      <vt:lpstr>Comparative Genomics Summary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Studies in Biochemistry 2</dc:title>
  <dc:creator>BYRNE Robin [Belmont City College]</dc:creator>
  <cp:lastModifiedBy>BYRNE Robin [Belmont City College]</cp:lastModifiedBy>
  <cp:revision>20</cp:revision>
  <dcterms:created xsi:type="dcterms:W3CDTF">2020-07-31T00:54:08Z</dcterms:created>
  <dcterms:modified xsi:type="dcterms:W3CDTF">2021-07-29T04:39:00Z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