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0" r:id="rId5"/>
    <p:sldId id="261" r:id="rId6"/>
    <p:sldId id="272" r:id="rId7"/>
    <p:sldId id="262" r:id="rId8"/>
    <p:sldId id="264" r:id="rId9"/>
    <p:sldId id="265" r:id="rId10"/>
    <p:sldId id="267" r:id="rId11"/>
    <p:sldId id="266" r:id="rId12"/>
    <p:sldId id="273"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ne" userId="982b1346e3f38a28" providerId="LiveId" clId="{F538BE89-7EE2-4607-B4E0-2772C31B7384}"/>
    <pc:docChg chg="modSld">
      <pc:chgData name="Geraldine" userId="982b1346e3f38a28" providerId="LiveId" clId="{F538BE89-7EE2-4607-B4E0-2772C31B7384}" dt="2023-08-01T05:46:20.127" v="31" actId="20577"/>
      <pc:docMkLst>
        <pc:docMk/>
      </pc:docMkLst>
      <pc:sldChg chg="modSp mod">
        <pc:chgData name="Geraldine" userId="982b1346e3f38a28" providerId="LiveId" clId="{F538BE89-7EE2-4607-B4E0-2772C31B7384}" dt="2023-08-01T05:46:20.127" v="31" actId="20577"/>
        <pc:sldMkLst>
          <pc:docMk/>
          <pc:sldMk cId="1197686837" sldId="257"/>
        </pc:sldMkLst>
        <pc:spChg chg="mod">
          <ac:chgData name="Geraldine" userId="982b1346e3f38a28" providerId="LiveId" clId="{F538BE89-7EE2-4607-B4E0-2772C31B7384}" dt="2023-08-01T05:46:20.127" v="31" actId="20577"/>
          <ac:spMkLst>
            <pc:docMk/>
            <pc:sldMk cId="1197686837"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0F7CD7BE-CC10-4FAE-8B0D-DE9CA800E64E}" type="datetimeFigureOut">
              <a:rPr lang="en-AU" smtClean="0"/>
              <a:t>1/08/2023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23413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F7CD7BE-CC10-4FAE-8B0D-DE9CA800E64E}" type="datetimeFigureOut">
              <a:rPr lang="en-AU" smtClean="0"/>
              <a:t>1/08/2023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2293201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F7CD7BE-CC10-4FAE-8B0D-DE9CA800E64E}" type="datetimeFigureOut">
              <a:rPr lang="en-AU" smtClean="0"/>
              <a:t>1/08/2023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404027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F7CD7BE-CC10-4FAE-8B0D-DE9CA800E64E}" type="datetimeFigureOut">
              <a:rPr lang="en-AU" smtClean="0"/>
              <a:t>1/08/2023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227606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CD7BE-CC10-4FAE-8B0D-DE9CA800E64E}" type="datetimeFigureOut">
              <a:rPr lang="en-AU" smtClean="0"/>
              <a:t>1/08/2023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321035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F7CD7BE-CC10-4FAE-8B0D-DE9CA800E64E}" type="datetimeFigureOut">
              <a:rPr lang="en-AU" smtClean="0"/>
              <a:t>1/08/2023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4054978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0F7CD7BE-CC10-4FAE-8B0D-DE9CA800E64E}" type="datetimeFigureOut">
              <a:rPr lang="en-AU" smtClean="0"/>
              <a:t>1/08/2023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101600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0F7CD7BE-CC10-4FAE-8B0D-DE9CA800E64E}" type="datetimeFigureOut">
              <a:rPr lang="en-AU" smtClean="0"/>
              <a:t>1/08/2023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222983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CD7BE-CC10-4FAE-8B0D-DE9CA800E64E}" type="datetimeFigureOut">
              <a:rPr lang="en-AU" smtClean="0"/>
              <a:t>1/08/2023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366735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7CD7BE-CC10-4FAE-8B0D-DE9CA800E64E}" type="datetimeFigureOut">
              <a:rPr lang="en-AU" smtClean="0"/>
              <a:t>1/08/2023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378221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7CD7BE-CC10-4FAE-8B0D-DE9CA800E64E}" type="datetimeFigureOut">
              <a:rPr lang="en-AU" smtClean="0"/>
              <a:t>1/08/2023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73413AC-EF70-4064-B5DA-6D30D7BF4F68}" type="slidenum">
              <a:rPr lang="en-AU" smtClean="0"/>
              <a:t>‹#›</a:t>
            </a:fld>
            <a:endParaRPr lang="en-AU"/>
          </a:p>
        </p:txBody>
      </p:sp>
    </p:spTree>
    <p:extLst>
      <p:ext uri="{BB962C8B-B14F-4D97-AF65-F5344CB8AC3E}">
        <p14:creationId xmlns:p14="http://schemas.microsoft.com/office/powerpoint/2010/main" val="100490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CD7BE-CC10-4FAE-8B0D-DE9CA800E64E}" type="datetimeFigureOut">
              <a:rPr lang="en-AU" smtClean="0"/>
              <a:t>1/08/2023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413AC-EF70-4064-B5DA-6D30D7BF4F68}" type="slidenum">
              <a:rPr lang="en-AU" smtClean="0"/>
              <a:t>‹#›</a:t>
            </a:fld>
            <a:endParaRPr lang="en-AU"/>
          </a:p>
        </p:txBody>
      </p:sp>
    </p:spTree>
    <p:extLst>
      <p:ext uri="{BB962C8B-B14F-4D97-AF65-F5344CB8AC3E}">
        <p14:creationId xmlns:p14="http://schemas.microsoft.com/office/powerpoint/2010/main" val="3924704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9576" y="836713"/>
            <a:ext cx="7772400" cy="1470025"/>
          </a:xfrm>
        </p:spPr>
        <p:txBody>
          <a:bodyPr>
            <a:normAutofit fontScale="90000"/>
          </a:bodyPr>
          <a:lstStyle/>
          <a:p>
            <a:r>
              <a:rPr lang="en-AU" dirty="0"/>
              <a:t>Fossil Evidence for Evolution</a:t>
            </a:r>
          </a:p>
        </p:txBody>
      </p:sp>
      <p:sp>
        <p:nvSpPr>
          <p:cNvPr id="3" name="Subtitle 2"/>
          <p:cNvSpPr>
            <a:spLocks noGrp="1"/>
          </p:cNvSpPr>
          <p:nvPr>
            <p:ph type="subTitle" idx="1"/>
          </p:nvPr>
        </p:nvSpPr>
        <p:spPr>
          <a:xfrm>
            <a:off x="2999656" y="4941168"/>
            <a:ext cx="6400800" cy="1512168"/>
          </a:xfrm>
        </p:spPr>
        <p:txBody>
          <a:bodyPr>
            <a:normAutofit/>
          </a:bodyPr>
          <a:lstStyle/>
          <a:p>
            <a:r>
              <a:rPr lang="en-AU" dirty="0"/>
              <a:t>Fossil Formation</a:t>
            </a:r>
          </a:p>
          <a:p>
            <a:r>
              <a:rPr lang="en-AU" dirty="0"/>
              <a:t>Fossil Discovery</a:t>
            </a:r>
          </a:p>
          <a:p>
            <a:r>
              <a:rPr lang="en-AU"/>
              <a:t>Absolute Dating</a:t>
            </a:r>
            <a:endParaRPr lang="en-AU" dirty="0"/>
          </a:p>
          <a:p>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816" y="2129827"/>
            <a:ext cx="3240360" cy="2651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68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674" y="1052737"/>
            <a:ext cx="7401502" cy="5073427"/>
          </a:xfrm>
        </p:spPr>
        <p:txBody>
          <a:bodyPr>
            <a:normAutofit lnSpcReduction="10000"/>
          </a:bodyPr>
          <a:lstStyle/>
          <a:p>
            <a:r>
              <a:rPr lang="en-AU" sz="2400" dirty="0"/>
              <a:t>Potassium-40:</a:t>
            </a:r>
          </a:p>
          <a:p>
            <a:pPr lvl="1"/>
            <a:r>
              <a:rPr lang="en-AU" sz="2000" dirty="0"/>
              <a:t>Unstable potassium isotope - radioactive</a:t>
            </a:r>
          </a:p>
          <a:p>
            <a:pPr lvl="1"/>
            <a:r>
              <a:rPr lang="en-AU" sz="2000" dirty="0"/>
              <a:t>Decays to form Calcium-40 and Argon-40</a:t>
            </a:r>
          </a:p>
          <a:p>
            <a:pPr lvl="1"/>
            <a:r>
              <a:rPr lang="en-AU" sz="2000" dirty="0"/>
              <a:t>Decay happens at a very slow but constant rate</a:t>
            </a:r>
          </a:p>
          <a:p>
            <a:pPr lvl="1"/>
            <a:r>
              <a:rPr lang="en-AU" sz="2000" dirty="0"/>
              <a:t>Determining relative proportions of K-40 and Ar-40 in a rock allows age of the rock to be calculated</a:t>
            </a:r>
          </a:p>
          <a:p>
            <a:pPr lvl="1"/>
            <a:r>
              <a:rPr lang="en-AU" sz="2000" dirty="0"/>
              <a:t>“half life” is the time it takes for the amount of K-40 to halve</a:t>
            </a:r>
          </a:p>
          <a:p>
            <a:pPr lvl="1"/>
            <a:r>
              <a:rPr lang="en-AU" sz="2000" dirty="0"/>
              <a:t>K-40 half life is 1.25 billion years</a:t>
            </a:r>
          </a:p>
          <a:p>
            <a:pPr marL="457200" lvl="1" indent="0">
              <a:buNone/>
            </a:pPr>
            <a:endParaRPr lang="en-AU" sz="2000" dirty="0"/>
          </a:p>
          <a:p>
            <a:r>
              <a:rPr lang="en-AU" sz="2400" dirty="0"/>
              <a:t>Limitations of Potassium-Argon Dating</a:t>
            </a:r>
          </a:p>
          <a:p>
            <a:pPr lvl="1"/>
            <a:r>
              <a:rPr lang="en-AU" sz="2000" dirty="0"/>
              <a:t>Limited usefulness</a:t>
            </a:r>
          </a:p>
          <a:p>
            <a:pPr lvl="1"/>
            <a:r>
              <a:rPr lang="en-AU" sz="2000" dirty="0"/>
              <a:t>Not all rock types suitable</a:t>
            </a:r>
          </a:p>
          <a:p>
            <a:pPr lvl="1"/>
            <a:r>
              <a:rPr lang="en-AU" sz="2000" dirty="0"/>
              <a:t>Can only date rocks older than 200 thousand years, as it takes so long to decay enough to measure.</a:t>
            </a:r>
          </a:p>
          <a:p>
            <a:pPr lvl="1"/>
            <a:r>
              <a:rPr lang="en-AU" sz="2000" dirty="0"/>
              <a:t>Gives a precise date where it can be used.</a:t>
            </a:r>
          </a:p>
          <a:p>
            <a:pPr marL="457200" lvl="1" indent="0">
              <a:buNone/>
            </a:pPr>
            <a:endParaRPr lang="en-AU" sz="2000" dirty="0"/>
          </a:p>
          <a:p>
            <a:pPr marL="0" indent="0">
              <a:buNone/>
            </a:pPr>
            <a:endParaRPr lang="en-AU" sz="2400" dirty="0"/>
          </a:p>
          <a:p>
            <a:pPr marL="0" indent="0">
              <a:buNone/>
            </a:pPr>
            <a:endParaRPr lang="en-AU" sz="2400" dirty="0"/>
          </a:p>
          <a:p>
            <a:pPr marL="0" indent="0">
              <a:buNone/>
            </a:pPr>
            <a:endParaRPr lang="en-AU"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2856" y="1199741"/>
            <a:ext cx="3425656" cy="4600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278674" y="193430"/>
            <a:ext cx="9932126" cy="562074"/>
          </a:xfrm>
        </p:spPr>
        <p:txBody>
          <a:bodyPr>
            <a:noAutofit/>
          </a:bodyPr>
          <a:lstStyle/>
          <a:p>
            <a:r>
              <a:rPr lang="en-AU" sz="3600" b="1" dirty="0">
                <a:latin typeface="+mn-lt"/>
              </a:rPr>
              <a:t>Absolute Dating:  Potassium – Argon Technique</a:t>
            </a:r>
          </a:p>
        </p:txBody>
      </p:sp>
      <p:sp>
        <p:nvSpPr>
          <p:cNvPr id="5" name="TextBox 4"/>
          <p:cNvSpPr txBox="1"/>
          <p:nvPr/>
        </p:nvSpPr>
        <p:spPr>
          <a:xfrm>
            <a:off x="0" y="6519446"/>
            <a:ext cx="6226629" cy="338554"/>
          </a:xfrm>
          <a:prstGeom prst="rect">
            <a:avLst/>
          </a:prstGeom>
          <a:solidFill>
            <a:srgbClr val="FFFF00"/>
          </a:solidFill>
        </p:spPr>
        <p:txBody>
          <a:bodyPr wrap="square" rtlCol="0">
            <a:spAutoFit/>
          </a:bodyPr>
          <a:lstStyle/>
          <a:p>
            <a:r>
              <a:rPr lang="en-AU" sz="1600" i="1" dirty="0"/>
              <a:t>Learning Aim: Describe how K-</a:t>
            </a:r>
            <a:r>
              <a:rPr lang="en-AU" sz="1600" i="1" dirty="0" err="1"/>
              <a:t>Ar</a:t>
            </a:r>
            <a:r>
              <a:rPr lang="en-AU" sz="1600" i="1" dirty="0"/>
              <a:t> dating works and discuss its limitations</a:t>
            </a:r>
          </a:p>
        </p:txBody>
      </p:sp>
    </p:spTree>
    <p:extLst>
      <p:ext uri="{BB962C8B-B14F-4D97-AF65-F5344CB8AC3E}">
        <p14:creationId xmlns:p14="http://schemas.microsoft.com/office/powerpoint/2010/main" val="208586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1201" y="404664"/>
            <a:ext cx="8100295" cy="5904656"/>
          </a:xfrm>
          <a:prstGeom prst="rect">
            <a:avLst/>
          </a:prstGeom>
        </p:spPr>
      </p:pic>
      <p:sp>
        <p:nvSpPr>
          <p:cNvPr id="3" name="TextBox 2"/>
          <p:cNvSpPr txBox="1"/>
          <p:nvPr/>
        </p:nvSpPr>
        <p:spPr>
          <a:xfrm>
            <a:off x="0" y="6519446"/>
            <a:ext cx="6226629" cy="338554"/>
          </a:xfrm>
          <a:prstGeom prst="rect">
            <a:avLst/>
          </a:prstGeom>
          <a:solidFill>
            <a:srgbClr val="FFFF00"/>
          </a:solidFill>
        </p:spPr>
        <p:txBody>
          <a:bodyPr wrap="square" rtlCol="0">
            <a:spAutoFit/>
          </a:bodyPr>
          <a:lstStyle/>
          <a:p>
            <a:r>
              <a:rPr lang="en-AU" sz="1600" i="1" dirty="0"/>
              <a:t>Learning Aim: Describe how K-</a:t>
            </a:r>
            <a:r>
              <a:rPr lang="en-AU" sz="1600" i="1" dirty="0" err="1"/>
              <a:t>Ar</a:t>
            </a:r>
            <a:r>
              <a:rPr lang="en-AU" sz="1600" i="1" dirty="0"/>
              <a:t> dating works and discuss its limitations</a:t>
            </a:r>
          </a:p>
        </p:txBody>
      </p:sp>
    </p:spTree>
    <p:extLst>
      <p:ext uri="{BB962C8B-B14F-4D97-AF65-F5344CB8AC3E}">
        <p14:creationId xmlns:p14="http://schemas.microsoft.com/office/powerpoint/2010/main" val="50033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9755"/>
            <a:ext cx="10515600" cy="723446"/>
          </a:xfrm>
        </p:spPr>
        <p:txBody>
          <a:bodyPr/>
          <a:lstStyle/>
          <a:p>
            <a:r>
              <a:rPr lang="en-AU" dirty="0"/>
              <a:t>Activity:  Potassium- Argon Dating simulation</a:t>
            </a:r>
          </a:p>
        </p:txBody>
      </p:sp>
      <p:sp>
        <p:nvSpPr>
          <p:cNvPr id="3" name="TextBox 2"/>
          <p:cNvSpPr txBox="1"/>
          <p:nvPr/>
        </p:nvSpPr>
        <p:spPr>
          <a:xfrm>
            <a:off x="0" y="6519446"/>
            <a:ext cx="6226629" cy="338554"/>
          </a:xfrm>
          <a:prstGeom prst="rect">
            <a:avLst/>
          </a:prstGeom>
          <a:solidFill>
            <a:srgbClr val="FFFF00"/>
          </a:solidFill>
        </p:spPr>
        <p:txBody>
          <a:bodyPr wrap="square" rtlCol="0">
            <a:spAutoFit/>
          </a:bodyPr>
          <a:lstStyle/>
          <a:p>
            <a:r>
              <a:rPr lang="en-AU" sz="1600" i="1" dirty="0"/>
              <a:t>Learning Aim: Describe how K-</a:t>
            </a:r>
            <a:r>
              <a:rPr lang="en-AU" sz="1600" i="1" dirty="0" err="1"/>
              <a:t>Ar</a:t>
            </a:r>
            <a:r>
              <a:rPr lang="en-AU" sz="1600" i="1" dirty="0"/>
              <a:t> dating works and discuss its limitations</a:t>
            </a:r>
          </a:p>
        </p:txBody>
      </p:sp>
    </p:spTree>
    <p:extLst>
      <p:ext uri="{BB962C8B-B14F-4D97-AF65-F5344CB8AC3E}">
        <p14:creationId xmlns:p14="http://schemas.microsoft.com/office/powerpoint/2010/main" val="47898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303" y="274638"/>
            <a:ext cx="9801497" cy="562074"/>
          </a:xfrm>
        </p:spPr>
        <p:txBody>
          <a:bodyPr>
            <a:noAutofit/>
          </a:bodyPr>
          <a:lstStyle/>
          <a:p>
            <a:r>
              <a:rPr lang="en-AU" sz="3600" b="1" dirty="0">
                <a:latin typeface="+mn-lt"/>
              </a:rPr>
              <a:t>Absolute Dating:  Carbon-14 / Radiocarbon dating</a:t>
            </a:r>
          </a:p>
        </p:txBody>
      </p:sp>
      <p:sp>
        <p:nvSpPr>
          <p:cNvPr id="3" name="Content Placeholder 2"/>
          <p:cNvSpPr>
            <a:spLocks noGrp="1"/>
          </p:cNvSpPr>
          <p:nvPr>
            <p:ph idx="1"/>
          </p:nvPr>
        </p:nvSpPr>
        <p:spPr>
          <a:xfrm>
            <a:off x="304800" y="1052737"/>
            <a:ext cx="10497671" cy="5487400"/>
          </a:xfrm>
        </p:spPr>
        <p:txBody>
          <a:bodyPr>
            <a:normAutofit/>
          </a:bodyPr>
          <a:lstStyle/>
          <a:p>
            <a:r>
              <a:rPr lang="en-AU" sz="2000" dirty="0"/>
              <a:t>Living things contain carbon. They get this carbon via the food chain. Plants get it from CO2 in the atmosphere, and animals get it via the rest of the food chain. Most of the carbon in the atmosphere, and therefore in living things is the Carbon-12 isotope, which is stable.</a:t>
            </a:r>
          </a:p>
          <a:p>
            <a:pPr marL="0" indent="0">
              <a:buNone/>
            </a:pPr>
            <a:endParaRPr lang="en-AU" sz="2000" dirty="0"/>
          </a:p>
          <a:p>
            <a:r>
              <a:rPr lang="en-AU" sz="2000" dirty="0"/>
              <a:t>A small amount of carbon in living things is the Carbon-14 isotope, which is unstable.</a:t>
            </a:r>
          </a:p>
          <a:p>
            <a:pPr lvl="1"/>
            <a:r>
              <a:rPr lang="en-AU" sz="2000" dirty="0"/>
              <a:t>Carbon-14 exists in atmosphere in small amounts</a:t>
            </a:r>
          </a:p>
          <a:p>
            <a:pPr lvl="1"/>
            <a:r>
              <a:rPr lang="en-AU" sz="2000" dirty="0"/>
              <a:t>Taken up by plants during photosynthesis, passes along food chain</a:t>
            </a:r>
          </a:p>
          <a:p>
            <a:pPr lvl="1"/>
            <a:r>
              <a:rPr lang="en-AU" sz="2000" dirty="0"/>
              <a:t>Becomes part of living tissues</a:t>
            </a:r>
          </a:p>
          <a:p>
            <a:pPr lvl="1"/>
            <a:r>
              <a:rPr lang="en-AU" sz="2000" dirty="0"/>
              <a:t>After death, intake ceases, and carbon-14 decays into nitrogen at a fixed rate</a:t>
            </a:r>
          </a:p>
          <a:p>
            <a:endParaRPr lang="en-AU" sz="2400" dirty="0"/>
          </a:p>
          <a:p>
            <a:r>
              <a:rPr lang="en-AU" sz="2000" dirty="0"/>
              <a:t>We can work out how long a carbon based life form has been dead for by looking at the ratio of carbon-14 (radioactive) to carbon-12 (stable).</a:t>
            </a:r>
          </a:p>
          <a:p>
            <a:pPr marL="457200" lvl="1" indent="0">
              <a:buNone/>
            </a:pPr>
            <a:endParaRPr lang="en-AU" sz="2000" dirty="0"/>
          </a:p>
          <a:p>
            <a:pPr lvl="1"/>
            <a:endParaRPr lang="en-AU" sz="2000" dirty="0"/>
          </a:p>
          <a:p>
            <a:pPr lvl="1"/>
            <a:endParaRPr lang="en-AU" sz="2000" dirty="0"/>
          </a:p>
          <a:p>
            <a:pPr lvl="1"/>
            <a:endParaRPr lang="en-AU" sz="2000" dirty="0"/>
          </a:p>
          <a:p>
            <a:pPr marL="457200" lvl="1" indent="0">
              <a:buNone/>
            </a:pPr>
            <a:endParaRPr lang="en-AU" sz="2000" dirty="0"/>
          </a:p>
          <a:p>
            <a:pPr marL="457200" lvl="1" indent="0">
              <a:buNone/>
            </a:pPr>
            <a:endParaRPr lang="en-AU" sz="2000" dirty="0"/>
          </a:p>
          <a:p>
            <a:pPr marL="0" indent="0">
              <a:buNone/>
            </a:pPr>
            <a:endParaRPr lang="en-AU" sz="2400" dirty="0"/>
          </a:p>
          <a:p>
            <a:endParaRPr lang="en-AU" sz="2400" dirty="0"/>
          </a:p>
          <a:p>
            <a:pPr marL="0" indent="0">
              <a:buNone/>
            </a:pPr>
            <a:endParaRPr lang="en-AU" sz="2400" dirty="0"/>
          </a:p>
        </p:txBody>
      </p:sp>
      <p:sp>
        <p:nvSpPr>
          <p:cNvPr id="4" name="TextBox 3"/>
          <p:cNvSpPr txBox="1"/>
          <p:nvPr/>
        </p:nvSpPr>
        <p:spPr>
          <a:xfrm>
            <a:off x="0" y="6519446"/>
            <a:ext cx="6879771" cy="338554"/>
          </a:xfrm>
          <a:prstGeom prst="rect">
            <a:avLst/>
          </a:prstGeom>
          <a:solidFill>
            <a:srgbClr val="FFFF00"/>
          </a:solidFill>
        </p:spPr>
        <p:txBody>
          <a:bodyPr wrap="square" rtlCol="0">
            <a:spAutoFit/>
          </a:bodyPr>
          <a:lstStyle/>
          <a:p>
            <a:r>
              <a:rPr lang="en-AU" sz="1600" i="1" dirty="0"/>
              <a:t>Learning Aim: Describe how Radiocarbon dating works and discuss its limitations</a:t>
            </a:r>
          </a:p>
        </p:txBody>
      </p:sp>
    </p:spTree>
    <p:extLst>
      <p:ext uri="{BB962C8B-B14F-4D97-AF65-F5344CB8AC3E}">
        <p14:creationId xmlns:p14="http://schemas.microsoft.com/office/powerpoint/2010/main" val="27520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078" y="500458"/>
            <a:ext cx="7416824" cy="59882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0" y="6519446"/>
            <a:ext cx="6879771" cy="338554"/>
          </a:xfrm>
          <a:prstGeom prst="rect">
            <a:avLst/>
          </a:prstGeom>
          <a:solidFill>
            <a:srgbClr val="FFFF00"/>
          </a:solidFill>
        </p:spPr>
        <p:txBody>
          <a:bodyPr wrap="square" rtlCol="0">
            <a:spAutoFit/>
          </a:bodyPr>
          <a:lstStyle/>
          <a:p>
            <a:r>
              <a:rPr lang="en-AU" sz="1600" i="1" dirty="0"/>
              <a:t>Learning Aim: Describe how Radiocarbon dating works and discuss its limitations</a:t>
            </a:r>
          </a:p>
        </p:txBody>
      </p:sp>
    </p:spTree>
    <p:extLst>
      <p:ext uri="{BB962C8B-B14F-4D97-AF65-F5344CB8AC3E}">
        <p14:creationId xmlns:p14="http://schemas.microsoft.com/office/powerpoint/2010/main" val="125485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8844"/>
            <a:ext cx="10106297" cy="562074"/>
          </a:xfrm>
        </p:spPr>
        <p:txBody>
          <a:bodyPr>
            <a:noAutofit/>
          </a:bodyPr>
          <a:lstStyle/>
          <a:p>
            <a:r>
              <a:rPr lang="en-AU" sz="3600" b="1" dirty="0">
                <a:latin typeface="+mn-lt"/>
              </a:rPr>
              <a:t>Absolute Dating:  Carbon-14 / Radiocarbon dating</a:t>
            </a:r>
          </a:p>
        </p:txBody>
      </p:sp>
      <p:sp>
        <p:nvSpPr>
          <p:cNvPr id="3" name="Content Placeholder 2"/>
          <p:cNvSpPr>
            <a:spLocks noGrp="1"/>
          </p:cNvSpPr>
          <p:nvPr>
            <p:ph idx="1"/>
          </p:nvPr>
        </p:nvSpPr>
        <p:spPr>
          <a:xfrm>
            <a:off x="322218" y="980729"/>
            <a:ext cx="5788532" cy="5073427"/>
          </a:xfrm>
        </p:spPr>
        <p:txBody>
          <a:bodyPr>
            <a:normAutofit/>
          </a:bodyPr>
          <a:lstStyle/>
          <a:p>
            <a:r>
              <a:rPr lang="en-AU" sz="2400" dirty="0"/>
              <a:t>In living organisms,  the ratio is:</a:t>
            </a:r>
          </a:p>
          <a:p>
            <a:pPr marL="0" indent="0">
              <a:buNone/>
            </a:pPr>
            <a:r>
              <a:rPr lang="en-AU" sz="2400" dirty="0"/>
              <a:t>       1 </a:t>
            </a:r>
            <a:r>
              <a:rPr lang="en-AU" sz="2400" dirty="0">
                <a:solidFill>
                  <a:schemeClr val="bg1">
                    <a:lumMod val="65000"/>
                  </a:schemeClr>
                </a:solidFill>
              </a:rPr>
              <a:t>carbon-14</a:t>
            </a:r>
            <a:r>
              <a:rPr lang="en-AU" sz="2400" dirty="0"/>
              <a:t> : 10</a:t>
            </a:r>
            <a:r>
              <a:rPr lang="en-AU" sz="2400" baseline="30000" dirty="0"/>
              <a:t>12</a:t>
            </a:r>
            <a:r>
              <a:rPr lang="en-AU" sz="2400" dirty="0"/>
              <a:t> </a:t>
            </a:r>
            <a:r>
              <a:rPr lang="en-AU" sz="2400" dirty="0">
                <a:solidFill>
                  <a:schemeClr val="bg1">
                    <a:lumMod val="65000"/>
                  </a:schemeClr>
                </a:solidFill>
              </a:rPr>
              <a:t>carbon-12</a:t>
            </a:r>
          </a:p>
          <a:p>
            <a:pPr marL="0" indent="0">
              <a:buNone/>
            </a:pPr>
            <a:endParaRPr lang="en-AU" sz="2400" dirty="0">
              <a:solidFill>
                <a:schemeClr val="bg1">
                  <a:lumMod val="65000"/>
                </a:schemeClr>
              </a:solidFill>
            </a:endParaRPr>
          </a:p>
          <a:p>
            <a:r>
              <a:rPr lang="en-AU" sz="2400" dirty="0"/>
              <a:t>The amount of Carbon-14 halves each  5730 years. This is the “Half Life” of Carbon 14.</a:t>
            </a:r>
          </a:p>
          <a:p>
            <a:pPr marL="0" indent="0">
              <a:buNone/>
            </a:pPr>
            <a:endParaRPr lang="en-AU" sz="2400" dirty="0"/>
          </a:p>
          <a:p>
            <a:r>
              <a:rPr lang="en-AU" sz="2400" dirty="0"/>
              <a:t>If we measure the ratio, we can use the graph to determine the age of the sample.</a:t>
            </a:r>
          </a:p>
          <a:p>
            <a:pPr marL="0" indent="0">
              <a:buNone/>
            </a:pPr>
            <a:endParaRPr lang="en-AU"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4798" y="799548"/>
            <a:ext cx="5387217" cy="5254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0" y="6519446"/>
            <a:ext cx="6879771" cy="338554"/>
          </a:xfrm>
          <a:prstGeom prst="rect">
            <a:avLst/>
          </a:prstGeom>
          <a:solidFill>
            <a:srgbClr val="FFFF00"/>
          </a:solidFill>
        </p:spPr>
        <p:txBody>
          <a:bodyPr wrap="square" rtlCol="0">
            <a:spAutoFit/>
          </a:bodyPr>
          <a:lstStyle/>
          <a:p>
            <a:r>
              <a:rPr lang="en-AU" sz="1600" i="1" dirty="0"/>
              <a:t>Learning Aim: Describe how Radiocarbon dating works and discuss its limitations</a:t>
            </a:r>
          </a:p>
        </p:txBody>
      </p:sp>
    </p:spTree>
    <p:extLst>
      <p:ext uri="{BB962C8B-B14F-4D97-AF65-F5344CB8AC3E}">
        <p14:creationId xmlns:p14="http://schemas.microsoft.com/office/powerpoint/2010/main" val="20525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589" y="274638"/>
            <a:ext cx="10019211" cy="562074"/>
          </a:xfrm>
        </p:spPr>
        <p:txBody>
          <a:bodyPr>
            <a:noAutofit/>
          </a:bodyPr>
          <a:lstStyle/>
          <a:p>
            <a:r>
              <a:rPr lang="en-AU" sz="3600" b="1" dirty="0">
                <a:latin typeface="+mn-lt"/>
              </a:rPr>
              <a:t>Absolute Dating:  Carbon-14 / Radiocarbon dating</a:t>
            </a:r>
          </a:p>
        </p:txBody>
      </p:sp>
      <p:sp>
        <p:nvSpPr>
          <p:cNvPr id="3" name="Content Placeholder 2"/>
          <p:cNvSpPr>
            <a:spLocks noGrp="1"/>
          </p:cNvSpPr>
          <p:nvPr>
            <p:ph idx="1"/>
          </p:nvPr>
        </p:nvSpPr>
        <p:spPr>
          <a:xfrm>
            <a:off x="444138" y="980729"/>
            <a:ext cx="9684312" cy="5073427"/>
          </a:xfrm>
        </p:spPr>
        <p:txBody>
          <a:bodyPr>
            <a:normAutofit/>
          </a:bodyPr>
          <a:lstStyle/>
          <a:p>
            <a:r>
              <a:rPr lang="en-AU" sz="2400" dirty="0"/>
              <a:t>Normal method requires 3 grams of carbon</a:t>
            </a:r>
          </a:p>
          <a:p>
            <a:r>
              <a:rPr lang="en-AU" sz="2400" dirty="0"/>
              <a:t>Newer technique:  Accelerator Mass Spectrometry (AMS) radiocarbon dating – can work with 100ug.</a:t>
            </a:r>
          </a:p>
          <a:p>
            <a:pPr lvl="1"/>
            <a:r>
              <a:rPr lang="en-AU" sz="2000" dirty="0"/>
              <a:t>Can date using tiny samples </a:t>
            </a:r>
          </a:p>
          <a:p>
            <a:r>
              <a:rPr lang="en-AU" sz="2400" dirty="0"/>
              <a:t>Limitations of Radiocarbon dating:</a:t>
            </a:r>
          </a:p>
          <a:p>
            <a:pPr lvl="1"/>
            <a:r>
              <a:rPr lang="en-AU" sz="2000" dirty="0"/>
              <a:t>After 70000 years, not much of sample left</a:t>
            </a:r>
          </a:p>
          <a:p>
            <a:pPr lvl="1"/>
            <a:r>
              <a:rPr lang="en-AU" sz="2000" dirty="0"/>
              <a:t>Can only use for samples younger than this</a:t>
            </a:r>
          </a:p>
          <a:p>
            <a:pPr lvl="1"/>
            <a:r>
              <a:rPr lang="en-AU" sz="2000" dirty="0"/>
              <a:t>Material tested must contain Carbon.</a:t>
            </a:r>
          </a:p>
          <a:p>
            <a:pPr lvl="1"/>
            <a:r>
              <a:rPr lang="en-AU" sz="2000" dirty="0"/>
              <a:t>Some margin of error due to fluctuating Carbon-14 in the atmosphere</a:t>
            </a:r>
          </a:p>
        </p:txBody>
      </p:sp>
      <p:sp>
        <p:nvSpPr>
          <p:cNvPr id="4" name="TextBox 3"/>
          <p:cNvSpPr txBox="1"/>
          <p:nvPr/>
        </p:nvSpPr>
        <p:spPr>
          <a:xfrm>
            <a:off x="0" y="6519446"/>
            <a:ext cx="6879771" cy="338554"/>
          </a:xfrm>
          <a:prstGeom prst="rect">
            <a:avLst/>
          </a:prstGeom>
          <a:solidFill>
            <a:srgbClr val="FFFF00"/>
          </a:solidFill>
        </p:spPr>
        <p:txBody>
          <a:bodyPr wrap="square" rtlCol="0">
            <a:spAutoFit/>
          </a:bodyPr>
          <a:lstStyle/>
          <a:p>
            <a:r>
              <a:rPr lang="en-AU" sz="1600" i="1" dirty="0"/>
              <a:t>Learning Aim: Describe how Radiocarbon dating works and discuss its limitations</a:t>
            </a:r>
          </a:p>
        </p:txBody>
      </p:sp>
    </p:spTree>
    <p:extLst>
      <p:ext uri="{BB962C8B-B14F-4D97-AF65-F5344CB8AC3E}">
        <p14:creationId xmlns:p14="http://schemas.microsoft.com/office/powerpoint/2010/main" val="259905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graphicFrame>
        <p:nvGraphicFramePr>
          <p:cNvPr id="4" name="Table 3"/>
          <p:cNvGraphicFramePr>
            <a:graphicFrameLocks noGrp="1"/>
          </p:cNvGraphicFramePr>
          <p:nvPr>
            <p:extLst>
              <p:ext uri="{D42A27DB-BD31-4B8C-83A1-F6EECF244321}">
                <p14:modId xmlns:p14="http://schemas.microsoft.com/office/powerpoint/2010/main" val="1243479354"/>
              </p:ext>
            </p:extLst>
          </p:nvPr>
        </p:nvGraphicFramePr>
        <p:xfrm>
          <a:off x="165463" y="75232"/>
          <a:ext cx="11739154" cy="6695682"/>
        </p:xfrm>
        <a:graphic>
          <a:graphicData uri="http://schemas.openxmlformats.org/drawingml/2006/table">
            <a:tbl>
              <a:tblPr firstRow="1" bandRow="1">
                <a:tableStyleId>{5C22544A-7EE6-4342-B048-85BDC9FD1C3A}</a:tableStyleId>
              </a:tblPr>
              <a:tblGrid>
                <a:gridCol w="4511040">
                  <a:extLst>
                    <a:ext uri="{9D8B030D-6E8A-4147-A177-3AD203B41FA5}">
                      <a16:colId xmlns:a16="http://schemas.microsoft.com/office/drawing/2014/main" val="3955304084"/>
                    </a:ext>
                  </a:extLst>
                </a:gridCol>
                <a:gridCol w="7228114">
                  <a:extLst>
                    <a:ext uri="{9D8B030D-6E8A-4147-A177-3AD203B41FA5}">
                      <a16:colId xmlns:a16="http://schemas.microsoft.com/office/drawing/2014/main" val="2642575247"/>
                    </a:ext>
                  </a:extLst>
                </a:gridCol>
              </a:tblGrid>
              <a:tr h="439061">
                <a:tc>
                  <a:txBody>
                    <a:bodyPr/>
                    <a:lstStyle/>
                    <a:p>
                      <a:r>
                        <a:rPr lang="en-AU" dirty="0"/>
                        <a:t>Date:</a:t>
                      </a:r>
                    </a:p>
                  </a:txBody>
                  <a:tcPr/>
                </a:tc>
                <a:tc>
                  <a:txBody>
                    <a:bodyPr/>
                    <a:lstStyle/>
                    <a:p>
                      <a:r>
                        <a:rPr lang="en-AU" dirty="0"/>
                        <a:t>Huma</a:t>
                      </a:r>
                      <a:r>
                        <a:rPr lang="en-AU" baseline="0" dirty="0"/>
                        <a:t>n Biology Year 12 ATAR </a:t>
                      </a:r>
                      <a:endParaRPr lang="en-AU" dirty="0"/>
                    </a:p>
                  </a:txBody>
                  <a:tcPr/>
                </a:tc>
                <a:extLst>
                  <a:ext uri="{0D108BD9-81ED-4DB2-BD59-A6C34878D82A}">
                    <a16:rowId xmlns:a16="http://schemas.microsoft.com/office/drawing/2014/main" val="745475727"/>
                  </a:ext>
                </a:extLst>
              </a:tr>
              <a:tr h="3976233">
                <a:tc rowSpan="2">
                  <a:txBody>
                    <a:bodyPr/>
                    <a:lstStyle/>
                    <a:p>
                      <a:r>
                        <a:rPr lang="en-AU" sz="1600" b="1" dirty="0"/>
                        <a:t>Do</a:t>
                      </a:r>
                      <a:r>
                        <a:rPr lang="en-AU" sz="1600" b="1" baseline="0" dirty="0"/>
                        <a:t> Now</a:t>
                      </a:r>
                    </a:p>
                    <a:p>
                      <a:endParaRPr lang="en-AU" sz="1600" b="1" baseline="0" dirty="0"/>
                    </a:p>
                    <a:p>
                      <a:r>
                        <a:rPr lang="en-AU" sz="1600" b="0" baseline="0" dirty="0"/>
                        <a:t>Past Exam Question – sequencing and evidence for evolution</a:t>
                      </a:r>
                    </a:p>
                    <a:p>
                      <a:endParaRPr lang="en-AU" sz="1600" b="0" baseline="0" dirty="0"/>
                    </a:p>
                    <a:p>
                      <a:r>
                        <a:rPr lang="en-AU" sz="1600" b="1" dirty="0"/>
                        <a:t>Lesson Agenda</a:t>
                      </a:r>
                    </a:p>
                    <a:p>
                      <a:r>
                        <a:rPr lang="en-AU" sz="1600" b="0" baseline="0" dirty="0"/>
                        <a:t>1: Do Now</a:t>
                      </a:r>
                    </a:p>
                    <a:p>
                      <a:r>
                        <a:rPr lang="en-AU" sz="1600" b="0" baseline="0" dirty="0"/>
                        <a:t>2: Fossils and Absolute Dating Techniques</a:t>
                      </a:r>
                    </a:p>
                    <a:p>
                      <a:r>
                        <a:rPr lang="en-AU" sz="1600" b="0" i="0" baseline="0" dirty="0"/>
                        <a:t>3: Lesson Summary and Wind Up</a:t>
                      </a:r>
                    </a:p>
                    <a:p>
                      <a:r>
                        <a:rPr lang="en-AU" sz="1600" b="1" i="0" baseline="0" dirty="0"/>
                        <a:t>Suggested Study</a:t>
                      </a:r>
                    </a:p>
                    <a:p>
                      <a:pPr marL="0" indent="0">
                        <a:buFont typeface="Arial" panose="020B0604020202020204" pitchFamily="34" charset="0"/>
                        <a:buNone/>
                      </a:pPr>
                      <a:endParaRPr lang="en-AU" sz="1600" b="0" i="0" baseline="0" dirty="0"/>
                    </a:p>
                    <a:p>
                      <a:pPr marL="285750" indent="-285750">
                        <a:buFont typeface="Arial" panose="020B0604020202020204" pitchFamily="34" charset="0"/>
                        <a:buChar char="•"/>
                      </a:pPr>
                      <a:r>
                        <a:rPr lang="en-AU" sz="1600" b="0" i="0" baseline="0" dirty="0"/>
                        <a:t>Read through today’s notes and textbook section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b="0" i="0" baseline="0" dirty="0"/>
                        <a:t>Complete review worksheet, then mark and correct using the answer key on Connect (compulsory).</a:t>
                      </a:r>
                    </a:p>
                    <a:p>
                      <a:pPr marL="0" indent="0">
                        <a:buFont typeface="Arial" panose="020B0604020202020204" pitchFamily="34" charset="0"/>
                        <a:buNone/>
                      </a:pPr>
                      <a:endParaRPr lang="en-AU" sz="1600" b="0" i="0" baseline="0" dirty="0"/>
                    </a:p>
                    <a:p>
                      <a:pPr marL="0" indent="0">
                        <a:buFont typeface="Arial" panose="020B0604020202020204" pitchFamily="34" charset="0"/>
                        <a:buNone/>
                      </a:pPr>
                      <a:endParaRPr lang="en-AU" sz="1600" b="0" i="0" baseline="0" dirty="0"/>
                    </a:p>
                    <a:p>
                      <a:pPr marL="0" indent="0">
                        <a:buFont typeface="Arial" panose="020B0604020202020204" pitchFamily="34" charset="0"/>
                        <a:buNone/>
                      </a:pPr>
                      <a:r>
                        <a:rPr lang="en-AU" sz="1600" b="1" i="0" baseline="0" dirty="0"/>
                        <a:t>NEXT LESSON</a:t>
                      </a:r>
                    </a:p>
                    <a:p>
                      <a:pPr marL="0" indent="0">
                        <a:buFont typeface="Arial" panose="020B0604020202020204" pitchFamily="34" charset="0"/>
                        <a:buNone/>
                      </a:pPr>
                      <a:endParaRPr lang="en-AU" sz="1600" b="1" i="0" baseline="0" dirty="0"/>
                    </a:p>
                    <a:p>
                      <a:pPr marL="0" indent="0">
                        <a:buFont typeface="Arial" panose="020B0604020202020204" pitchFamily="34" charset="0"/>
                        <a:buNone/>
                      </a:pPr>
                      <a:r>
                        <a:rPr lang="en-AU" sz="1600" b="0" i="0" baseline="0" dirty="0"/>
                        <a:t>Fossil Evidence and Relative Dating Techniques</a:t>
                      </a:r>
                    </a:p>
                  </a:txBody>
                  <a:tcPr/>
                </a:tc>
                <a:tc>
                  <a:txBody>
                    <a:bodyPr/>
                    <a:lstStyle/>
                    <a:p>
                      <a:r>
                        <a:rPr lang="en-AU" sz="1600" b="1" dirty="0"/>
                        <a:t>Learning</a:t>
                      </a:r>
                      <a:r>
                        <a:rPr lang="en-AU" sz="1600" b="1" baseline="0" dirty="0"/>
                        <a:t> Aims</a:t>
                      </a:r>
                    </a:p>
                    <a:p>
                      <a:pPr marL="285750" indent="-285750">
                        <a:buFont typeface="Arial" panose="020B0604020202020204" pitchFamily="34" charset="0"/>
                        <a:buChar char="•"/>
                      </a:pPr>
                      <a:r>
                        <a:rPr lang="en-AU" sz="1600" b="0" baseline="0" dirty="0"/>
                        <a:t>Describe the main processes of fossilisation</a:t>
                      </a:r>
                    </a:p>
                    <a:p>
                      <a:pPr marL="285750" indent="-285750">
                        <a:buFont typeface="Arial" panose="020B0604020202020204" pitchFamily="34" charset="0"/>
                        <a:buChar char="•"/>
                      </a:pPr>
                      <a:r>
                        <a:rPr lang="en-AU" sz="1600" b="0" baseline="0" dirty="0"/>
                        <a:t>Explain the conditions required for fossilisation to occur.</a:t>
                      </a:r>
                    </a:p>
                    <a:p>
                      <a:pPr marL="285750" indent="-285750">
                        <a:buFont typeface="Arial" panose="020B0604020202020204" pitchFamily="34" charset="0"/>
                        <a:buChar char="•"/>
                      </a:pPr>
                      <a:r>
                        <a:rPr lang="en-AU" sz="1600" b="0" baseline="0" dirty="0"/>
                        <a:t>Discuss how fossils are discovered and excavated</a:t>
                      </a:r>
                    </a:p>
                    <a:p>
                      <a:pPr marL="285750" indent="-285750">
                        <a:buFont typeface="Arial" panose="020B0604020202020204" pitchFamily="34" charset="0"/>
                        <a:buChar char="•"/>
                      </a:pPr>
                      <a:r>
                        <a:rPr lang="en-AU" sz="1600" b="0" baseline="0" dirty="0"/>
                        <a:t>Define absolute dating and relative dating</a:t>
                      </a:r>
                    </a:p>
                    <a:p>
                      <a:pPr marL="285750" indent="-285750">
                        <a:buFont typeface="Arial" panose="020B0604020202020204" pitchFamily="34" charset="0"/>
                        <a:buChar char="•"/>
                      </a:pPr>
                      <a:r>
                        <a:rPr lang="en-AU" sz="1600" b="0" baseline="0" dirty="0"/>
                        <a:t>Describe how K-</a:t>
                      </a:r>
                      <a:r>
                        <a:rPr lang="en-AU" sz="1600" b="0" baseline="0" dirty="0" err="1"/>
                        <a:t>Ar</a:t>
                      </a:r>
                      <a:r>
                        <a:rPr lang="en-AU" sz="1600" b="0" baseline="0" dirty="0"/>
                        <a:t> dating works and discuss its limitations</a:t>
                      </a:r>
                    </a:p>
                    <a:p>
                      <a:pPr marL="285750" indent="-285750">
                        <a:buFont typeface="Arial" panose="020B0604020202020204" pitchFamily="34" charset="0"/>
                        <a:buChar char="•"/>
                      </a:pPr>
                      <a:r>
                        <a:rPr lang="en-AU" sz="1600" b="0" baseline="0" dirty="0"/>
                        <a:t>Describe how Radiocarbon dating works and discuss its limitations</a:t>
                      </a:r>
                    </a:p>
                    <a:p>
                      <a:pPr marL="285750" indent="-285750">
                        <a:buFont typeface="Arial" panose="020B0604020202020204" pitchFamily="34" charset="0"/>
                        <a:buChar char="•"/>
                      </a:pPr>
                      <a:r>
                        <a:rPr lang="en-AU" sz="1600" b="0" baseline="0" dirty="0"/>
                        <a:t>Use given data to calculate the age of a sample using a graph</a:t>
                      </a:r>
                    </a:p>
                  </a:txBody>
                  <a:tcPr/>
                </a:tc>
                <a:extLst>
                  <a:ext uri="{0D108BD9-81ED-4DB2-BD59-A6C34878D82A}">
                    <a16:rowId xmlns:a16="http://schemas.microsoft.com/office/drawing/2014/main" val="3427345155"/>
                  </a:ext>
                </a:extLst>
              </a:tr>
              <a:tr h="2280388">
                <a:tc vMerge="1">
                  <a:txBody>
                    <a:bodyPr/>
                    <a:lstStyle/>
                    <a:p>
                      <a:endParaRPr lang="en-AU" b="0" baseline="0" dirty="0"/>
                    </a:p>
                  </a:txBody>
                  <a:tcPr/>
                </a:tc>
                <a:tc>
                  <a:txBody>
                    <a:bodyPr/>
                    <a:lstStyle/>
                    <a:p>
                      <a:r>
                        <a:rPr lang="en-AU" sz="1600" b="1" dirty="0"/>
                        <a:t>Key Vocabulary</a:t>
                      </a:r>
                    </a:p>
                    <a:p>
                      <a:endParaRPr lang="en-AU" sz="1600" b="0" dirty="0"/>
                    </a:p>
                    <a:p>
                      <a:r>
                        <a:rPr lang="en-AU" sz="1600" b="0" dirty="0"/>
                        <a:t>Isotope</a:t>
                      </a:r>
                    </a:p>
                    <a:p>
                      <a:r>
                        <a:rPr lang="en-AU" sz="1600" b="0" dirty="0"/>
                        <a:t>Half-life</a:t>
                      </a:r>
                    </a:p>
                    <a:p>
                      <a:r>
                        <a:rPr lang="en-AU" sz="1600" b="0" dirty="0"/>
                        <a:t>Fossil</a:t>
                      </a:r>
                    </a:p>
                  </a:txBody>
                  <a:tcPr/>
                </a:tc>
                <a:extLst>
                  <a:ext uri="{0D108BD9-81ED-4DB2-BD59-A6C34878D82A}">
                    <a16:rowId xmlns:a16="http://schemas.microsoft.com/office/drawing/2014/main" val="2049135741"/>
                  </a:ext>
                </a:extLst>
              </a:tr>
            </a:tbl>
          </a:graphicData>
        </a:graphic>
      </p:graphicFrame>
    </p:spTree>
    <p:extLst>
      <p:ext uri="{BB962C8B-B14F-4D97-AF65-F5344CB8AC3E}">
        <p14:creationId xmlns:p14="http://schemas.microsoft.com/office/powerpoint/2010/main" val="248706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046" y="61071"/>
            <a:ext cx="8229600" cy="620954"/>
          </a:xfrm>
        </p:spPr>
        <p:txBody>
          <a:bodyPr>
            <a:normAutofit/>
          </a:bodyPr>
          <a:lstStyle/>
          <a:p>
            <a:r>
              <a:rPr lang="en-AU" sz="3600" b="1" dirty="0">
                <a:latin typeface="+mn-lt"/>
              </a:rPr>
              <a:t>Overview/Intro</a:t>
            </a:r>
          </a:p>
        </p:txBody>
      </p:sp>
      <p:sp>
        <p:nvSpPr>
          <p:cNvPr id="3" name="Content Placeholder 2"/>
          <p:cNvSpPr>
            <a:spLocks noGrp="1"/>
          </p:cNvSpPr>
          <p:nvPr>
            <p:ph idx="1"/>
          </p:nvPr>
        </p:nvSpPr>
        <p:spPr>
          <a:xfrm>
            <a:off x="148046" y="766354"/>
            <a:ext cx="7829005" cy="5930537"/>
          </a:xfrm>
        </p:spPr>
        <p:txBody>
          <a:bodyPr>
            <a:normAutofit/>
          </a:bodyPr>
          <a:lstStyle/>
          <a:p>
            <a:r>
              <a:rPr lang="en-AU" sz="2400" dirty="0"/>
              <a:t>Fossil record is one of the crucial pieces of evidence for evolution</a:t>
            </a:r>
          </a:p>
          <a:p>
            <a:r>
              <a:rPr lang="en-AU" sz="2400" dirty="0"/>
              <a:t>Fossil:  a preserved trace left by an organism that lived long ago:</a:t>
            </a:r>
          </a:p>
          <a:p>
            <a:pPr lvl="1"/>
            <a:r>
              <a:rPr lang="en-AU" sz="2000" dirty="0"/>
              <a:t>Footprints, Burrows, Faeces, Impressions (trace fossils)</a:t>
            </a:r>
          </a:p>
          <a:p>
            <a:pPr lvl="1"/>
            <a:r>
              <a:rPr lang="en-AU" sz="2000" dirty="0"/>
              <a:t>Bones, Shells, Teeth, Soft tissues (body fossils)</a:t>
            </a:r>
          </a:p>
          <a:p>
            <a:r>
              <a:rPr lang="en-AU" sz="2400" dirty="0"/>
              <a:t>Not all remains and traces become fossilised.  It happens rarely, so there are many extinct creatures where there is no fossil record.</a:t>
            </a:r>
          </a:p>
          <a:p>
            <a:r>
              <a:rPr lang="en-AU" sz="2400" dirty="0"/>
              <a:t>Materials associated with the fossils also helps to provide information:</a:t>
            </a:r>
          </a:p>
          <a:p>
            <a:pPr lvl="1"/>
            <a:r>
              <a:rPr lang="en-AU" sz="2000" dirty="0"/>
              <a:t>Rock they were found in</a:t>
            </a:r>
          </a:p>
          <a:p>
            <a:pPr lvl="1"/>
            <a:r>
              <a:rPr lang="en-AU" sz="2000" dirty="0"/>
              <a:t>Other fossils nearby</a:t>
            </a:r>
          </a:p>
          <a:p>
            <a:r>
              <a:rPr lang="en-AU" sz="2400" dirty="0"/>
              <a:t>Some fossil evidence can show an evolutionary sequence </a:t>
            </a:r>
            <a:r>
              <a:rPr lang="en-AU" sz="2400" dirty="0" err="1"/>
              <a:t>eg</a:t>
            </a:r>
            <a:r>
              <a:rPr lang="en-AU" sz="2400" dirty="0"/>
              <a:t> evolution of horse hoof.</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931" y="182880"/>
            <a:ext cx="2025588" cy="1811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840" y="2010185"/>
            <a:ext cx="4328159" cy="4686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107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4" y="274639"/>
            <a:ext cx="8229600" cy="562074"/>
          </a:xfrm>
        </p:spPr>
        <p:txBody>
          <a:bodyPr>
            <a:noAutofit/>
          </a:bodyPr>
          <a:lstStyle/>
          <a:p>
            <a:r>
              <a:rPr lang="en-AU" sz="3600" b="1" dirty="0">
                <a:latin typeface="+mn-lt"/>
              </a:rPr>
              <a:t>Processes of Fossilisation</a:t>
            </a:r>
          </a:p>
        </p:txBody>
      </p:sp>
      <p:sp>
        <p:nvSpPr>
          <p:cNvPr id="3" name="Content Placeholder 2"/>
          <p:cNvSpPr>
            <a:spLocks noGrp="1"/>
          </p:cNvSpPr>
          <p:nvPr>
            <p:ph idx="1"/>
          </p:nvPr>
        </p:nvSpPr>
        <p:spPr>
          <a:xfrm>
            <a:off x="370114" y="836713"/>
            <a:ext cx="7123612" cy="5842761"/>
          </a:xfrm>
        </p:spPr>
        <p:txBody>
          <a:bodyPr>
            <a:noAutofit/>
          </a:bodyPr>
          <a:lstStyle/>
          <a:p>
            <a:r>
              <a:rPr lang="en-AU" sz="2400" dirty="0"/>
              <a:t>Fossils can form in different ways:</a:t>
            </a:r>
          </a:p>
          <a:p>
            <a:pPr marL="0" indent="0">
              <a:buNone/>
            </a:pPr>
            <a:r>
              <a:rPr lang="en-AU" sz="2000" b="1" dirty="0"/>
              <a:t>PERMINERALISATION</a:t>
            </a:r>
          </a:p>
          <a:p>
            <a:r>
              <a:rPr lang="en-AU" sz="2000" dirty="0"/>
              <a:t>After burial in sediment, minerals are deposited into the remains by water. This slowly replaces the remains with mineral, petrifying them. </a:t>
            </a:r>
          </a:p>
          <a:p>
            <a:r>
              <a:rPr lang="en-AU" sz="2000" dirty="0"/>
              <a:t>Many fossil bones and petrified wood are fossilised in this way.</a:t>
            </a:r>
          </a:p>
          <a:p>
            <a:pPr marL="0" indent="0">
              <a:buNone/>
            </a:pPr>
            <a:r>
              <a:rPr lang="en-AU" sz="2000" b="1" dirty="0"/>
              <a:t>PRESERVED REMAINS</a:t>
            </a:r>
          </a:p>
          <a:p>
            <a:r>
              <a:rPr lang="en-AU" sz="2000" dirty="0"/>
              <a:t>The entire organism and its tissues are preserved</a:t>
            </a:r>
          </a:p>
          <a:p>
            <a:r>
              <a:rPr lang="en-AU" sz="2000" dirty="0" err="1"/>
              <a:t>Eg</a:t>
            </a:r>
            <a:r>
              <a:rPr lang="en-AU" sz="2000" dirty="0"/>
              <a:t>:  insects in amber, mammoths in ice, Neolithic humans in peat bogs</a:t>
            </a:r>
          </a:p>
          <a:p>
            <a:pPr marL="0" indent="0">
              <a:buNone/>
            </a:pPr>
            <a:r>
              <a:rPr lang="en-AU" sz="2000" b="1" dirty="0"/>
              <a:t>MOLDS AND CASTS</a:t>
            </a:r>
          </a:p>
          <a:p>
            <a:r>
              <a:rPr lang="en-AU" sz="2000" dirty="0"/>
              <a:t>Original remains dissolve leaving a space “</a:t>
            </a:r>
            <a:r>
              <a:rPr lang="en-AU" sz="2000" dirty="0" err="1"/>
              <a:t>mold</a:t>
            </a:r>
            <a:r>
              <a:rPr lang="en-AU" sz="2000" dirty="0"/>
              <a:t>” that is later filled with other sediments “cast”.</a:t>
            </a:r>
          </a:p>
          <a:p>
            <a:r>
              <a:rPr lang="en-AU" sz="2000" dirty="0" err="1"/>
              <a:t>Eg</a:t>
            </a:r>
            <a:r>
              <a:rPr lang="en-AU" sz="2000" dirty="0"/>
              <a:t>: imprints of shells or other soft bodied creatures, footprints etc. </a:t>
            </a:r>
          </a:p>
          <a:p>
            <a:pPr marL="0" indent="0">
              <a:buNone/>
            </a:pPr>
            <a:endParaRPr lang="en-AU" sz="2000" b="1" dirty="0"/>
          </a:p>
          <a:p>
            <a:endParaRPr lang="en-AU" sz="2400" dirty="0"/>
          </a:p>
          <a:p>
            <a:pPr lvl="1"/>
            <a:endParaRPr lang="en-AU" sz="2000" dirty="0"/>
          </a:p>
          <a:p>
            <a:pPr marL="457200" lvl="1" indent="0">
              <a:buNone/>
            </a:pPr>
            <a:br>
              <a:rPr lang="en-AU" dirty="0"/>
            </a:br>
            <a:br>
              <a:rPr lang="en-AU" dirty="0"/>
            </a:br>
            <a:endParaRPr lang="en-AU" sz="24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2548" y="1646609"/>
            <a:ext cx="3933854" cy="3517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0" y="6519446"/>
            <a:ext cx="4942115" cy="338554"/>
          </a:xfrm>
          <a:prstGeom prst="rect">
            <a:avLst/>
          </a:prstGeom>
          <a:solidFill>
            <a:srgbClr val="FFFF00"/>
          </a:solidFill>
        </p:spPr>
        <p:txBody>
          <a:bodyPr wrap="square" rtlCol="0">
            <a:spAutoFit/>
          </a:bodyPr>
          <a:lstStyle/>
          <a:p>
            <a:r>
              <a:rPr lang="en-AU" sz="1600" i="1" dirty="0"/>
              <a:t>Learning Aim: Describe the main processes of fossilisation</a:t>
            </a:r>
          </a:p>
        </p:txBody>
      </p:sp>
    </p:spTree>
    <p:extLst>
      <p:ext uri="{BB962C8B-B14F-4D97-AF65-F5344CB8AC3E}">
        <p14:creationId xmlns:p14="http://schemas.microsoft.com/office/powerpoint/2010/main" val="19551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406" y="279405"/>
            <a:ext cx="9409241" cy="5964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0" y="6519446"/>
            <a:ext cx="4942115" cy="338554"/>
          </a:xfrm>
          <a:prstGeom prst="rect">
            <a:avLst/>
          </a:prstGeom>
          <a:solidFill>
            <a:srgbClr val="FFFF00"/>
          </a:solidFill>
        </p:spPr>
        <p:txBody>
          <a:bodyPr wrap="square" rtlCol="0">
            <a:spAutoFit/>
          </a:bodyPr>
          <a:lstStyle/>
          <a:p>
            <a:r>
              <a:rPr lang="en-AU" sz="1600" i="1" dirty="0"/>
              <a:t>Learning Aim: Describe the main processes of fossilisation</a:t>
            </a:r>
          </a:p>
        </p:txBody>
      </p:sp>
    </p:spTree>
    <p:extLst>
      <p:ext uri="{BB962C8B-B14F-4D97-AF65-F5344CB8AC3E}">
        <p14:creationId xmlns:p14="http://schemas.microsoft.com/office/powerpoint/2010/main" val="2993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114" y="274639"/>
            <a:ext cx="8229600" cy="562074"/>
          </a:xfrm>
        </p:spPr>
        <p:txBody>
          <a:bodyPr>
            <a:noAutofit/>
          </a:bodyPr>
          <a:lstStyle/>
          <a:p>
            <a:r>
              <a:rPr lang="en-AU" sz="3600" b="1" dirty="0">
                <a:latin typeface="+mn-lt"/>
              </a:rPr>
              <a:t>Conditions for Fossilisation</a:t>
            </a:r>
          </a:p>
        </p:txBody>
      </p:sp>
      <p:sp>
        <p:nvSpPr>
          <p:cNvPr id="3" name="Content Placeholder 2"/>
          <p:cNvSpPr>
            <a:spLocks noGrp="1"/>
          </p:cNvSpPr>
          <p:nvPr>
            <p:ph idx="1"/>
          </p:nvPr>
        </p:nvSpPr>
        <p:spPr>
          <a:xfrm>
            <a:off x="487679" y="836713"/>
            <a:ext cx="11469189" cy="5912430"/>
          </a:xfrm>
        </p:spPr>
        <p:txBody>
          <a:bodyPr>
            <a:noAutofit/>
          </a:bodyPr>
          <a:lstStyle/>
          <a:p>
            <a:r>
              <a:rPr lang="en-AU" sz="2400" dirty="0"/>
              <a:t>Not all remains become fossils</a:t>
            </a:r>
          </a:p>
          <a:p>
            <a:r>
              <a:rPr lang="en-AU" sz="2400" dirty="0"/>
              <a:t>Fossilisation requires:</a:t>
            </a:r>
          </a:p>
          <a:p>
            <a:pPr marL="0" indent="0">
              <a:buNone/>
            </a:pPr>
            <a:r>
              <a:rPr lang="en-AU" sz="2000" b="1" dirty="0"/>
              <a:t>Rapid Burial </a:t>
            </a:r>
            <a:endParaRPr lang="en-AU" sz="2000" dirty="0"/>
          </a:p>
          <a:p>
            <a:r>
              <a:rPr lang="en-AU" sz="2000" dirty="0"/>
              <a:t>Prevents decomposition or destruction of the remains</a:t>
            </a:r>
          </a:p>
          <a:p>
            <a:r>
              <a:rPr lang="en-AU" sz="2000" dirty="0"/>
              <a:t>Can be buried by:</a:t>
            </a:r>
          </a:p>
          <a:p>
            <a:pPr lvl="1"/>
            <a:r>
              <a:rPr lang="en-AU" sz="2000" dirty="0"/>
              <a:t>Mud/Sediment deposits in riverbed</a:t>
            </a:r>
          </a:p>
          <a:p>
            <a:pPr lvl="1"/>
            <a:r>
              <a:rPr lang="en-AU" sz="2000" dirty="0"/>
              <a:t>Drifting sand</a:t>
            </a:r>
          </a:p>
          <a:p>
            <a:pPr lvl="1"/>
            <a:r>
              <a:rPr lang="en-AU" sz="2000" dirty="0"/>
              <a:t>Volcanic Ash</a:t>
            </a:r>
          </a:p>
          <a:p>
            <a:pPr lvl="1"/>
            <a:r>
              <a:rPr lang="en-AU" sz="2000" dirty="0"/>
              <a:t>Deliberate burial (human funeral burials)</a:t>
            </a:r>
          </a:p>
          <a:p>
            <a:pPr marL="0" indent="0">
              <a:buNone/>
            </a:pPr>
            <a:r>
              <a:rPr lang="en-AU" sz="2000" b="1" dirty="0"/>
              <a:t>Favourable Soil Conditions</a:t>
            </a:r>
          </a:p>
          <a:p>
            <a:r>
              <a:rPr lang="en-AU" sz="2000" dirty="0"/>
              <a:t>Higher pH (alkaline soils) – mineral deposits replace tissues better in alkaline soils</a:t>
            </a:r>
          </a:p>
          <a:p>
            <a:r>
              <a:rPr lang="en-AU" sz="2000" dirty="0"/>
              <a:t>Low oxygen environment – slows decomposition of soft tissues</a:t>
            </a:r>
          </a:p>
          <a:p>
            <a:r>
              <a:rPr lang="en-AU" sz="2000" dirty="0"/>
              <a:t>Absence of decay organisms</a:t>
            </a:r>
          </a:p>
          <a:p>
            <a:pPr marL="0" indent="0">
              <a:buNone/>
            </a:pPr>
            <a:r>
              <a:rPr lang="en-AU" sz="2000" b="1" dirty="0"/>
              <a:t>Long Periods of Geological Stability</a:t>
            </a:r>
          </a:p>
          <a:p>
            <a:pPr marL="0" indent="0">
              <a:buNone/>
            </a:pPr>
            <a:endParaRPr lang="en-AU" sz="2400" dirty="0"/>
          </a:p>
          <a:p>
            <a:pPr marL="914400" lvl="2" indent="0">
              <a:buNone/>
            </a:pPr>
            <a:endParaRPr lang="en-AU" sz="2400" dirty="0"/>
          </a:p>
        </p:txBody>
      </p:sp>
      <p:sp>
        <p:nvSpPr>
          <p:cNvPr id="4" name="TextBox 3"/>
          <p:cNvSpPr txBox="1"/>
          <p:nvPr/>
        </p:nvSpPr>
        <p:spPr>
          <a:xfrm>
            <a:off x="0" y="6519446"/>
            <a:ext cx="6078583" cy="338554"/>
          </a:xfrm>
          <a:prstGeom prst="rect">
            <a:avLst/>
          </a:prstGeom>
          <a:solidFill>
            <a:srgbClr val="FFFF00"/>
          </a:solidFill>
        </p:spPr>
        <p:txBody>
          <a:bodyPr wrap="square" rtlCol="0">
            <a:spAutoFit/>
          </a:bodyPr>
          <a:lstStyle/>
          <a:p>
            <a:r>
              <a:rPr lang="en-AU" sz="1600" i="1" dirty="0"/>
              <a:t>Learning Aim: Explain the conditions required for fossilisation to occur.</a:t>
            </a:r>
          </a:p>
        </p:txBody>
      </p:sp>
    </p:spTree>
    <p:extLst>
      <p:ext uri="{BB962C8B-B14F-4D97-AF65-F5344CB8AC3E}">
        <p14:creationId xmlns:p14="http://schemas.microsoft.com/office/powerpoint/2010/main" val="377740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 y="9881"/>
            <a:ext cx="8229600" cy="660679"/>
          </a:xfrm>
        </p:spPr>
        <p:txBody>
          <a:bodyPr>
            <a:normAutofit/>
          </a:bodyPr>
          <a:lstStyle/>
          <a:p>
            <a:r>
              <a:rPr lang="en-AU" sz="3600" b="1" dirty="0">
                <a:latin typeface="+mn-lt"/>
              </a:rPr>
              <a:t>Fossil Discovery</a:t>
            </a:r>
          </a:p>
        </p:txBody>
      </p:sp>
      <p:sp>
        <p:nvSpPr>
          <p:cNvPr id="3" name="Content Placeholder 2"/>
          <p:cNvSpPr>
            <a:spLocks noGrp="1"/>
          </p:cNvSpPr>
          <p:nvPr>
            <p:ph idx="1"/>
          </p:nvPr>
        </p:nvSpPr>
        <p:spPr>
          <a:xfrm>
            <a:off x="291358" y="670560"/>
            <a:ext cx="7019109" cy="5688632"/>
          </a:xfrm>
        </p:spPr>
        <p:txBody>
          <a:bodyPr>
            <a:normAutofit fontScale="92500"/>
          </a:bodyPr>
          <a:lstStyle/>
          <a:p>
            <a:r>
              <a:rPr lang="en-AU" dirty="0"/>
              <a:t>Geological processes such as erosion mean fossils eventually resurface</a:t>
            </a:r>
          </a:p>
          <a:p>
            <a:r>
              <a:rPr lang="en-AU" dirty="0"/>
              <a:t>Fossils can be found:</a:t>
            </a:r>
          </a:p>
          <a:p>
            <a:pPr lvl="1"/>
            <a:r>
              <a:rPr lang="en-AU" dirty="0"/>
              <a:t>By chance, on surface: indication of good place to look for more: digging</a:t>
            </a:r>
          </a:p>
          <a:p>
            <a:pPr lvl="1"/>
            <a:r>
              <a:rPr lang="en-AU" dirty="0"/>
              <a:t>By geological survey – looking at rock for indicators that it may have been favourable for fossil formation.</a:t>
            </a:r>
          </a:p>
          <a:p>
            <a:r>
              <a:rPr lang="en-AU" dirty="0"/>
              <a:t>Digging for fossils:</a:t>
            </a:r>
          </a:p>
          <a:p>
            <a:pPr lvl="1"/>
            <a:r>
              <a:rPr lang="en-AU" sz="2000" dirty="0"/>
              <a:t>Area surveyed, marked into sections</a:t>
            </a:r>
          </a:p>
          <a:p>
            <a:pPr lvl="1"/>
            <a:r>
              <a:rPr lang="en-AU" sz="2000" dirty="0"/>
              <a:t>Small hand tools remove soil</a:t>
            </a:r>
          </a:p>
          <a:p>
            <a:pPr lvl="1"/>
            <a:r>
              <a:rPr lang="en-AU" sz="2000" dirty="0"/>
              <a:t>Soil is sieved to catch small fossil parts</a:t>
            </a:r>
          </a:p>
          <a:p>
            <a:pPr lvl="1"/>
            <a:r>
              <a:rPr lang="en-AU" sz="2000" dirty="0"/>
              <a:t>Artefacts (carvings, tools) may also be found with human ancestral remains</a:t>
            </a:r>
          </a:p>
          <a:p>
            <a:pPr lvl="1"/>
            <a:r>
              <a:rPr lang="en-AU" sz="2000" dirty="0"/>
              <a:t>Photos taken at each stage of dig</a:t>
            </a:r>
          </a:p>
          <a:p>
            <a:pPr lvl="1"/>
            <a:r>
              <a:rPr lang="en-AU" sz="2000" dirty="0"/>
              <a:t>Labelled and catalogued</a:t>
            </a:r>
          </a:p>
          <a:p>
            <a:pPr lvl="1"/>
            <a:r>
              <a:rPr lang="en-AU" sz="2000" dirty="0"/>
              <a:t>Final cleaning, repair and piecing together in the lab.</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493" y="170135"/>
            <a:ext cx="38862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493" y="3951560"/>
            <a:ext cx="4227849" cy="2902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6519446"/>
            <a:ext cx="5582194" cy="338554"/>
          </a:xfrm>
          <a:prstGeom prst="rect">
            <a:avLst/>
          </a:prstGeom>
          <a:solidFill>
            <a:srgbClr val="FFFF00"/>
          </a:solidFill>
        </p:spPr>
        <p:txBody>
          <a:bodyPr wrap="square" rtlCol="0">
            <a:spAutoFit/>
          </a:bodyPr>
          <a:lstStyle/>
          <a:p>
            <a:r>
              <a:rPr lang="en-AU" sz="1600" i="1" dirty="0"/>
              <a:t>Learning Aim: Discuss how fossils are discovered and excavated.</a:t>
            </a:r>
          </a:p>
        </p:txBody>
      </p:sp>
    </p:spTree>
    <p:extLst>
      <p:ext uri="{BB962C8B-B14F-4D97-AF65-F5344CB8AC3E}">
        <p14:creationId xmlns:p14="http://schemas.microsoft.com/office/powerpoint/2010/main" val="133368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29" y="204970"/>
            <a:ext cx="3566160" cy="562074"/>
          </a:xfrm>
        </p:spPr>
        <p:txBody>
          <a:bodyPr>
            <a:noAutofit/>
          </a:bodyPr>
          <a:lstStyle/>
          <a:p>
            <a:r>
              <a:rPr lang="en-AU" sz="3600" b="1" dirty="0">
                <a:latin typeface="+mn-lt"/>
              </a:rPr>
              <a:t>Dating of Fossils</a:t>
            </a:r>
          </a:p>
        </p:txBody>
      </p:sp>
      <p:sp>
        <p:nvSpPr>
          <p:cNvPr id="3" name="Content Placeholder 2"/>
          <p:cNvSpPr>
            <a:spLocks noGrp="1"/>
          </p:cNvSpPr>
          <p:nvPr>
            <p:ph idx="1"/>
          </p:nvPr>
        </p:nvSpPr>
        <p:spPr>
          <a:xfrm>
            <a:off x="283029" y="1036320"/>
            <a:ext cx="9927771" cy="5194347"/>
          </a:xfrm>
        </p:spPr>
        <p:txBody>
          <a:bodyPr>
            <a:normAutofit/>
          </a:bodyPr>
          <a:lstStyle/>
          <a:p>
            <a:r>
              <a:rPr lang="en-AU" dirty="0"/>
              <a:t>Dating: determining the age of material</a:t>
            </a:r>
          </a:p>
          <a:p>
            <a:r>
              <a:rPr lang="en-AU" dirty="0"/>
              <a:t>Many methods, may provide:</a:t>
            </a:r>
          </a:p>
          <a:p>
            <a:pPr lvl="1"/>
            <a:r>
              <a:rPr lang="en-AU" dirty="0"/>
              <a:t>Absolute dates: approximate age in years</a:t>
            </a:r>
          </a:p>
          <a:p>
            <a:pPr lvl="1"/>
            <a:r>
              <a:rPr lang="en-AU" dirty="0"/>
              <a:t>Relative dates: whether sample is older of younger than a comparison sample.</a:t>
            </a:r>
          </a:p>
          <a:p>
            <a:r>
              <a:rPr lang="en-AU" dirty="0"/>
              <a:t>Modern technology allows accurate estimates of absolute date.</a:t>
            </a:r>
          </a:p>
          <a:p>
            <a:r>
              <a:rPr lang="en-AU" dirty="0"/>
              <a:t>Absolute Date years given in years before present (BP)</a:t>
            </a:r>
          </a:p>
          <a:p>
            <a:r>
              <a:rPr lang="en-AU" dirty="0" err="1"/>
              <a:t>Eg</a:t>
            </a:r>
            <a:r>
              <a:rPr lang="en-AU" dirty="0"/>
              <a:t>: 45000 years BP = 45000 years old.</a:t>
            </a:r>
          </a:p>
        </p:txBody>
      </p:sp>
      <p:sp>
        <p:nvSpPr>
          <p:cNvPr id="4" name="TextBox 3"/>
          <p:cNvSpPr txBox="1"/>
          <p:nvPr/>
        </p:nvSpPr>
        <p:spPr>
          <a:xfrm>
            <a:off x="0" y="6519446"/>
            <a:ext cx="5042263" cy="338554"/>
          </a:xfrm>
          <a:prstGeom prst="rect">
            <a:avLst/>
          </a:prstGeom>
          <a:solidFill>
            <a:srgbClr val="FFFF00"/>
          </a:solidFill>
        </p:spPr>
        <p:txBody>
          <a:bodyPr wrap="square" rtlCol="0">
            <a:spAutoFit/>
          </a:bodyPr>
          <a:lstStyle/>
          <a:p>
            <a:r>
              <a:rPr lang="en-AU" sz="1600" i="1" dirty="0"/>
              <a:t>Learning Aim: Define absolute dating and relative dating.</a:t>
            </a:r>
          </a:p>
        </p:txBody>
      </p:sp>
    </p:spTree>
    <p:extLst>
      <p:ext uri="{BB962C8B-B14F-4D97-AF65-F5344CB8AC3E}">
        <p14:creationId xmlns:p14="http://schemas.microsoft.com/office/powerpoint/2010/main" val="7974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674" y="193430"/>
            <a:ext cx="9932126" cy="562074"/>
          </a:xfrm>
        </p:spPr>
        <p:txBody>
          <a:bodyPr>
            <a:noAutofit/>
          </a:bodyPr>
          <a:lstStyle/>
          <a:p>
            <a:r>
              <a:rPr lang="en-AU" sz="3600" b="1" dirty="0">
                <a:latin typeface="+mn-lt"/>
              </a:rPr>
              <a:t>Absolute Dating:  Potassium – Argon Technique</a:t>
            </a:r>
          </a:p>
        </p:txBody>
      </p:sp>
      <p:sp>
        <p:nvSpPr>
          <p:cNvPr id="3" name="Content Placeholder 2"/>
          <p:cNvSpPr>
            <a:spLocks noGrp="1"/>
          </p:cNvSpPr>
          <p:nvPr>
            <p:ph idx="1"/>
          </p:nvPr>
        </p:nvSpPr>
        <p:spPr>
          <a:xfrm>
            <a:off x="496389" y="1052737"/>
            <a:ext cx="9714411" cy="5073427"/>
          </a:xfrm>
        </p:spPr>
        <p:txBody>
          <a:bodyPr>
            <a:normAutofit/>
          </a:bodyPr>
          <a:lstStyle/>
          <a:p>
            <a:r>
              <a:rPr lang="en-AU" sz="2400" dirty="0"/>
              <a:t>Method based on decay of radioactive potassium into calcium and argon.</a:t>
            </a:r>
          </a:p>
          <a:p>
            <a:r>
              <a:rPr lang="en-AU" sz="2400" dirty="0"/>
              <a:t>Potassium:  3 different forms (isotopes)</a:t>
            </a:r>
          </a:p>
          <a:p>
            <a:pPr marL="0" indent="0">
              <a:buNone/>
            </a:pPr>
            <a:endParaRPr lang="en-AU" sz="2400" dirty="0"/>
          </a:p>
          <a:p>
            <a:endParaRPr lang="en-AU" sz="2400" dirty="0"/>
          </a:p>
          <a:p>
            <a:pPr marL="0" indent="0">
              <a:buNone/>
            </a:pPr>
            <a:endParaRPr lang="en-AU"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006" y="1835624"/>
            <a:ext cx="7349412"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518" y="4761214"/>
            <a:ext cx="720090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0" y="6519446"/>
            <a:ext cx="6226629" cy="338554"/>
          </a:xfrm>
          <a:prstGeom prst="rect">
            <a:avLst/>
          </a:prstGeom>
          <a:solidFill>
            <a:srgbClr val="FFFF00"/>
          </a:solidFill>
        </p:spPr>
        <p:txBody>
          <a:bodyPr wrap="square" rtlCol="0">
            <a:spAutoFit/>
          </a:bodyPr>
          <a:lstStyle/>
          <a:p>
            <a:r>
              <a:rPr lang="en-AU" sz="1600" i="1" dirty="0"/>
              <a:t>Learning Aim: Describe how K-</a:t>
            </a:r>
            <a:r>
              <a:rPr lang="en-AU" sz="1600" i="1" dirty="0" err="1"/>
              <a:t>Ar</a:t>
            </a:r>
            <a:r>
              <a:rPr lang="en-AU" sz="1600" i="1" dirty="0"/>
              <a:t> dating works and discuss its limitations</a:t>
            </a:r>
          </a:p>
        </p:txBody>
      </p:sp>
    </p:spTree>
    <p:extLst>
      <p:ext uri="{BB962C8B-B14F-4D97-AF65-F5344CB8AC3E}">
        <p14:creationId xmlns:p14="http://schemas.microsoft.com/office/powerpoint/2010/main" val="2681657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8B256FC-27EB-4267-8BD3-0E64EA5106A6}"/>
</file>

<file path=customXml/itemProps2.xml><?xml version="1.0" encoding="utf-8"?>
<ds:datastoreItem xmlns:ds="http://schemas.openxmlformats.org/officeDocument/2006/customXml" ds:itemID="{3721191B-9906-4736-9146-2B65FF7EE70D}"/>
</file>

<file path=customXml/itemProps3.xml><?xml version="1.0" encoding="utf-8"?>
<ds:datastoreItem xmlns:ds="http://schemas.openxmlformats.org/officeDocument/2006/customXml" ds:itemID="{CD6BDF52-C96C-4F99-8F98-7494DFB1AD25}"/>
</file>

<file path=docProps/app.xml><?xml version="1.0" encoding="utf-8"?>
<Properties xmlns="http://schemas.openxmlformats.org/officeDocument/2006/extended-properties" xmlns:vt="http://schemas.openxmlformats.org/officeDocument/2006/docPropsVTypes">
  <TotalTime>207</TotalTime>
  <Words>1199</Words>
  <Application>Microsoft Office PowerPoint</Application>
  <PresentationFormat>Widescreen</PresentationFormat>
  <Paragraphs>164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Fossil Evidence for Evolution</vt:lpstr>
      <vt:lpstr>PowerPoint Presentation</vt:lpstr>
      <vt:lpstr>Overview/Intro</vt:lpstr>
      <vt:lpstr>Processes of Fossilisation</vt:lpstr>
      <vt:lpstr>PowerPoint Presentation</vt:lpstr>
      <vt:lpstr>Conditions for Fossilisation</vt:lpstr>
      <vt:lpstr>Fossil Discovery</vt:lpstr>
      <vt:lpstr>Dating of Fossils</vt:lpstr>
      <vt:lpstr>Absolute Dating:  Potassium – Argon Technique</vt:lpstr>
      <vt:lpstr>Absolute Dating:  Potassium – Argon Technique</vt:lpstr>
      <vt:lpstr>PowerPoint Presentation</vt:lpstr>
      <vt:lpstr>Activity:  Potassium- Argon Dating simulation</vt:lpstr>
      <vt:lpstr>Absolute Dating:  Carbon-14 / Radiocarbon dating</vt:lpstr>
      <vt:lpstr>PowerPoint Presentation</vt:lpstr>
      <vt:lpstr>Absolute Dating:  Carbon-14 / Radiocarbon dating</vt:lpstr>
      <vt:lpstr>Absolute Dating:  Carbon-14 / Radiocarbon dating</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BYRNE Robin [Belmont City College]</dc:creator>
  <cp:lastModifiedBy>Geraldine</cp:lastModifiedBy>
  <cp:revision>16</cp:revision>
  <dcterms:created xsi:type="dcterms:W3CDTF">2021-07-29T04:41:17Z</dcterms:created>
  <dcterms:modified xsi:type="dcterms:W3CDTF">2023-08-01T05:46:21Z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