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58" r:id="rId4"/>
    <p:sldId id="259" r:id="rId5"/>
    <p:sldId id="279" r:id="rId6"/>
    <p:sldId id="280" r:id="rId7"/>
    <p:sldId id="261" r:id="rId8"/>
    <p:sldId id="262" r:id="rId9"/>
    <p:sldId id="273" r:id="rId10"/>
    <p:sldId id="275" r:id="rId11"/>
    <p:sldId id="274" r:id="rId12"/>
    <p:sldId id="276" r:id="rId13"/>
    <p:sldId id="264" r:id="rId14"/>
    <p:sldId id="27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C4B-146E-4FC1-B552-24E4A645F430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AB10-B97D-4811-83B3-D7FA3C9AA5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78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C4B-146E-4FC1-B552-24E4A645F430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AB10-B97D-4811-83B3-D7FA3C9AA5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12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C4B-146E-4FC1-B552-24E4A645F430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AB10-B97D-4811-83B3-D7FA3C9AA5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849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C4B-146E-4FC1-B552-24E4A645F430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AB10-B97D-4811-83B3-D7FA3C9AA5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29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C4B-146E-4FC1-B552-24E4A645F430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AB10-B97D-4811-83B3-D7FA3C9AA5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50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C4B-146E-4FC1-B552-24E4A645F430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AB10-B97D-4811-83B3-D7FA3C9AA5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270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C4B-146E-4FC1-B552-24E4A645F430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AB10-B97D-4811-83B3-D7FA3C9AA5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78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C4B-146E-4FC1-B552-24E4A645F430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AB10-B97D-4811-83B3-D7FA3C9AA5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354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C4B-146E-4FC1-B552-24E4A645F430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AB10-B97D-4811-83B3-D7FA3C9AA5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8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C4B-146E-4FC1-B552-24E4A645F430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AB10-B97D-4811-83B3-D7FA3C9AA5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38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C4B-146E-4FC1-B552-24E4A645F430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DAB10-B97D-4811-83B3-D7FA3C9AA5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25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65C4B-146E-4FC1-B552-24E4A645F430}" type="datetimeFigureOut">
              <a:rPr lang="en-AU" smtClean="0"/>
              <a:t>2/08/2021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AB10-B97D-4811-83B3-D7FA3C9AA5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77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49" y="404664"/>
            <a:ext cx="11129554" cy="86409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Fossil Evidence for Evolution 2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0350" y="5542461"/>
            <a:ext cx="6400800" cy="934539"/>
          </a:xfrm>
        </p:spPr>
        <p:txBody>
          <a:bodyPr>
            <a:normAutofit/>
          </a:bodyPr>
          <a:lstStyle/>
          <a:p>
            <a:r>
              <a:rPr lang="en-AU" dirty="0" smtClean="0"/>
              <a:t>Absolute Dating continued: Tree Ring Dating</a:t>
            </a:r>
          </a:p>
          <a:p>
            <a:r>
              <a:rPr lang="en-AU" dirty="0" smtClean="0"/>
              <a:t>Relative Dating: Stratigraphy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96" y="1406487"/>
            <a:ext cx="3305103" cy="383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30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239804"/>
            <a:ext cx="8229600" cy="490066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Stratigraphy – Principle of Superposition 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95" y="862149"/>
            <a:ext cx="4232366" cy="5591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Principle </a:t>
            </a:r>
            <a:r>
              <a:rPr lang="en-AU" dirty="0"/>
              <a:t>of </a:t>
            </a:r>
            <a:r>
              <a:rPr lang="en-AU" dirty="0" smtClean="0"/>
              <a:t>Superposition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sz="2000" dirty="0" smtClean="0"/>
              <a:t>In sedimentary rock, layers at top are younger than layers beneath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lvl="1"/>
            <a:r>
              <a:rPr lang="en-AU" sz="2000" dirty="0" smtClean="0"/>
              <a:t>Need to be cautious, as distortions of Earth’s crust can disturb layers, leading to inaccuracy.</a:t>
            </a:r>
          </a:p>
          <a:p>
            <a:pPr marL="914400" lvl="2" indent="0">
              <a:buNone/>
            </a:pP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1" y="627946"/>
            <a:ext cx="6487886" cy="582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6519446"/>
            <a:ext cx="463296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principle of superposition.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9464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8"/>
    </mc:Choice>
    <mc:Fallback xmlns="">
      <p:transition spd="slow" advTm="190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239804"/>
            <a:ext cx="8229600" cy="490066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Stratigraphy – Correlation of Rock Strata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359" y="729870"/>
            <a:ext cx="11265112" cy="1752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Correlation </a:t>
            </a:r>
            <a:r>
              <a:rPr lang="en-AU" dirty="0"/>
              <a:t>of Rock </a:t>
            </a:r>
            <a:r>
              <a:rPr lang="en-AU" dirty="0" smtClean="0"/>
              <a:t>Strata</a:t>
            </a:r>
            <a:endParaRPr lang="en-AU" dirty="0"/>
          </a:p>
          <a:p>
            <a:pPr lvl="1"/>
            <a:r>
              <a:rPr lang="en-AU" sz="2000" dirty="0"/>
              <a:t>Matching layers of rock from different </a:t>
            </a:r>
            <a:r>
              <a:rPr lang="en-AU" sz="2000" dirty="0" smtClean="0"/>
              <a:t>areas.</a:t>
            </a:r>
            <a:endParaRPr lang="en-AU" sz="2000" dirty="0"/>
          </a:p>
          <a:p>
            <a:pPr lvl="1"/>
            <a:r>
              <a:rPr lang="en-AU" sz="2000" dirty="0"/>
              <a:t>Examining rock, and also fossils it </a:t>
            </a:r>
            <a:r>
              <a:rPr lang="en-AU" sz="2000" dirty="0" smtClean="0"/>
              <a:t>contains.</a:t>
            </a:r>
            <a:endParaRPr lang="en-AU" sz="2000" dirty="0"/>
          </a:p>
          <a:p>
            <a:pPr lvl="1"/>
            <a:r>
              <a:rPr lang="en-AU" sz="2000" dirty="0"/>
              <a:t>Rocks containing similar fossils are likely to be of similar </a:t>
            </a:r>
            <a:r>
              <a:rPr lang="en-AU" sz="2000" dirty="0" smtClean="0"/>
              <a:t>age.</a:t>
            </a:r>
          </a:p>
          <a:p>
            <a:pPr marL="457200" lvl="1" indent="0">
              <a:buNone/>
            </a:pPr>
            <a:endParaRPr lang="en-AU" dirty="0"/>
          </a:p>
          <a:p>
            <a:pPr lvl="2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64" y="2463244"/>
            <a:ext cx="4095927" cy="266582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186" y="2464955"/>
            <a:ext cx="3873665" cy="26658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612" y="1957243"/>
            <a:ext cx="1847850" cy="3171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9338" y="5129068"/>
            <a:ext cx="409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Rock strata from different areas have similar layer sequences.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5149186" y="5177404"/>
            <a:ext cx="3873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We can line up (correlate) those sequences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9578612" y="5214793"/>
            <a:ext cx="2322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To provide a sequence of layers from oldest to youngest.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4369191" y="3796156"/>
            <a:ext cx="779995" cy="1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022851" y="3804649"/>
            <a:ext cx="779995" cy="1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" y="6519446"/>
            <a:ext cx="573404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principle of correlation of rock strata.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5419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8"/>
    </mc:Choice>
    <mc:Fallback xmlns="">
      <p:transition spd="slow" advTm="190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239804"/>
            <a:ext cx="8229600" cy="490066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Stratigraphy – Correlation of Rock Strata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359" y="729870"/>
            <a:ext cx="11265112" cy="1752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/>
              <a:t>Correlation </a:t>
            </a:r>
            <a:r>
              <a:rPr lang="en-AU" dirty="0"/>
              <a:t>of Rock </a:t>
            </a:r>
            <a:r>
              <a:rPr lang="en-AU" dirty="0" smtClean="0"/>
              <a:t>Strata</a:t>
            </a:r>
            <a:endParaRPr lang="en-AU" dirty="0"/>
          </a:p>
          <a:p>
            <a:pPr lvl="1"/>
            <a:r>
              <a:rPr lang="en-AU" sz="2000" dirty="0" smtClean="0"/>
              <a:t>Sometimes layers can be missing:</a:t>
            </a:r>
          </a:p>
          <a:p>
            <a:pPr lvl="2"/>
            <a:r>
              <a:rPr lang="en-AU" dirty="0" smtClean="0"/>
              <a:t>Sediments may have eroded and then other sediments may be redeposited</a:t>
            </a:r>
          </a:p>
          <a:p>
            <a:pPr lvl="2"/>
            <a:r>
              <a:rPr lang="en-AU" dirty="0" smtClean="0"/>
              <a:t>One type of sediment may not be as widespread</a:t>
            </a:r>
            <a:endParaRPr lang="en-AU" dirty="0"/>
          </a:p>
          <a:p>
            <a:pPr lvl="1"/>
            <a:r>
              <a:rPr lang="en-AU" sz="2000" dirty="0" smtClean="0"/>
              <a:t>We can still correlate using the similar layers:</a:t>
            </a:r>
            <a:endParaRPr lang="en-AU" sz="2000" dirty="0"/>
          </a:p>
          <a:p>
            <a:pPr marL="457200" lvl="1" indent="0">
              <a:buNone/>
            </a:pPr>
            <a:endParaRPr lang="en-AU" dirty="0"/>
          </a:p>
          <a:p>
            <a:pPr lvl="2"/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86097"/>
            <a:ext cx="6605587" cy="34860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" y="6519446"/>
            <a:ext cx="573404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principle of correlation of rock strata.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41220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8"/>
    </mc:Choice>
    <mc:Fallback xmlns="">
      <p:transition spd="slow" advTm="190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93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AU" sz="4000" b="1" dirty="0" smtClean="0">
                <a:latin typeface="+mn-lt"/>
              </a:rPr>
              <a:t>Stratigraphy – Index Fossils</a:t>
            </a:r>
            <a:endParaRPr lang="en-AU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8" y="742950"/>
            <a:ext cx="8540932" cy="571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Index fossils:</a:t>
            </a:r>
          </a:p>
          <a:p>
            <a:pPr lvl="1"/>
            <a:r>
              <a:rPr lang="en-AU" sz="2000" b="1" dirty="0"/>
              <a:t>Widely distributed </a:t>
            </a:r>
            <a:r>
              <a:rPr lang="en-AU" sz="2000" dirty="0"/>
              <a:t>on earth but only present for a </a:t>
            </a:r>
            <a:r>
              <a:rPr lang="en-AU" sz="2000" b="1" dirty="0"/>
              <a:t>short historical time</a:t>
            </a:r>
            <a:r>
              <a:rPr lang="en-AU" sz="2000" dirty="0" smtClean="0"/>
              <a:t>.</a:t>
            </a:r>
            <a:endParaRPr lang="en-AU" sz="2000" dirty="0"/>
          </a:p>
          <a:p>
            <a:pPr lvl="1"/>
            <a:r>
              <a:rPr lang="en-AU" sz="2000" dirty="0"/>
              <a:t>Can be used to correlate strata from different areas of the </a:t>
            </a:r>
            <a:r>
              <a:rPr lang="en-AU" sz="2000" dirty="0" smtClean="0"/>
              <a:t>earth</a:t>
            </a:r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" y="2311523"/>
            <a:ext cx="7538755" cy="36035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0" y="1933575"/>
            <a:ext cx="3695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/>
              <a:t>Which of the fossils shown could be used as an index fossil?</a:t>
            </a:r>
          </a:p>
          <a:p>
            <a:endParaRPr lang="en-AU" i="1" dirty="0"/>
          </a:p>
          <a:p>
            <a:r>
              <a:rPr lang="en-AU" i="1" dirty="0" smtClean="0"/>
              <a:t>Which organism evolved most recently?</a:t>
            </a:r>
          </a:p>
          <a:p>
            <a:endParaRPr lang="en-AU" i="1" dirty="0"/>
          </a:p>
          <a:p>
            <a:r>
              <a:rPr lang="en-AU" i="1" dirty="0" smtClean="0"/>
              <a:t>Which organisms existed for the longest period of time?</a:t>
            </a:r>
            <a:endParaRPr lang="en-AU" i="1" dirty="0"/>
          </a:p>
          <a:p>
            <a:endParaRPr lang="en-AU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6056144"/>
            <a:ext cx="762952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Use correlation of rock strata to determine which is the older of two fossils.</a:t>
            </a:r>
            <a:endParaRPr lang="en-AU" sz="1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54899"/>
            <a:ext cx="812482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Define the term index fossil and identify features that make an index fossil useful.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67253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3"/>
    </mc:Choice>
    <mc:Fallback xmlns="">
      <p:transition spd="slow" advTm="453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93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AU" sz="4000" b="1" dirty="0" smtClean="0">
                <a:latin typeface="+mn-lt"/>
              </a:rPr>
              <a:t>Stratigraphy – Index Fossils</a:t>
            </a:r>
            <a:endParaRPr lang="en-AU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8" y="742950"/>
            <a:ext cx="8540932" cy="571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/>
              <a:t>Some examples of index fossils used to determine age of rock layers:</a:t>
            </a:r>
            <a:endParaRPr lang="en-AU" sz="2000" dirty="0"/>
          </a:p>
          <a:p>
            <a:pPr lvl="1"/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60" y="1075476"/>
            <a:ext cx="4863415" cy="545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4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3"/>
    </mc:Choice>
    <mc:Fallback xmlns="">
      <p:transition spd="slow" advTm="453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9982200" cy="490066"/>
          </a:xfrm>
        </p:spPr>
        <p:txBody>
          <a:bodyPr>
            <a:normAutofit fontScale="90000"/>
          </a:bodyPr>
          <a:lstStyle/>
          <a:p>
            <a:r>
              <a:rPr lang="en-AU" sz="4000" b="1" dirty="0" smtClean="0">
                <a:latin typeface="+mn-lt"/>
              </a:rPr>
              <a:t>Stratigraphy – Fossil Pollen Grain Analysis</a:t>
            </a:r>
            <a:endParaRPr lang="en-AU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96144"/>
            <a:ext cx="6210300" cy="532859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Pollen is produced by flowering plants and is unique to each species of plant.</a:t>
            </a:r>
          </a:p>
          <a:p>
            <a:r>
              <a:rPr lang="en-AU" sz="2400" dirty="0" smtClean="0"/>
              <a:t>Can be seen under a microscope.</a:t>
            </a:r>
          </a:p>
          <a:p>
            <a:r>
              <a:rPr lang="en-AU" sz="2400" dirty="0" smtClean="0"/>
              <a:t>Fossil pollen grains:</a:t>
            </a:r>
            <a:endParaRPr lang="en-AU" sz="2400" dirty="0"/>
          </a:p>
          <a:p>
            <a:pPr lvl="1"/>
            <a:r>
              <a:rPr lang="en-AU" sz="2000" dirty="0"/>
              <a:t>Some useful as Index </a:t>
            </a:r>
            <a:r>
              <a:rPr lang="en-AU" sz="2000" dirty="0" smtClean="0"/>
              <a:t>Fossils (if plant was widespread but only around for a short time period)</a:t>
            </a:r>
            <a:endParaRPr lang="en-AU" sz="2000" dirty="0"/>
          </a:p>
          <a:p>
            <a:pPr lvl="1"/>
            <a:r>
              <a:rPr lang="en-AU" sz="2000" dirty="0"/>
              <a:t>Can be used to get a picture of type and amount of vegetation present at the time the fossils formed.</a:t>
            </a:r>
          </a:p>
          <a:p>
            <a:pPr lvl="1"/>
            <a:r>
              <a:rPr lang="en-AU" sz="2000" dirty="0"/>
              <a:t>Can be used to infer information about </a:t>
            </a:r>
            <a:r>
              <a:rPr lang="en-AU" sz="2000" dirty="0" smtClean="0"/>
              <a:t>climate.</a:t>
            </a:r>
            <a:endParaRPr lang="en-AU" sz="2000" dirty="0"/>
          </a:p>
          <a:p>
            <a:pPr lvl="1"/>
            <a:r>
              <a:rPr lang="en-AU" sz="2000" dirty="0"/>
              <a:t>Can then be used to confirm relative dates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461" y="1083940"/>
            <a:ext cx="5050535" cy="388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43972"/>
            <a:ext cx="585787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use of fossil pollen grains in stratigraphy.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91895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8"/>
    </mc:Choice>
    <mc:Fallback xmlns="">
      <p:transition spd="slow" advTm="233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35840"/>
              </p:ext>
            </p:extLst>
          </p:nvPr>
        </p:nvGraphicFramePr>
        <p:xfrm>
          <a:off x="165463" y="75232"/>
          <a:ext cx="11739154" cy="669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040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7228114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97623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Past Exam Question 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Fossils and Absolute Dating Techniques </a:t>
                      </a:r>
                      <a:r>
                        <a:rPr lang="en-AU" sz="1600" b="0" baseline="0" dirty="0" err="1" smtClean="0"/>
                        <a:t>cont</a:t>
                      </a:r>
                      <a:r>
                        <a:rPr lang="en-AU" sz="1600" b="0" baseline="0" dirty="0" smtClean="0"/>
                        <a:t>…</a:t>
                      </a:r>
                    </a:p>
                    <a:p>
                      <a:r>
                        <a:rPr lang="en-AU" sz="1600" b="0" i="0" baseline="0" dirty="0" smtClean="0"/>
                        <a:t>3: Lesson Summary and Wind 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i="0" baseline="0" dirty="0" smtClean="0"/>
                        <a:t>Complete review worksheet, then mark and correct using the answer key on Connect (compulsory).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Relative Dating Techniques – Fluorine dating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Geological timescale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Phylogenetic tree diagrams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endParaRPr lang="en-AU" sz="1600" b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dendrochronology and describe how it works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Give an example of where dendrochronology has been used to date an archaeological site.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List limitations of dendrochronology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relative dating and compare it to absolute dating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stratigraphy and state the main concepts.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Principle of Superposition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principle of Correlation of rock strata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Use correlation of rock strata to determine which is the older of two fossils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the term “index fossil” and describe what features make an index fossil useful.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use of fossil pollen grains in stratigraphy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28038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endParaRPr lang="en-AU" sz="1600" b="0" dirty="0" smtClean="0"/>
                    </a:p>
                    <a:p>
                      <a:r>
                        <a:rPr lang="en-AU" sz="1600" b="0" dirty="0" smtClean="0"/>
                        <a:t>Dendrochronology</a:t>
                      </a:r>
                    </a:p>
                    <a:p>
                      <a:r>
                        <a:rPr lang="en-AU" sz="1600" b="0" dirty="0" smtClean="0"/>
                        <a:t>Stratigraphy</a:t>
                      </a:r>
                    </a:p>
                    <a:p>
                      <a:r>
                        <a:rPr lang="en-AU" sz="1600" b="0" dirty="0" smtClean="0"/>
                        <a:t>Superposition</a:t>
                      </a:r>
                    </a:p>
                    <a:p>
                      <a:r>
                        <a:rPr lang="en-AU" sz="1600" b="0" dirty="0" smtClean="0"/>
                        <a:t>Correlation</a:t>
                      </a:r>
                    </a:p>
                    <a:p>
                      <a:r>
                        <a:rPr lang="en-AU" sz="1600" b="0" dirty="0" smtClean="0"/>
                        <a:t>Index</a:t>
                      </a:r>
                      <a:r>
                        <a:rPr lang="en-AU" sz="1600" b="0" baseline="0" dirty="0" smtClean="0"/>
                        <a:t> Fossil</a:t>
                      </a:r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3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91" y="231095"/>
            <a:ext cx="10789920" cy="56207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Absolute Dating: Tree </a:t>
            </a:r>
            <a:r>
              <a:rPr lang="en-AU" sz="3600" b="1" dirty="0">
                <a:latin typeface="+mn-lt"/>
              </a:rPr>
              <a:t>Ring Dating (Dendrochronology)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858808"/>
            <a:ext cx="4315097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Trees </a:t>
            </a:r>
            <a:r>
              <a:rPr lang="en-AU" sz="2400" dirty="0"/>
              <a:t>grow concentric rings </a:t>
            </a:r>
          </a:p>
          <a:p>
            <a:r>
              <a:rPr lang="en-AU" sz="2000" dirty="0"/>
              <a:t>Each ring = 1 year growth</a:t>
            </a:r>
          </a:p>
          <a:p>
            <a:r>
              <a:rPr lang="en-AU" sz="2000" dirty="0"/>
              <a:t>Differ in width according to </a:t>
            </a:r>
            <a:r>
              <a:rPr lang="en-AU" sz="2000" dirty="0" smtClean="0"/>
              <a:t>how good the growing season is (water </a:t>
            </a:r>
            <a:r>
              <a:rPr lang="en-AU" sz="2000" dirty="0" err="1" smtClean="0"/>
              <a:t>etc</a:t>
            </a:r>
            <a:r>
              <a:rPr lang="en-AU" sz="2000" dirty="0" smtClean="0"/>
              <a:t>)</a:t>
            </a:r>
            <a:endParaRPr lang="en-AU" sz="2000" dirty="0"/>
          </a:p>
          <a:p>
            <a:r>
              <a:rPr lang="en-AU" sz="2000" dirty="0"/>
              <a:t>Create a “Timeline” in the tree trunk</a:t>
            </a:r>
          </a:p>
          <a:p>
            <a:r>
              <a:rPr lang="en-AU" sz="2000" dirty="0"/>
              <a:t>Can match </a:t>
            </a:r>
            <a:r>
              <a:rPr lang="en-AU" sz="2000" dirty="0" smtClean="0"/>
              <a:t>years </a:t>
            </a:r>
            <a:r>
              <a:rPr lang="en-AU" sz="2000" dirty="0"/>
              <a:t>by comparing one sample to another.</a:t>
            </a:r>
          </a:p>
          <a:p>
            <a:r>
              <a:rPr lang="en-AU" sz="2000" dirty="0"/>
              <a:t>Can therefore match historically, and count years.</a:t>
            </a:r>
          </a:p>
          <a:p>
            <a:pPr lvl="1"/>
            <a:endParaRPr lang="en-AU" sz="2000" dirty="0"/>
          </a:p>
          <a:p>
            <a:pPr lvl="1"/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547" y="1285528"/>
            <a:ext cx="6221343" cy="440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519446"/>
            <a:ext cx="578085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Define dendrochronology and describe how it works.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47552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"/>
    </mc:Choice>
    <mc:Fallback xmlns="">
      <p:transition spd="slow" advTm="235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2" y="853440"/>
            <a:ext cx="6792686" cy="5671904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Old, living trees are particularly useful for this</a:t>
            </a:r>
          </a:p>
          <a:p>
            <a:pPr lvl="1"/>
            <a:r>
              <a:rPr lang="en-AU" sz="2000" dirty="0"/>
              <a:t>Bristlecone pine – USA – living trees up to 4500 years old</a:t>
            </a:r>
          </a:p>
          <a:p>
            <a:r>
              <a:rPr lang="en-AU" sz="2400" dirty="0"/>
              <a:t>Can then look at dead trees, and backtrack using comparison</a:t>
            </a:r>
          </a:p>
          <a:p>
            <a:pPr lvl="1"/>
            <a:r>
              <a:rPr lang="en-AU" sz="2000" dirty="0"/>
              <a:t>Can date very accurately back to 8600 years ago</a:t>
            </a:r>
          </a:p>
          <a:p>
            <a:pPr lvl="1"/>
            <a:r>
              <a:rPr lang="en-AU" sz="2000" dirty="0"/>
              <a:t>Can use this to verify accuracy of Carbon-14 dating</a:t>
            </a:r>
          </a:p>
          <a:p>
            <a:r>
              <a:rPr lang="en-AU" sz="2400" dirty="0"/>
              <a:t>Example:  </a:t>
            </a:r>
            <a:r>
              <a:rPr lang="en-AU" sz="2400" dirty="0" err="1"/>
              <a:t>Seahenge</a:t>
            </a:r>
            <a:endParaRPr lang="en-AU" sz="2400" dirty="0"/>
          </a:p>
          <a:p>
            <a:pPr lvl="1"/>
            <a:r>
              <a:rPr lang="en-AU" sz="2000" dirty="0"/>
              <a:t>Timber circle – coast of England</a:t>
            </a:r>
          </a:p>
          <a:p>
            <a:pPr lvl="1"/>
            <a:r>
              <a:rPr lang="en-AU" sz="2000" dirty="0"/>
              <a:t>Analysis of central stump using combo of tree-ring and carbon dating</a:t>
            </a:r>
          </a:p>
          <a:p>
            <a:pPr lvl="1"/>
            <a:r>
              <a:rPr lang="en-AU" sz="2000" dirty="0"/>
              <a:t>Middle stump:  tree chopped down in 2049 BC (4000 years ago), and was 167 years old when felled</a:t>
            </a:r>
            <a:r>
              <a:rPr lang="en-AU" sz="2000" dirty="0" smtClean="0"/>
              <a:t>.</a:t>
            </a:r>
            <a:endParaRPr lang="en-AU" sz="2000" dirty="0"/>
          </a:p>
          <a:p>
            <a:r>
              <a:rPr lang="en-AU" sz="2400" dirty="0" smtClean="0"/>
              <a:t>Limitations:</a:t>
            </a:r>
          </a:p>
          <a:p>
            <a:pPr lvl="1"/>
            <a:r>
              <a:rPr lang="en-AU" sz="2000" dirty="0" smtClean="0"/>
              <a:t>Timber only rarely preserved long enough to do long dating</a:t>
            </a:r>
          </a:p>
          <a:p>
            <a:pPr lvl="1"/>
            <a:r>
              <a:rPr lang="en-AU" sz="2000" dirty="0" smtClean="0"/>
              <a:t>Depends on having a continuous succession of nearby timber </a:t>
            </a:r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897" y="1062447"/>
            <a:ext cx="5209105" cy="364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35132" y="135990"/>
            <a:ext cx="1078992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latin typeface="+mn-lt"/>
              </a:rPr>
              <a:t>Absolute Dating: Tree Ring Dating (Dendrochronology)</a:t>
            </a:r>
            <a:endParaRPr lang="en-AU" sz="36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19446"/>
            <a:ext cx="1202055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Give an example of where dendrochronology has been used to date an </a:t>
            </a:r>
            <a:r>
              <a:rPr lang="en-AU" sz="1600" i="1" dirty="0" err="1" smtClean="0"/>
              <a:t>archeological</a:t>
            </a:r>
            <a:r>
              <a:rPr lang="en-AU" sz="1600" i="1" dirty="0" smtClean="0"/>
              <a:t> site.  List limitations of dendrochronology.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8694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5"/>
    </mc:Choice>
    <mc:Fallback xmlns="">
      <p:transition spd="slow" advTm="259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74626"/>
            <a:ext cx="10515600" cy="63500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Dendrochronology Example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6" y="1000125"/>
            <a:ext cx="4057650" cy="517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 smtClean="0"/>
              <a:t>A group of Year 12 students are on a hike in the Perth Hills.  As they trudge through the undergrowth, they stumble upon an old wooden hut.  They remember the tale that a notorious Perth bank robber, “Robbin’ Byrne” hid out in the hills in the mid 1980s and that his hideout has never been found. </a:t>
            </a:r>
            <a:br>
              <a:rPr lang="en-AU" sz="1600" dirty="0" smtClean="0"/>
            </a:br>
            <a:r>
              <a:rPr lang="en-AU" sz="1600" dirty="0" smtClean="0"/>
              <a:t/>
            </a:r>
            <a:br>
              <a:rPr lang="en-AU" sz="1600" dirty="0" smtClean="0"/>
            </a:br>
            <a:r>
              <a:rPr lang="en-AU" sz="1600" dirty="0" smtClean="0"/>
              <a:t>They call the police, who send in a forensic investigation squad.  The squad take a core sample from a large tree growing near the hut, and from a beam from the roof the hut. They also take a sample of old fallen timber nearby, and of a tree stump near the hut. </a:t>
            </a:r>
          </a:p>
          <a:p>
            <a:pPr marL="0" indent="0">
              <a:buNone/>
            </a:pPr>
            <a:r>
              <a:rPr lang="en-AU" sz="1600" dirty="0" smtClean="0"/>
              <a:t>Could the hut have been built by “Robbin’ Byrne”?  Use your dendrochronology skills to find out!</a:t>
            </a:r>
            <a:endParaRPr lang="en-AU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278" y="1200149"/>
            <a:ext cx="7256009" cy="2714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19446"/>
            <a:ext cx="762952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Model the process of determining age of a sample using dendrochronology.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09319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487350"/>
            <a:ext cx="11229975" cy="16319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6276" y="2334219"/>
            <a:ext cx="64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Could “Robbin’ Byrne” have built the hut?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How old is Sample 1?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When did Sample 4 first start to grow?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years are represented in Sample 2?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What is the earliest year represented by these timber samples?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Give an example of a year with good rainfall.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Give an example of a year with poor rainfall.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19446"/>
            <a:ext cx="762952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Model the process of determining age of a sample using dendrochronology.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6330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28" y="648761"/>
            <a:ext cx="11535321" cy="522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6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7"/>
    </mc:Choice>
    <mc:Fallback xmlns="">
      <p:transition spd="slow" advTm="208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239804"/>
            <a:ext cx="8229600" cy="490066"/>
          </a:xfrm>
        </p:spPr>
        <p:txBody>
          <a:bodyPr>
            <a:noAutofit/>
          </a:bodyPr>
          <a:lstStyle/>
          <a:p>
            <a:r>
              <a:rPr lang="en-AU" sz="3600" b="1" dirty="0">
                <a:latin typeface="+mn-lt"/>
              </a:rPr>
              <a:t>Relative Dating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93" y="992777"/>
            <a:ext cx="11190515" cy="5460559"/>
          </a:xfrm>
        </p:spPr>
        <p:txBody>
          <a:bodyPr>
            <a:normAutofit/>
          </a:bodyPr>
          <a:lstStyle/>
          <a:p>
            <a:r>
              <a:rPr lang="en-AU" sz="2400" dirty="0" smtClean="0"/>
              <a:t>Does not give an age. Says whether a sample is older or younger than other samples.</a:t>
            </a:r>
          </a:p>
          <a:p>
            <a:r>
              <a:rPr lang="en-AU" sz="2400" dirty="0" smtClean="0"/>
              <a:t>Enables </a:t>
            </a:r>
            <a:r>
              <a:rPr lang="en-AU" sz="2400" dirty="0"/>
              <a:t>sequence of events to be </a:t>
            </a:r>
            <a:r>
              <a:rPr lang="en-AU" sz="2400" dirty="0" smtClean="0"/>
              <a:t>established.</a:t>
            </a:r>
          </a:p>
          <a:p>
            <a:r>
              <a:rPr lang="en-AU" sz="2400" dirty="0" smtClean="0"/>
              <a:t>Examples:</a:t>
            </a:r>
          </a:p>
          <a:p>
            <a:pPr lvl="1"/>
            <a:r>
              <a:rPr lang="en-AU" sz="2000" dirty="0" smtClean="0"/>
              <a:t>Stratigraphy</a:t>
            </a:r>
          </a:p>
          <a:p>
            <a:pPr lvl="1"/>
            <a:r>
              <a:rPr lang="en-AU" sz="2000" dirty="0" smtClean="0"/>
              <a:t>Fluorine Dating</a:t>
            </a:r>
          </a:p>
          <a:p>
            <a:pPr lvl="1"/>
            <a:endParaRPr lang="en-AU" sz="2000" dirty="0"/>
          </a:p>
          <a:p>
            <a:pPr marL="0" indent="0">
              <a:buNone/>
            </a:pPr>
            <a:r>
              <a:rPr lang="en-AU" sz="2400" dirty="0" smtClean="0"/>
              <a:t>(Compare to absolute dating, which gives an age in years before the present day)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6519446"/>
            <a:ext cx="6096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Define relative dating and compare it to absolute dating.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3120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8"/>
    </mc:Choice>
    <mc:Fallback xmlns="">
      <p:transition spd="slow" advTm="190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239804"/>
            <a:ext cx="8229600" cy="490066"/>
          </a:xfrm>
        </p:spPr>
        <p:txBody>
          <a:bodyPr>
            <a:noAutofit/>
          </a:bodyPr>
          <a:lstStyle/>
          <a:p>
            <a:r>
              <a:rPr lang="en-AU" sz="3600" b="1" dirty="0">
                <a:latin typeface="+mn-lt"/>
              </a:rPr>
              <a:t>Relative </a:t>
            </a:r>
            <a:r>
              <a:rPr lang="en-AU" sz="3600" b="1" dirty="0" smtClean="0">
                <a:latin typeface="+mn-lt"/>
              </a:rPr>
              <a:t>Dating  - Stratigraphy 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94" y="862149"/>
            <a:ext cx="10406743" cy="5591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/>
              <a:t>Stratigraphy is the </a:t>
            </a:r>
            <a:r>
              <a:rPr lang="en-AU" sz="2400" dirty="0"/>
              <a:t>study </a:t>
            </a:r>
            <a:r>
              <a:rPr lang="en-AU" sz="2400" dirty="0" smtClean="0"/>
              <a:t>and comparison of rock </a:t>
            </a:r>
            <a:r>
              <a:rPr lang="en-AU" sz="2400" dirty="0"/>
              <a:t>layers, or </a:t>
            </a:r>
            <a:r>
              <a:rPr lang="en-AU" sz="2400" dirty="0" smtClean="0"/>
              <a:t>strata, and the fossils they contain, to determine relative age sequence.</a:t>
            </a:r>
          </a:p>
          <a:p>
            <a:pPr marL="0" indent="0">
              <a:buNone/>
            </a:pPr>
            <a:r>
              <a:rPr lang="en-AU" sz="2400" dirty="0"/>
              <a:t>3</a:t>
            </a:r>
            <a:r>
              <a:rPr lang="en-AU" sz="2400" dirty="0" smtClean="0"/>
              <a:t> main concepts:</a:t>
            </a:r>
            <a:endParaRPr lang="en-AU" sz="2400" dirty="0"/>
          </a:p>
          <a:p>
            <a:pPr lvl="1"/>
            <a:r>
              <a:rPr lang="en-AU" dirty="0"/>
              <a:t>Principle of Superposition</a:t>
            </a:r>
          </a:p>
          <a:p>
            <a:pPr lvl="1"/>
            <a:r>
              <a:rPr lang="en-AU" dirty="0" smtClean="0"/>
              <a:t>Correlation of Rock Strata</a:t>
            </a:r>
          </a:p>
          <a:p>
            <a:pPr lvl="1"/>
            <a:r>
              <a:rPr lang="en-AU" dirty="0" smtClean="0"/>
              <a:t>Index Fossils 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Fossil pollen grain analysis can help confirm other data</a:t>
            </a:r>
          </a:p>
          <a:p>
            <a:pPr marL="0" indent="0">
              <a:buNone/>
            </a:pPr>
            <a:endParaRPr lang="en-AU" sz="2000" dirty="0" smtClean="0"/>
          </a:p>
          <a:p>
            <a:pPr marL="914400" lvl="2" indent="0">
              <a:buNone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" y="6519446"/>
            <a:ext cx="535305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Define stratigraphy and state its main concepts.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52045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8"/>
    </mc:Choice>
    <mc:Fallback xmlns="">
      <p:transition spd="slow" advTm="190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97D84CA-D2E5-4854-A0F1-843A69DA4561}"/>
</file>

<file path=customXml/itemProps2.xml><?xml version="1.0" encoding="utf-8"?>
<ds:datastoreItem xmlns:ds="http://schemas.openxmlformats.org/officeDocument/2006/customXml" ds:itemID="{DCC1E7B3-2783-49EB-BD94-ECE960C7EE3A}"/>
</file>

<file path=customXml/itemProps3.xml><?xml version="1.0" encoding="utf-8"?>
<ds:datastoreItem xmlns:ds="http://schemas.openxmlformats.org/officeDocument/2006/customXml" ds:itemID="{FA7E6091-61C4-4FED-83A3-528A2F7EC736}"/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1180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Fossil Evidence for Evolution 2</vt:lpstr>
      <vt:lpstr>PowerPoint Presentation</vt:lpstr>
      <vt:lpstr>Absolute Dating: Tree Ring Dating (Dendrochronology)</vt:lpstr>
      <vt:lpstr>PowerPoint Presentation</vt:lpstr>
      <vt:lpstr>Dendrochronology Example</vt:lpstr>
      <vt:lpstr>PowerPoint Presentation</vt:lpstr>
      <vt:lpstr>PowerPoint Presentation</vt:lpstr>
      <vt:lpstr>Relative Dating </vt:lpstr>
      <vt:lpstr>Relative Dating  - Stratigraphy </vt:lpstr>
      <vt:lpstr>Stratigraphy – Principle of Superposition </vt:lpstr>
      <vt:lpstr>Stratigraphy – Correlation of Rock Strata</vt:lpstr>
      <vt:lpstr>Stratigraphy – Correlation of Rock Strata</vt:lpstr>
      <vt:lpstr>Stratigraphy – Index Fossils</vt:lpstr>
      <vt:lpstr>Stratigraphy – Index Fossils</vt:lpstr>
      <vt:lpstr>Stratigraphy – Fossil Pollen Grain Analysis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Fossil Evidence for Evolution</dc:title>
  <dc:creator>BYRNE Robin [Belmont City College]</dc:creator>
  <cp:lastModifiedBy>BYRNE Robin [Belmont City College]</cp:lastModifiedBy>
  <cp:revision>25</cp:revision>
  <dcterms:created xsi:type="dcterms:W3CDTF">2021-07-31T03:43:50Z</dcterms:created>
  <dcterms:modified xsi:type="dcterms:W3CDTF">2021-08-02T03:30:24Z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