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4C1F-CBDC-4CCF-A336-97C35BC5FA2E}" type="datetimeFigureOut">
              <a:rPr lang="en-AU" smtClean="0"/>
              <a:t>4/08/2021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4373-A6AF-401A-848A-AD949EBC57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818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4C1F-CBDC-4CCF-A336-97C35BC5FA2E}" type="datetimeFigureOut">
              <a:rPr lang="en-AU" smtClean="0"/>
              <a:t>4/08/2021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4373-A6AF-401A-848A-AD949EBC57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322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4C1F-CBDC-4CCF-A336-97C35BC5FA2E}" type="datetimeFigureOut">
              <a:rPr lang="en-AU" smtClean="0"/>
              <a:t>4/08/2021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4373-A6AF-401A-848A-AD949EBC57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729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4C1F-CBDC-4CCF-A336-97C35BC5FA2E}" type="datetimeFigureOut">
              <a:rPr lang="en-AU" smtClean="0"/>
              <a:t>4/08/2021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4373-A6AF-401A-848A-AD949EBC57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32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4C1F-CBDC-4CCF-A336-97C35BC5FA2E}" type="datetimeFigureOut">
              <a:rPr lang="en-AU" smtClean="0"/>
              <a:t>4/08/2021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4373-A6AF-401A-848A-AD949EBC57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866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4C1F-CBDC-4CCF-A336-97C35BC5FA2E}" type="datetimeFigureOut">
              <a:rPr lang="en-AU" smtClean="0"/>
              <a:t>4/08/2021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4373-A6AF-401A-848A-AD949EBC57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246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4C1F-CBDC-4CCF-A336-97C35BC5FA2E}" type="datetimeFigureOut">
              <a:rPr lang="en-AU" smtClean="0"/>
              <a:t>4/08/2021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4373-A6AF-401A-848A-AD949EBC57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247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4C1F-CBDC-4CCF-A336-97C35BC5FA2E}" type="datetimeFigureOut">
              <a:rPr lang="en-AU" smtClean="0"/>
              <a:t>4/08/2021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4373-A6AF-401A-848A-AD949EBC57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459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4C1F-CBDC-4CCF-A336-97C35BC5FA2E}" type="datetimeFigureOut">
              <a:rPr lang="en-AU" smtClean="0"/>
              <a:t>4/08/2021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4373-A6AF-401A-848A-AD949EBC57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735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4C1F-CBDC-4CCF-A336-97C35BC5FA2E}" type="datetimeFigureOut">
              <a:rPr lang="en-AU" smtClean="0"/>
              <a:t>4/08/2021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4373-A6AF-401A-848A-AD949EBC57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038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4C1F-CBDC-4CCF-A336-97C35BC5FA2E}" type="datetimeFigureOut">
              <a:rPr lang="en-AU" smtClean="0"/>
              <a:t>4/08/2021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C4373-A6AF-401A-848A-AD949EBC57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115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24C1F-CBDC-4CCF-A336-97C35BC5FA2E}" type="datetimeFigureOut">
              <a:rPr lang="en-AU" smtClean="0"/>
              <a:t>4/08/2021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C4373-A6AF-401A-848A-AD949EBC57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434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17714" y="1009463"/>
            <a:ext cx="12052663" cy="827922"/>
          </a:xfrm>
        </p:spPr>
        <p:txBody>
          <a:bodyPr>
            <a:normAutofit fontScale="90000"/>
          </a:bodyPr>
          <a:lstStyle/>
          <a:p>
            <a:r>
              <a:rPr lang="en-AU" sz="4400" b="1" dirty="0" smtClean="0"/>
              <a:t>Evidence for Evolution: </a:t>
            </a:r>
            <a:br>
              <a:rPr lang="en-AU" sz="4400" b="1" dirty="0" smtClean="0"/>
            </a:br>
            <a:r>
              <a:rPr lang="en-AU" sz="3600" dirty="0" smtClean="0"/>
              <a:t>Comparative Anatomy</a:t>
            </a:r>
            <a:br>
              <a:rPr lang="en-AU" sz="3600" dirty="0" smtClean="0"/>
            </a:br>
            <a:r>
              <a:rPr lang="en-AU" sz="3600" dirty="0" smtClean="0"/>
              <a:t>Geographical Distribution</a:t>
            </a:r>
            <a:endParaRPr lang="en-AU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4728630"/>
            <a:ext cx="6400800" cy="2027042"/>
          </a:xfrm>
        </p:spPr>
        <p:txBody>
          <a:bodyPr>
            <a:normAutofit/>
          </a:bodyPr>
          <a:lstStyle/>
          <a:p>
            <a:r>
              <a:rPr lang="en-AU" dirty="0"/>
              <a:t>Comparative Studies in </a:t>
            </a:r>
            <a:r>
              <a:rPr lang="en-AU" dirty="0" smtClean="0"/>
              <a:t>Anatomy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AU" dirty="0" smtClean="0"/>
              <a:t>Embryology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AU" dirty="0" smtClean="0"/>
              <a:t>Homologous Structures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AU" dirty="0" smtClean="0"/>
              <a:t>Vestigial Structures</a:t>
            </a:r>
            <a:endParaRPr lang="en-AU" dirty="0"/>
          </a:p>
          <a:p>
            <a:r>
              <a:rPr lang="en-AU" dirty="0" smtClean="0"/>
              <a:t>Geographical Distribution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931" y="1837385"/>
            <a:ext cx="3765796" cy="281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211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" y="274638"/>
            <a:ext cx="11506200" cy="634082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Geographical Distribution: Humans, Primates and evidence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" y="1124745"/>
            <a:ext cx="5549265" cy="5001419"/>
          </a:xfrm>
        </p:spPr>
        <p:txBody>
          <a:bodyPr>
            <a:normAutofit/>
          </a:bodyPr>
          <a:lstStyle/>
          <a:p>
            <a:r>
              <a:rPr lang="en-AU" sz="2000" dirty="0"/>
              <a:t>Humans most resemble chimpanzees and </a:t>
            </a:r>
            <a:r>
              <a:rPr lang="en-AU" sz="2000" dirty="0" smtClean="0"/>
              <a:t>gorillas.</a:t>
            </a:r>
          </a:p>
          <a:p>
            <a:pPr marL="0" indent="0">
              <a:buNone/>
            </a:pPr>
            <a:endParaRPr lang="en-AU" sz="2000" dirty="0"/>
          </a:p>
          <a:p>
            <a:r>
              <a:rPr lang="en-AU" sz="2000" dirty="0" smtClean="0"/>
              <a:t>Therefore can infer and hypothesise that the </a:t>
            </a:r>
            <a:r>
              <a:rPr lang="en-AU" sz="2000" dirty="0"/>
              <a:t>common ancestor </a:t>
            </a:r>
            <a:r>
              <a:rPr lang="en-AU" sz="2000" dirty="0" smtClean="0"/>
              <a:t> of Great Apes and Humans most </a:t>
            </a:r>
            <a:r>
              <a:rPr lang="en-AU" sz="2000" dirty="0"/>
              <a:t>likely lived in place where chimps and gorillas are (Africa) rather than where lemurs or New World Monkeys are</a:t>
            </a:r>
            <a:r>
              <a:rPr lang="en-AU" sz="2000" dirty="0" smtClean="0"/>
              <a:t>.</a:t>
            </a:r>
          </a:p>
          <a:p>
            <a:pPr marL="0" indent="0">
              <a:buNone/>
            </a:pPr>
            <a:endParaRPr lang="en-AU" sz="2000" dirty="0"/>
          </a:p>
          <a:p>
            <a:r>
              <a:rPr lang="en-AU" sz="2000" dirty="0"/>
              <a:t>This has been shown to be true – discovery of ancestral fossils in African Rift Valley.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60" y="990600"/>
            <a:ext cx="2995600" cy="25470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035" y="2095500"/>
            <a:ext cx="3115274" cy="4238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519446"/>
            <a:ext cx="10842171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Give examples to show how geographical distribution of similar species can provide evidence of common ancestry.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95185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242661"/>
              </p:ext>
            </p:extLst>
          </p:nvPr>
        </p:nvGraphicFramePr>
        <p:xfrm>
          <a:off x="165463" y="75232"/>
          <a:ext cx="11739154" cy="6695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297">
                  <a:extLst>
                    <a:ext uri="{9D8B030D-6E8A-4147-A177-3AD203B41FA5}">
                      <a16:colId xmlns:a16="http://schemas.microsoft.com/office/drawing/2014/main" val="3955304084"/>
                    </a:ext>
                  </a:extLst>
                </a:gridCol>
                <a:gridCol w="6204857">
                  <a:extLst>
                    <a:ext uri="{9D8B030D-6E8A-4147-A177-3AD203B41FA5}">
                      <a16:colId xmlns:a16="http://schemas.microsoft.com/office/drawing/2014/main" val="2642575247"/>
                    </a:ext>
                  </a:extLst>
                </a:gridCol>
              </a:tblGrid>
              <a:tr h="439061">
                <a:tc>
                  <a:txBody>
                    <a:bodyPr/>
                    <a:lstStyle/>
                    <a:p>
                      <a:r>
                        <a:rPr lang="en-AU" dirty="0" smtClean="0"/>
                        <a:t>Date: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Huma</a:t>
                      </a:r>
                      <a:r>
                        <a:rPr lang="en-AU" baseline="0" dirty="0" smtClean="0"/>
                        <a:t>n Biology Year 12 ATAR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75727"/>
                  </a:ext>
                </a:extLst>
              </a:tr>
              <a:tr h="3976233">
                <a:tc rowSpan="2">
                  <a:txBody>
                    <a:bodyPr/>
                    <a:lstStyle/>
                    <a:p>
                      <a:r>
                        <a:rPr lang="en-AU" sz="1600" b="1" dirty="0" smtClean="0"/>
                        <a:t>Do</a:t>
                      </a:r>
                      <a:r>
                        <a:rPr lang="en-AU" sz="1600" b="1" baseline="0" dirty="0" smtClean="0"/>
                        <a:t> Now</a:t>
                      </a:r>
                    </a:p>
                    <a:p>
                      <a:endParaRPr lang="en-AU" sz="1600" b="1" baseline="0" dirty="0" smtClean="0"/>
                    </a:p>
                    <a:p>
                      <a:r>
                        <a:rPr lang="en-AU" sz="1600" b="0" baseline="0" dirty="0" smtClean="0"/>
                        <a:t>Past Exam Question </a:t>
                      </a:r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1" dirty="0" smtClean="0"/>
                        <a:t>Lesson Agenda</a:t>
                      </a:r>
                    </a:p>
                    <a:p>
                      <a:r>
                        <a:rPr lang="en-AU" sz="1600" b="0" baseline="0" dirty="0" smtClean="0"/>
                        <a:t>1: Do Now</a:t>
                      </a:r>
                    </a:p>
                    <a:p>
                      <a:r>
                        <a:rPr lang="en-AU" sz="1600" b="0" baseline="0" dirty="0" smtClean="0"/>
                        <a:t>2: </a:t>
                      </a:r>
                      <a:r>
                        <a:rPr lang="en-AU" sz="1600" b="0" baseline="0" dirty="0" smtClean="0"/>
                        <a:t>Other evidence for evolution – Comparative Anatomy, Geographical Distribution</a:t>
                      </a:r>
                      <a:endParaRPr lang="en-AU" sz="1600" b="0" baseline="0" dirty="0" smtClean="0"/>
                    </a:p>
                    <a:p>
                      <a:r>
                        <a:rPr lang="en-AU" sz="1600" b="0" i="0" baseline="0" dirty="0" smtClean="0"/>
                        <a:t>3: </a:t>
                      </a:r>
                      <a:r>
                        <a:rPr lang="en-AU" sz="1600" b="0" i="0" baseline="0" dirty="0" smtClean="0"/>
                        <a:t>Lesson summary and windup</a:t>
                      </a:r>
                    </a:p>
                    <a:p>
                      <a:endParaRPr lang="en-AU" sz="1600" b="0" i="0" baseline="0" dirty="0" smtClean="0"/>
                    </a:p>
                    <a:p>
                      <a:r>
                        <a:rPr lang="en-AU" sz="1600" b="1" i="0" baseline="0" dirty="0" smtClean="0"/>
                        <a:t>Suggested Study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Read through today’s notes and textbook section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600" b="0" i="0" baseline="0" dirty="0" smtClean="0"/>
                        <a:t>Complete review worksheet, then mark and correct using the answer key on Connect (compulsory).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1" i="0" baseline="0" dirty="0" smtClean="0"/>
                        <a:t>NEXT LESSON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0" i="0" baseline="0" dirty="0" smtClean="0"/>
                        <a:t>Fri lesson: NAIDOC Assembly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0" i="0" baseline="0" dirty="0" smtClean="0"/>
                        <a:t>Mon: Primate Classification and Evolutionary Trends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Learning</a:t>
                      </a:r>
                      <a:r>
                        <a:rPr lang="en-AU" sz="1600" b="1" baseline="0" dirty="0" smtClean="0"/>
                        <a:t> </a:t>
                      </a:r>
                      <a:r>
                        <a:rPr lang="en-AU" sz="1600" b="1" baseline="0" dirty="0" smtClean="0"/>
                        <a:t>Aims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Define “Comparative Anatomy” and list the three areas considered in studying comparative anatomy.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Define “Comparative Embryology” and describe how it provides evidence for evolution.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Define “Homologous Structures” and describe how it provides evidence for evolution.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Give examples of homologous structures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Define “Vestigial Organs” and explain how they provide evidence of common ancestry.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Give examples to show how geographical distribution of similar species can provide evidence of common ancestry.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45155"/>
                  </a:ext>
                </a:extLst>
              </a:tr>
              <a:tr h="2280388">
                <a:tc vMerge="1">
                  <a:txBody>
                    <a:bodyPr/>
                    <a:lstStyle/>
                    <a:p>
                      <a:endParaRPr lang="en-AU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Key Vocabulary</a:t>
                      </a:r>
                    </a:p>
                    <a:p>
                      <a:endParaRPr lang="en-AU" sz="1600" b="0" dirty="0" smtClean="0"/>
                    </a:p>
                    <a:p>
                      <a:r>
                        <a:rPr lang="en-AU" sz="1600" b="0" dirty="0" smtClean="0"/>
                        <a:t>Embryology</a:t>
                      </a:r>
                    </a:p>
                    <a:p>
                      <a:r>
                        <a:rPr lang="en-AU" sz="1600" b="0" dirty="0" smtClean="0"/>
                        <a:t>Homologous</a:t>
                      </a:r>
                    </a:p>
                    <a:p>
                      <a:r>
                        <a:rPr lang="en-AU" sz="1600" b="0" dirty="0" smtClean="0"/>
                        <a:t>Vestigial</a:t>
                      </a:r>
                    </a:p>
                    <a:p>
                      <a:endParaRPr lang="en-AU" sz="16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35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27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161427"/>
            <a:ext cx="8229600" cy="778098"/>
          </a:xfrm>
        </p:spPr>
        <p:txBody>
          <a:bodyPr>
            <a:normAutofit/>
          </a:bodyPr>
          <a:lstStyle/>
          <a:p>
            <a:r>
              <a:rPr lang="en-AU" sz="3600" b="1" dirty="0">
                <a:latin typeface="+mn-lt"/>
              </a:rPr>
              <a:t>Comparative Anatomy - 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124745"/>
            <a:ext cx="9818914" cy="5001419"/>
          </a:xfrm>
        </p:spPr>
        <p:txBody>
          <a:bodyPr>
            <a:normAutofit/>
          </a:bodyPr>
          <a:lstStyle/>
          <a:p>
            <a:r>
              <a:rPr lang="en-AU" sz="2400" dirty="0"/>
              <a:t>Compares structural features of organisms, looking at degree of similarity and therefore relatedness.</a:t>
            </a:r>
          </a:p>
          <a:p>
            <a:r>
              <a:rPr lang="en-AU" sz="2400" dirty="0"/>
              <a:t>3 areas looked at:</a:t>
            </a:r>
          </a:p>
          <a:p>
            <a:pPr marL="0" indent="0">
              <a:buNone/>
            </a:pPr>
            <a:endParaRPr lang="en-AU" sz="2400" b="1" dirty="0"/>
          </a:p>
          <a:p>
            <a:pPr lvl="1"/>
            <a:r>
              <a:rPr lang="en-AU" sz="2000" b="1" dirty="0"/>
              <a:t>Embryology</a:t>
            </a:r>
            <a:r>
              <a:rPr lang="en-AU" sz="2000" dirty="0"/>
              <a:t>:  comparing early embryonic development</a:t>
            </a:r>
          </a:p>
          <a:p>
            <a:pPr lvl="1"/>
            <a:r>
              <a:rPr lang="en-AU" sz="2000" b="1" dirty="0"/>
              <a:t>Homologous organs</a:t>
            </a:r>
            <a:r>
              <a:rPr lang="en-AU" sz="2000" dirty="0"/>
              <a:t>:  organs that are similar in structure but may be used/adapted for different conditions</a:t>
            </a:r>
          </a:p>
          <a:p>
            <a:pPr lvl="1"/>
            <a:r>
              <a:rPr lang="en-AU" sz="2000" b="1" dirty="0"/>
              <a:t>Vestigial organs</a:t>
            </a:r>
            <a:r>
              <a:rPr lang="en-AU" sz="2000" dirty="0"/>
              <a:t>: organs that may once have been important by have lost 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519446"/>
            <a:ext cx="7585165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Define comparative anatomy and list three areas considered in studying it.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34778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74638"/>
            <a:ext cx="9845040" cy="634082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Comparative Embryology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908721"/>
            <a:ext cx="6348549" cy="5616623"/>
          </a:xfrm>
        </p:spPr>
        <p:txBody>
          <a:bodyPr>
            <a:normAutofit fontScale="92500" lnSpcReduction="10000"/>
          </a:bodyPr>
          <a:lstStyle/>
          <a:p>
            <a:r>
              <a:rPr lang="en-AU" sz="2000" dirty="0" smtClean="0"/>
              <a:t>Compares early development to provide evidence for common ancestry and</a:t>
            </a:r>
            <a:r>
              <a:rPr lang="en-AU" sz="2000" dirty="0" smtClean="0"/>
              <a:t> </a:t>
            </a:r>
            <a:r>
              <a:rPr lang="en-AU" sz="2000" dirty="0"/>
              <a:t>evolutionary change over time</a:t>
            </a:r>
          </a:p>
          <a:p>
            <a:pPr lvl="1"/>
            <a:r>
              <a:rPr lang="en-AU" sz="2000" dirty="0" smtClean="0"/>
              <a:t>Embryos </a:t>
            </a:r>
            <a:r>
              <a:rPr lang="en-AU" sz="2000" dirty="0" smtClean="0"/>
              <a:t>are </a:t>
            </a:r>
            <a:r>
              <a:rPr lang="en-AU" sz="2000" dirty="0"/>
              <a:t>initially very similar between </a:t>
            </a:r>
            <a:r>
              <a:rPr lang="en-AU" sz="2000" dirty="0" smtClean="0"/>
              <a:t>species.</a:t>
            </a:r>
            <a:endParaRPr lang="en-AU" sz="2000" dirty="0"/>
          </a:p>
          <a:p>
            <a:pPr lvl="1"/>
            <a:r>
              <a:rPr lang="en-AU" sz="2000" dirty="0"/>
              <a:t>Differentiation occurs during </a:t>
            </a:r>
            <a:r>
              <a:rPr lang="en-AU" sz="2000" dirty="0" smtClean="0"/>
              <a:t>development</a:t>
            </a:r>
          </a:p>
          <a:p>
            <a:pPr lvl="2"/>
            <a:r>
              <a:rPr lang="en-AU" sz="1600" dirty="0" smtClean="0"/>
              <a:t>Mirrors differentiation during evolutionary development</a:t>
            </a:r>
            <a:endParaRPr lang="en-AU" sz="1600" dirty="0"/>
          </a:p>
          <a:p>
            <a:pPr lvl="1"/>
            <a:r>
              <a:rPr lang="en-AU" sz="2000" dirty="0" smtClean="0"/>
              <a:t>More closely related species are similar for a longer </a:t>
            </a:r>
            <a:r>
              <a:rPr lang="en-AU" sz="2000" dirty="0" smtClean="0"/>
              <a:t>period – evidence of relatedness.</a:t>
            </a:r>
            <a:endParaRPr lang="en-AU" sz="2000" dirty="0"/>
          </a:p>
          <a:p>
            <a:pPr marL="0" indent="0">
              <a:buNone/>
            </a:pPr>
            <a:r>
              <a:rPr lang="en-AU" sz="2000" b="1" dirty="0" smtClean="0"/>
              <a:t>Note on diagram:</a:t>
            </a:r>
          </a:p>
          <a:p>
            <a:r>
              <a:rPr lang="en-AU" sz="2000" dirty="0" smtClean="0"/>
              <a:t>All species start with similar </a:t>
            </a:r>
            <a:r>
              <a:rPr lang="en-AU" sz="2000" dirty="0" smtClean="0"/>
              <a:t>features – indicates common ancestry</a:t>
            </a:r>
            <a:endParaRPr lang="en-AU" sz="2000" dirty="0" smtClean="0"/>
          </a:p>
          <a:p>
            <a:r>
              <a:rPr lang="en-AU" sz="2000" dirty="0" smtClean="0"/>
              <a:t>Gill arches appear in all – why, if mammals don’t need them? Indicates development from an ancestor with gills.</a:t>
            </a:r>
          </a:p>
          <a:p>
            <a:r>
              <a:rPr lang="en-AU" sz="2000" dirty="0" smtClean="0"/>
              <a:t>In humans:</a:t>
            </a:r>
          </a:p>
          <a:p>
            <a:pPr lvl="1"/>
            <a:r>
              <a:rPr lang="en-AU" sz="2000" dirty="0" smtClean="0"/>
              <a:t>One gill slit becomes the Eustachian tube (connects ear to throat)</a:t>
            </a:r>
          </a:p>
          <a:p>
            <a:pPr lvl="1"/>
            <a:r>
              <a:rPr lang="en-AU" sz="2000" dirty="0" smtClean="0"/>
              <a:t>Tissue from around other gills develops into thyroid and tonsils</a:t>
            </a:r>
          </a:p>
          <a:p>
            <a:pPr lvl="1"/>
            <a:r>
              <a:rPr lang="en-AU" sz="2000" dirty="0" smtClean="0"/>
              <a:t>Indicates common ancestry then adaptation, reflected in embryonic development.</a:t>
            </a:r>
          </a:p>
          <a:p>
            <a:pPr marL="457200" lvl="1" indent="0">
              <a:buNone/>
            </a:pPr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309" y="1053738"/>
            <a:ext cx="5250805" cy="467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6519446"/>
            <a:ext cx="8334103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Define comparative embryology and describe how it provides evidence for evolution.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15390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4" y="288730"/>
            <a:ext cx="8229600" cy="634082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Homologous Structures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1052737"/>
            <a:ext cx="9540240" cy="5073427"/>
          </a:xfrm>
        </p:spPr>
        <p:txBody>
          <a:bodyPr>
            <a:normAutofit/>
          </a:bodyPr>
          <a:lstStyle/>
          <a:p>
            <a:r>
              <a:rPr lang="en-AU" sz="2400" dirty="0" smtClean="0"/>
              <a:t>Structures that are the same across species but adapted for different functions</a:t>
            </a:r>
            <a:endParaRPr lang="en-AU" sz="2400" dirty="0"/>
          </a:p>
          <a:p>
            <a:r>
              <a:rPr lang="en-AU" sz="2400" dirty="0" smtClean="0"/>
              <a:t>Same </a:t>
            </a:r>
            <a:r>
              <a:rPr lang="en-AU" sz="2400" dirty="0"/>
              <a:t>bones appear in a variety of different species, but are used for different </a:t>
            </a:r>
            <a:r>
              <a:rPr lang="en-AU" sz="2400" dirty="0" smtClean="0"/>
              <a:t>functions.</a:t>
            </a:r>
            <a:endParaRPr lang="en-AU" sz="2400" dirty="0"/>
          </a:p>
          <a:p>
            <a:r>
              <a:rPr lang="en-AU" sz="2400" dirty="0" smtClean="0"/>
              <a:t>Evidence of </a:t>
            </a:r>
            <a:r>
              <a:rPr lang="en-AU" sz="2400" dirty="0"/>
              <a:t>common ancestry, then adaptation.</a:t>
            </a:r>
          </a:p>
        </p:txBody>
      </p:sp>
      <p:pic>
        <p:nvPicPr>
          <p:cNvPr id="1026" name="Picture 2" descr="Comparative Anatomy | BioNinja | Animal anatomy, Anatomy, Animal skelet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507" y="2971586"/>
            <a:ext cx="4898573" cy="315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519446"/>
            <a:ext cx="8334103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Define homologous structures and describe how they provide evidence for evolution.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7318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806" y="1027611"/>
            <a:ext cx="9696994" cy="5129349"/>
          </a:xfrm>
        </p:spPr>
        <p:txBody>
          <a:bodyPr>
            <a:normAutofit/>
          </a:bodyPr>
          <a:lstStyle/>
          <a:p>
            <a:r>
              <a:rPr lang="en-AU" dirty="0"/>
              <a:t>Example:  vertebrate forelimbs</a:t>
            </a:r>
          </a:p>
          <a:p>
            <a:pPr lvl="1"/>
            <a:r>
              <a:rPr lang="en-AU" dirty="0"/>
              <a:t>Same bones appear</a:t>
            </a:r>
          </a:p>
          <a:p>
            <a:pPr lvl="1"/>
            <a:r>
              <a:rPr lang="en-AU" dirty="0"/>
              <a:t>Bones arranged in a similar way, but adapted in form to suit function</a:t>
            </a:r>
          </a:p>
          <a:p>
            <a:pPr lvl="1"/>
            <a:r>
              <a:rPr lang="en-AU" dirty="0"/>
              <a:t>In pic below:  forelimb bones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646" y="2809441"/>
            <a:ext cx="7584639" cy="345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8194" y="288730"/>
            <a:ext cx="8229600" cy="634082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Homologous Structures</a:t>
            </a:r>
            <a:endParaRPr lang="en-AU" sz="3600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519446"/>
            <a:ext cx="4763589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Give examples of homologous structures.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74609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177" y="1053737"/>
            <a:ext cx="6095999" cy="5072427"/>
          </a:xfrm>
        </p:spPr>
        <p:txBody>
          <a:bodyPr>
            <a:normAutofit/>
          </a:bodyPr>
          <a:lstStyle/>
          <a:p>
            <a:r>
              <a:rPr lang="en-AU" dirty="0"/>
              <a:t>Example:  G</a:t>
            </a:r>
            <a:r>
              <a:rPr lang="en-AU" dirty="0" smtClean="0"/>
              <a:t>reat Apes </a:t>
            </a:r>
            <a:r>
              <a:rPr lang="en-AU" dirty="0"/>
              <a:t>and </a:t>
            </a:r>
            <a:r>
              <a:rPr lang="en-AU" dirty="0" smtClean="0"/>
              <a:t>Humans</a:t>
            </a:r>
          </a:p>
          <a:p>
            <a:pPr marL="0" indent="0">
              <a:buNone/>
            </a:pPr>
            <a:endParaRPr lang="en-AU" sz="2400" dirty="0"/>
          </a:p>
          <a:p>
            <a:pPr lvl="1"/>
            <a:r>
              <a:rPr lang="en-AU" dirty="0"/>
              <a:t>High degree of similarity, even across a range of </a:t>
            </a:r>
            <a:r>
              <a:rPr lang="en-AU" dirty="0" smtClean="0"/>
              <a:t>habitats</a:t>
            </a:r>
          </a:p>
          <a:p>
            <a:pPr marL="0" indent="0">
              <a:buNone/>
            </a:pPr>
            <a:endParaRPr lang="en-AU" sz="2400" dirty="0"/>
          </a:p>
          <a:p>
            <a:pPr lvl="1"/>
            <a:r>
              <a:rPr lang="en-AU" dirty="0"/>
              <a:t>Shows that evolutionary divergence is relatively recent</a:t>
            </a:r>
          </a:p>
          <a:p>
            <a:pPr marL="457200" lvl="1" indent="0">
              <a:buNone/>
            </a:pPr>
            <a:endParaRPr lang="en-AU" sz="2000" dirty="0"/>
          </a:p>
          <a:p>
            <a:pPr marL="457200" lvl="1" indent="0">
              <a:buNone/>
            </a:pPr>
            <a:endParaRPr lang="en-A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311" y="820132"/>
            <a:ext cx="5810196" cy="5241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8194" y="288730"/>
            <a:ext cx="8229600" cy="634082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Homologous Structures</a:t>
            </a:r>
            <a:endParaRPr lang="en-AU" sz="3600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519446"/>
            <a:ext cx="4763589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Give examples of homologous structures.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95083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806" y="274638"/>
            <a:ext cx="9696994" cy="562074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Vestigial Organs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806" y="1052737"/>
            <a:ext cx="5808617" cy="5073427"/>
          </a:xfrm>
        </p:spPr>
        <p:txBody>
          <a:bodyPr>
            <a:normAutofit/>
          </a:bodyPr>
          <a:lstStyle/>
          <a:p>
            <a:r>
              <a:rPr lang="en-AU" sz="2000" dirty="0"/>
              <a:t>Structures that have no or limited use in the organism, but were of use in an ancestral form</a:t>
            </a:r>
            <a:r>
              <a:rPr lang="en-AU" sz="2000" dirty="0" smtClean="0"/>
              <a:t>. They are usually smaller or almost absent.</a:t>
            </a:r>
            <a:endParaRPr lang="en-AU" sz="2000" dirty="0"/>
          </a:p>
          <a:p>
            <a:r>
              <a:rPr lang="en-AU" sz="2000" dirty="0"/>
              <a:t>Evidence that the organism has evolved from an </a:t>
            </a:r>
            <a:r>
              <a:rPr lang="en-AU" sz="2000" dirty="0" smtClean="0"/>
              <a:t>ancestor but that these organs have ceased to be useful and are no longer selected for </a:t>
            </a:r>
            <a:r>
              <a:rPr lang="en-AU" sz="2000" dirty="0"/>
              <a:t>– the process isn’t perfect!</a:t>
            </a:r>
          </a:p>
          <a:p>
            <a:r>
              <a:rPr lang="en-AU" sz="2000" dirty="0" err="1"/>
              <a:t>Eg</a:t>
            </a:r>
            <a:r>
              <a:rPr lang="en-AU" sz="2000" dirty="0"/>
              <a:t>:  </a:t>
            </a:r>
          </a:p>
          <a:p>
            <a:pPr lvl="1"/>
            <a:r>
              <a:rPr lang="en-AU" sz="2000" dirty="0"/>
              <a:t>Snakes sometimes born with vestigial limbs</a:t>
            </a:r>
          </a:p>
          <a:p>
            <a:pPr lvl="1"/>
            <a:r>
              <a:rPr lang="en-AU" sz="2000" dirty="0"/>
              <a:t>Humans:</a:t>
            </a:r>
          </a:p>
          <a:p>
            <a:pPr lvl="2"/>
            <a:r>
              <a:rPr lang="en-AU" dirty="0"/>
              <a:t>Nictitating membrane at corner of eye – used in cats, not used in humans</a:t>
            </a:r>
          </a:p>
          <a:p>
            <a:pPr lvl="2"/>
            <a:r>
              <a:rPr lang="en-AU" dirty="0"/>
              <a:t>Wisdom teeth  - some people don’t have them!</a:t>
            </a:r>
          </a:p>
          <a:p>
            <a:pPr lvl="2"/>
            <a:r>
              <a:rPr lang="en-AU" dirty="0" smtClean="0"/>
              <a:t>Appendix – was caecum in a common ancestor that ate a lot more plant matter.</a:t>
            </a:r>
            <a:endParaRPr lang="en-AU" dirty="0"/>
          </a:p>
          <a:p>
            <a:pPr lvl="1"/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21" y="74423"/>
            <a:ext cx="5544616" cy="659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6519446"/>
            <a:ext cx="8342811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Define vestigial organs and explain how they provide evidence for common ancestry.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3798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7" y="106998"/>
            <a:ext cx="10010503" cy="706090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Geographical Distribution – Darwin’s Finches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813088"/>
            <a:ext cx="5495109" cy="5944763"/>
          </a:xfrm>
        </p:spPr>
        <p:txBody>
          <a:bodyPr>
            <a:normAutofit/>
          </a:bodyPr>
          <a:lstStyle/>
          <a:p>
            <a:r>
              <a:rPr lang="en-AU" sz="2000" dirty="0"/>
              <a:t>Further evidence for </a:t>
            </a:r>
            <a:r>
              <a:rPr lang="en-AU" sz="2000" dirty="0" smtClean="0"/>
              <a:t>evolution – can show plausible link between common ancestor and clusters of related species in the same geographical location.</a:t>
            </a:r>
            <a:endParaRPr lang="en-AU" sz="2000" dirty="0"/>
          </a:p>
          <a:p>
            <a:r>
              <a:rPr lang="en-AU" sz="2000" dirty="0" err="1"/>
              <a:t>Eg</a:t>
            </a:r>
            <a:r>
              <a:rPr lang="en-AU" sz="2000" dirty="0"/>
              <a:t> Darwin’s finches – Galapagos </a:t>
            </a:r>
            <a:r>
              <a:rPr lang="en-AU" sz="2000" dirty="0" smtClean="0"/>
              <a:t>Islands</a:t>
            </a:r>
            <a:endParaRPr lang="en-AU" sz="2000" dirty="0"/>
          </a:p>
          <a:p>
            <a:pPr lvl="1"/>
            <a:r>
              <a:rPr lang="en-AU" sz="2000" dirty="0" smtClean="0"/>
              <a:t>Finches are </a:t>
            </a:r>
            <a:r>
              <a:rPr lang="en-AU" sz="2000" dirty="0"/>
              <a:t>different in the islands than South American </a:t>
            </a:r>
            <a:r>
              <a:rPr lang="en-AU" sz="2000" dirty="0" smtClean="0"/>
              <a:t>mainland.</a:t>
            </a:r>
            <a:endParaRPr lang="en-AU" sz="2000" dirty="0"/>
          </a:p>
          <a:p>
            <a:pPr lvl="1"/>
            <a:r>
              <a:rPr lang="en-AU" sz="2000" dirty="0"/>
              <a:t>Several finches, back in time</a:t>
            </a:r>
            <a:r>
              <a:rPr lang="en-AU" sz="2000" dirty="0" smtClean="0"/>
              <a:t>, </a:t>
            </a:r>
            <a:r>
              <a:rPr lang="en-AU" sz="2000" dirty="0"/>
              <a:t>travelled from mainland, by chance – blown by a storm??</a:t>
            </a:r>
          </a:p>
          <a:p>
            <a:pPr lvl="1"/>
            <a:r>
              <a:rPr lang="en-AU" sz="2000" dirty="0"/>
              <a:t>As a result, no </a:t>
            </a:r>
            <a:r>
              <a:rPr lang="en-AU" sz="2000" dirty="0" smtClean="0"/>
              <a:t>competition, </a:t>
            </a:r>
            <a:r>
              <a:rPr lang="en-AU" sz="2000" dirty="0"/>
              <a:t>so evolved to take advantage of food sources on offer on different islands</a:t>
            </a:r>
          </a:p>
          <a:p>
            <a:pPr lvl="1"/>
            <a:r>
              <a:rPr lang="en-AU" sz="2000" dirty="0"/>
              <a:t>Beaks adapted to different food sources.</a:t>
            </a:r>
          </a:p>
          <a:p>
            <a:pPr lvl="1"/>
            <a:r>
              <a:rPr lang="en-AU" sz="2000" dirty="0"/>
              <a:t>Eventually evolved into 13 separate species on the islands</a:t>
            </a:r>
            <a:r>
              <a:rPr lang="en-AU" sz="2000" dirty="0" smtClean="0"/>
              <a:t>.</a:t>
            </a:r>
          </a:p>
          <a:p>
            <a:r>
              <a:rPr lang="en-AU" sz="2000" dirty="0" smtClean="0"/>
              <a:t>Evidence of species on island evolving from a common mainland ancestor</a:t>
            </a:r>
            <a:endParaRPr lang="en-AU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821" y="813088"/>
            <a:ext cx="5375500" cy="473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519446"/>
            <a:ext cx="10842171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Give examples to show how geographical distribution of similar species can provide evidence of common ancestry.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3150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A6DAC9B-5B27-4104-857B-9D9701D36BCE}"/>
</file>

<file path=customXml/itemProps2.xml><?xml version="1.0" encoding="utf-8"?>
<ds:datastoreItem xmlns:ds="http://schemas.openxmlformats.org/officeDocument/2006/customXml" ds:itemID="{74E9C2CE-4826-431C-A17D-E822BAC99619}"/>
</file>

<file path=customXml/itemProps3.xml><?xml version="1.0" encoding="utf-8"?>
<ds:datastoreItem xmlns:ds="http://schemas.openxmlformats.org/officeDocument/2006/customXml" ds:itemID="{B29FC4B9-BCF0-4A92-AE46-812574A02749}"/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870</Words>
  <Application>Microsoft Office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Evidence for Evolution:  Comparative Anatomy Geographical Distribution</vt:lpstr>
      <vt:lpstr>PowerPoint Presentation</vt:lpstr>
      <vt:lpstr>Comparative Anatomy - Intro</vt:lpstr>
      <vt:lpstr>Comparative Embryology</vt:lpstr>
      <vt:lpstr>Homologous Structures</vt:lpstr>
      <vt:lpstr>Homologous Structures</vt:lpstr>
      <vt:lpstr>Homologous Structures</vt:lpstr>
      <vt:lpstr>Vestigial Organs</vt:lpstr>
      <vt:lpstr>Geographical Distribution – Darwin’s Finches</vt:lpstr>
      <vt:lpstr>Geographical Distribution: Humans, Primates and evidence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BYRNE Robin [Belmont City College]</dc:creator>
  <cp:lastModifiedBy>BYRNE Robin [Belmont City College]</cp:lastModifiedBy>
  <cp:revision>17</cp:revision>
  <dcterms:created xsi:type="dcterms:W3CDTF">2021-08-02T06:23:17Z</dcterms:created>
  <dcterms:modified xsi:type="dcterms:W3CDTF">2021-08-04T13:32:26Z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