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8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70" r:id="rId12"/>
    <p:sldId id="272" r:id="rId13"/>
    <p:sldId id="273" r:id="rId14"/>
    <p:sldId id="274" r:id="rId15"/>
    <p:sldId id="277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0B5E-A9D1-4CAF-B0CB-80EF16E49D44}" type="datetimeFigureOut">
              <a:rPr lang="en-AU" smtClean="0"/>
              <a:t>9/08/2021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C7AA-E954-4D15-A68C-1C5CDD15BB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671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0B5E-A9D1-4CAF-B0CB-80EF16E49D44}" type="datetimeFigureOut">
              <a:rPr lang="en-AU" smtClean="0"/>
              <a:t>9/08/2021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C7AA-E954-4D15-A68C-1C5CDD15BB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59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0B5E-A9D1-4CAF-B0CB-80EF16E49D44}" type="datetimeFigureOut">
              <a:rPr lang="en-AU" smtClean="0"/>
              <a:t>9/08/2021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C7AA-E954-4D15-A68C-1C5CDD15BB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621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0B5E-A9D1-4CAF-B0CB-80EF16E49D44}" type="datetimeFigureOut">
              <a:rPr lang="en-AU" smtClean="0"/>
              <a:t>9/08/2021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C7AA-E954-4D15-A68C-1C5CDD15BB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6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0B5E-A9D1-4CAF-B0CB-80EF16E49D44}" type="datetimeFigureOut">
              <a:rPr lang="en-AU" smtClean="0"/>
              <a:t>9/08/2021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C7AA-E954-4D15-A68C-1C5CDD15BB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204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0B5E-A9D1-4CAF-B0CB-80EF16E49D44}" type="datetimeFigureOut">
              <a:rPr lang="en-AU" smtClean="0"/>
              <a:t>9/08/2021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C7AA-E954-4D15-A68C-1C5CDD15BB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351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0B5E-A9D1-4CAF-B0CB-80EF16E49D44}" type="datetimeFigureOut">
              <a:rPr lang="en-AU" smtClean="0"/>
              <a:t>9/08/2021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C7AA-E954-4D15-A68C-1C5CDD15BB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802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0B5E-A9D1-4CAF-B0CB-80EF16E49D44}" type="datetimeFigureOut">
              <a:rPr lang="en-AU" smtClean="0"/>
              <a:t>9/08/2021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C7AA-E954-4D15-A68C-1C5CDD15BB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808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0B5E-A9D1-4CAF-B0CB-80EF16E49D44}" type="datetimeFigureOut">
              <a:rPr lang="en-AU" smtClean="0"/>
              <a:t>9/08/2021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C7AA-E954-4D15-A68C-1C5CDD15BB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501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0B5E-A9D1-4CAF-B0CB-80EF16E49D44}" type="datetimeFigureOut">
              <a:rPr lang="en-AU" smtClean="0"/>
              <a:t>9/08/2021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C7AA-E954-4D15-A68C-1C5CDD15BB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678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0B5E-A9D1-4CAF-B0CB-80EF16E49D44}" type="datetimeFigureOut">
              <a:rPr lang="en-AU" smtClean="0"/>
              <a:t>9/08/2021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C7AA-E954-4D15-A68C-1C5CDD15BB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101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0B5E-A9D1-4CAF-B0CB-80EF16E49D44}" type="datetimeFigureOut">
              <a:rPr lang="en-AU" smtClean="0"/>
              <a:t>9/08/2021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DC7AA-E954-4D15-A68C-1C5CDD15BB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348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1377" y="391928"/>
            <a:ext cx="10389326" cy="83598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Primate Evolutionary Trends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76" y="1739891"/>
            <a:ext cx="3828707" cy="393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062" y="1901106"/>
            <a:ext cx="5401277" cy="362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86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222386"/>
            <a:ext cx="10088880" cy="778098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Trends in digits of primate species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863" y="1000484"/>
            <a:ext cx="6117771" cy="5644156"/>
          </a:xfrm>
        </p:spPr>
        <p:txBody>
          <a:bodyPr>
            <a:normAutofit fontScale="92500" lnSpcReduction="10000"/>
          </a:bodyPr>
          <a:lstStyle/>
          <a:p>
            <a:r>
              <a:rPr lang="en-AU" sz="2000" dirty="0" smtClean="0"/>
              <a:t>Primate limbs are unspecialised </a:t>
            </a:r>
            <a:r>
              <a:rPr lang="en-AU" sz="2000" dirty="0"/>
              <a:t>in structure</a:t>
            </a:r>
          </a:p>
          <a:p>
            <a:pPr lvl="1"/>
            <a:r>
              <a:rPr lang="en-AU" sz="2000" dirty="0"/>
              <a:t>Allows diversity in use</a:t>
            </a:r>
          </a:p>
          <a:p>
            <a:r>
              <a:rPr lang="en-AU" sz="2000" dirty="0"/>
              <a:t>5 digits on each limb (</a:t>
            </a:r>
            <a:r>
              <a:rPr lang="en-AU" sz="2000" dirty="0" err="1"/>
              <a:t>pentadactyl</a:t>
            </a:r>
            <a:r>
              <a:rPr lang="en-AU" sz="2000" dirty="0"/>
              <a:t>)</a:t>
            </a:r>
          </a:p>
          <a:p>
            <a:pPr lvl="1"/>
            <a:r>
              <a:rPr lang="en-AU" sz="2000" dirty="0"/>
              <a:t>Highly mobile</a:t>
            </a:r>
          </a:p>
          <a:p>
            <a:pPr lvl="1"/>
            <a:r>
              <a:rPr lang="en-AU" sz="2000" dirty="0"/>
              <a:t>Prehensile</a:t>
            </a:r>
          </a:p>
          <a:p>
            <a:pPr lvl="2"/>
            <a:r>
              <a:rPr lang="en-AU" dirty="0"/>
              <a:t>can curl around things to grip</a:t>
            </a:r>
          </a:p>
          <a:p>
            <a:pPr lvl="1"/>
            <a:r>
              <a:rPr lang="en-AU" sz="2000" dirty="0"/>
              <a:t>Opposable thumbs (and big toes for some)</a:t>
            </a:r>
          </a:p>
          <a:p>
            <a:pPr lvl="2"/>
            <a:r>
              <a:rPr lang="en-AU" dirty="0"/>
              <a:t>Thumb can cross palm to touch other fingers</a:t>
            </a:r>
          </a:p>
          <a:p>
            <a:r>
              <a:rPr lang="en-AU" sz="2000" dirty="0" smtClean="0"/>
              <a:t>Degree of Opposability</a:t>
            </a:r>
          </a:p>
          <a:p>
            <a:pPr lvl="1"/>
            <a:r>
              <a:rPr lang="en-AU" sz="2000" dirty="0" smtClean="0"/>
              <a:t>Varies between species</a:t>
            </a:r>
          </a:p>
          <a:p>
            <a:pPr lvl="1"/>
            <a:r>
              <a:rPr lang="en-AU" sz="2000" dirty="0" smtClean="0"/>
              <a:t>Depends on relative length of first digit</a:t>
            </a:r>
          </a:p>
          <a:p>
            <a:pPr lvl="1"/>
            <a:r>
              <a:rPr lang="en-AU" sz="2000" dirty="0" smtClean="0"/>
              <a:t>Most primates also have opposable big toe</a:t>
            </a:r>
          </a:p>
          <a:p>
            <a:pPr lvl="2"/>
            <a:r>
              <a:rPr lang="en-AU" dirty="0" smtClean="0"/>
              <a:t>Humans are an exception</a:t>
            </a:r>
          </a:p>
          <a:p>
            <a:pPr lvl="2"/>
            <a:r>
              <a:rPr lang="en-AU" dirty="0" smtClean="0"/>
              <a:t>Feature a disadvantage when bipedal </a:t>
            </a:r>
          </a:p>
          <a:p>
            <a:pPr lvl="3"/>
            <a:r>
              <a:rPr lang="en-AU" dirty="0" smtClean="0"/>
              <a:t>uneven weight distribution</a:t>
            </a:r>
          </a:p>
          <a:p>
            <a:pPr lvl="3"/>
            <a:r>
              <a:rPr lang="en-AU" dirty="0" smtClean="0"/>
              <a:t>poor stability</a:t>
            </a:r>
          </a:p>
          <a:p>
            <a:r>
              <a:rPr lang="en-AU" sz="2000" dirty="0" smtClean="0"/>
              <a:t>Humans have the longest thumb</a:t>
            </a:r>
          </a:p>
          <a:p>
            <a:pPr lvl="1"/>
            <a:r>
              <a:rPr lang="en-AU" sz="2000" dirty="0" smtClean="0"/>
              <a:t>Allows manipulation of materials. </a:t>
            </a:r>
          </a:p>
          <a:p>
            <a:endParaRPr lang="en-AU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109" y="222386"/>
            <a:ext cx="22383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447" y="222386"/>
            <a:ext cx="21812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958" y="2324581"/>
            <a:ext cx="4082102" cy="409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6519446"/>
            <a:ext cx="465037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Discuss evolutionary trends in primates.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410983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1" y="274638"/>
            <a:ext cx="10097589" cy="706090"/>
          </a:xfrm>
        </p:spPr>
        <p:txBody>
          <a:bodyPr>
            <a:normAutofit/>
          </a:bodyPr>
          <a:lstStyle/>
          <a:p>
            <a:r>
              <a:rPr lang="en-AU" sz="3600" b="1" dirty="0">
                <a:latin typeface="+mn-lt"/>
              </a:rPr>
              <a:t>Digits – nails </a:t>
            </a:r>
            <a:r>
              <a:rPr lang="en-AU" sz="3600" b="1" dirty="0" err="1">
                <a:latin typeface="+mn-lt"/>
              </a:rPr>
              <a:t>vs</a:t>
            </a:r>
            <a:r>
              <a:rPr lang="en-AU" sz="3600" b="1" dirty="0">
                <a:latin typeface="+mn-lt"/>
              </a:rPr>
              <a:t> claws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2" y="1052736"/>
            <a:ext cx="6217920" cy="5544616"/>
          </a:xfrm>
        </p:spPr>
        <p:txBody>
          <a:bodyPr>
            <a:normAutofit/>
          </a:bodyPr>
          <a:lstStyle/>
          <a:p>
            <a:r>
              <a:rPr lang="en-AU" sz="2000" dirty="0"/>
              <a:t>Tips of digits modified for better grip in trees</a:t>
            </a:r>
          </a:p>
          <a:p>
            <a:pPr lvl="1"/>
            <a:r>
              <a:rPr lang="en-AU" sz="2000" dirty="0"/>
              <a:t>Nails instead of claws</a:t>
            </a:r>
          </a:p>
          <a:p>
            <a:pPr lvl="1"/>
            <a:r>
              <a:rPr lang="en-AU" sz="2000" dirty="0"/>
              <a:t>Nails allow better grasping </a:t>
            </a:r>
          </a:p>
          <a:p>
            <a:pPr lvl="1"/>
            <a:r>
              <a:rPr lang="en-AU" sz="2000" dirty="0"/>
              <a:t>Evolved from claws that became flattened</a:t>
            </a:r>
          </a:p>
          <a:p>
            <a:r>
              <a:rPr lang="en-AU" sz="2000" dirty="0"/>
              <a:t>Some primates still have claws – Aye-Ayes and Lemurs</a:t>
            </a:r>
          </a:p>
          <a:p>
            <a:pPr lvl="1"/>
            <a:r>
              <a:rPr lang="en-AU" sz="2000" dirty="0"/>
              <a:t>Lemurs: “toilet claw” for grooming/scratching</a:t>
            </a:r>
          </a:p>
          <a:p>
            <a:pPr lvl="1"/>
            <a:r>
              <a:rPr lang="en-AU" sz="2000" dirty="0"/>
              <a:t>Aye Ayes </a:t>
            </a:r>
            <a:r>
              <a:rPr lang="en-AU" sz="2000" dirty="0" smtClean="0"/>
              <a:t>– extremely long claw for hooking larvae out of trees.</a:t>
            </a:r>
          </a:p>
          <a:p>
            <a:r>
              <a:rPr lang="en-AU" sz="2000" dirty="0"/>
              <a:t>Digits also have more sense receptors for feedback when gripping and manipulating</a:t>
            </a:r>
          </a:p>
          <a:p>
            <a:r>
              <a:rPr lang="en-AU" sz="2000" dirty="0"/>
              <a:t>Friction ridges “fingerprints” increase grip</a:t>
            </a:r>
          </a:p>
          <a:p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846" y="2867668"/>
            <a:ext cx="5366363" cy="246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356" y="184989"/>
            <a:ext cx="2539009" cy="259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6519446"/>
            <a:ext cx="465037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Discuss evolutionary trends in primates.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72245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702" y="308180"/>
            <a:ext cx="25622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927" y="151018"/>
            <a:ext cx="18192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7" y="340903"/>
            <a:ext cx="2333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310" y="5088149"/>
            <a:ext cx="2384093" cy="176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927" y="2528380"/>
            <a:ext cx="3920334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519446"/>
            <a:ext cx="465037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Discuss evolutionary trends in primates.</a:t>
            </a:r>
            <a:endParaRPr lang="en-AU" sz="1600" i="1" dirty="0"/>
          </a:p>
        </p:txBody>
      </p:sp>
      <p:pic>
        <p:nvPicPr>
          <p:cNvPr id="1026" name="Picture 2" descr="Aye-Aye – Blo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651" y="2528379"/>
            <a:ext cx="3508286" cy="235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ye-Aye in Japanese - Names of Animals in Japanes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708" y="2247136"/>
            <a:ext cx="3089366" cy="308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10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49" y="274638"/>
            <a:ext cx="9958251" cy="706090"/>
          </a:xfrm>
        </p:spPr>
        <p:txBody>
          <a:bodyPr>
            <a:normAutofit/>
          </a:bodyPr>
          <a:lstStyle/>
          <a:p>
            <a:r>
              <a:rPr lang="en-AU" sz="3600" b="1" dirty="0">
                <a:latin typeface="+mn-lt"/>
              </a:rPr>
              <a:t>Digits – mobility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2" y="1052736"/>
            <a:ext cx="6087292" cy="5544616"/>
          </a:xfrm>
        </p:spPr>
        <p:txBody>
          <a:bodyPr>
            <a:normAutofit/>
          </a:bodyPr>
          <a:lstStyle/>
          <a:p>
            <a:r>
              <a:rPr lang="en-AU" dirty="0"/>
              <a:t>Humans – very mobile digits</a:t>
            </a:r>
          </a:p>
          <a:p>
            <a:pPr lvl="1"/>
            <a:r>
              <a:rPr lang="en-AU" dirty="0"/>
              <a:t>Short broad hand, short straight fingers, long strong thumb</a:t>
            </a:r>
          </a:p>
          <a:p>
            <a:pPr lvl="1"/>
            <a:r>
              <a:rPr lang="en-AU" dirty="0"/>
              <a:t>Allows precision grip</a:t>
            </a:r>
          </a:p>
          <a:p>
            <a:pPr lvl="2"/>
            <a:r>
              <a:rPr lang="en-AU" dirty="0"/>
              <a:t>Writing</a:t>
            </a:r>
          </a:p>
          <a:p>
            <a:pPr lvl="2"/>
            <a:r>
              <a:rPr lang="en-AU" dirty="0"/>
              <a:t>Sewing</a:t>
            </a:r>
          </a:p>
          <a:p>
            <a:pPr lvl="2"/>
            <a:r>
              <a:rPr lang="en-AU" dirty="0"/>
              <a:t>Construction</a:t>
            </a:r>
          </a:p>
          <a:p>
            <a:r>
              <a:rPr lang="en-AU" dirty="0"/>
              <a:t>True opposable thumb</a:t>
            </a:r>
          </a:p>
          <a:p>
            <a:pPr lvl="1"/>
            <a:r>
              <a:rPr lang="en-AU" dirty="0"/>
              <a:t>Only in Old World monkeys </a:t>
            </a:r>
            <a:r>
              <a:rPr lang="en-AU" dirty="0" err="1"/>
              <a:t>eg</a:t>
            </a:r>
            <a:r>
              <a:rPr lang="en-AU" dirty="0"/>
              <a:t> baboons, mandrills, macaques; apes; humans</a:t>
            </a:r>
          </a:p>
          <a:p>
            <a:pPr lvl="1"/>
            <a:endParaRPr lang="en-AU" dirty="0"/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519446"/>
            <a:ext cx="465037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Discuss evolutionary trends in primates.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18146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903" y="135301"/>
            <a:ext cx="8229600" cy="634082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Dentition (Teeth)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98" y="1124744"/>
            <a:ext cx="7350034" cy="5328592"/>
          </a:xfrm>
        </p:spPr>
        <p:txBody>
          <a:bodyPr>
            <a:normAutofit/>
          </a:bodyPr>
          <a:lstStyle/>
          <a:p>
            <a:r>
              <a:rPr lang="en-AU" sz="2400" dirty="0"/>
              <a:t>Evolutionary changes can be seen to teeth</a:t>
            </a:r>
          </a:p>
          <a:p>
            <a:r>
              <a:rPr lang="en-AU" sz="2400" dirty="0"/>
              <a:t>Can look at Dental Formula </a:t>
            </a:r>
          </a:p>
          <a:p>
            <a:pPr lvl="1"/>
            <a:r>
              <a:rPr lang="en-AU" sz="2000" dirty="0"/>
              <a:t>Gives number of each type of tooth on each jaw quarter</a:t>
            </a:r>
          </a:p>
          <a:p>
            <a:pPr lvl="1"/>
            <a:r>
              <a:rPr lang="en-AU" sz="2000" dirty="0"/>
              <a:t>Primitive mammals:  3:1:4:3 (</a:t>
            </a:r>
            <a:r>
              <a:rPr lang="en-AU" sz="2000" dirty="0" err="1" smtClean="0"/>
              <a:t>incisors:canines:premolars:molars</a:t>
            </a:r>
            <a:r>
              <a:rPr lang="en-AU" sz="2000" dirty="0"/>
              <a:t>)</a:t>
            </a:r>
          </a:p>
          <a:p>
            <a:r>
              <a:rPr lang="en-AU" sz="2400" dirty="0"/>
              <a:t>Decrease in number of teeth in primates compared with early mammals.</a:t>
            </a:r>
          </a:p>
          <a:p>
            <a:pPr lvl="1"/>
            <a:r>
              <a:rPr lang="en-AU" sz="2000" dirty="0"/>
              <a:t>Probably related to gradual reduction in face and jaw size</a:t>
            </a:r>
          </a:p>
          <a:p>
            <a:pPr lvl="1"/>
            <a:r>
              <a:rPr lang="en-AU" sz="2000" dirty="0"/>
              <a:t>Lemurs and </a:t>
            </a:r>
            <a:r>
              <a:rPr lang="en-AU" sz="2000" dirty="0" err="1"/>
              <a:t>lorises</a:t>
            </a:r>
            <a:r>
              <a:rPr lang="en-AU" sz="2000" dirty="0"/>
              <a:t>:  36 teeth 2:1:3:3</a:t>
            </a:r>
          </a:p>
          <a:p>
            <a:pPr lvl="1"/>
            <a:r>
              <a:rPr lang="en-AU" sz="2000" dirty="0"/>
              <a:t>Tarsiers: have lost 2 incisors from lower jaw:  2:1:3:3/1:1:3:3</a:t>
            </a:r>
          </a:p>
          <a:p>
            <a:pPr lvl="1"/>
            <a:r>
              <a:rPr lang="en-AU" sz="2000" dirty="0"/>
              <a:t>New World Monkeys – evolutionary trend for missing third molar </a:t>
            </a:r>
          </a:p>
          <a:p>
            <a:pPr lvl="1"/>
            <a:r>
              <a:rPr lang="en-AU" sz="2000" dirty="0"/>
              <a:t>Old World Monkeys, Apes and Humans:  32 teeth 2:1:2:3</a:t>
            </a:r>
          </a:p>
          <a:p>
            <a:pPr lvl="1"/>
            <a:endParaRPr lang="en-AU" sz="2000" dirty="0"/>
          </a:p>
          <a:p>
            <a:pPr marL="457200" lvl="1" indent="0">
              <a:buNone/>
            </a:pPr>
            <a:endParaRPr lang="en-AU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464" y="275725"/>
            <a:ext cx="3600400" cy="632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519446"/>
            <a:ext cx="465037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Discuss evolutionary trends in primates.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15647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17" y="274638"/>
            <a:ext cx="9888583" cy="634082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Dentition (Teeth)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9" y="1124744"/>
            <a:ext cx="10432868" cy="5328592"/>
          </a:xfrm>
        </p:spPr>
        <p:txBody>
          <a:bodyPr>
            <a:normAutofit/>
          </a:bodyPr>
          <a:lstStyle/>
          <a:p>
            <a:r>
              <a:rPr lang="en-AU" sz="2400" dirty="0"/>
              <a:t>Molar teeth show little change from early mammals</a:t>
            </a:r>
          </a:p>
          <a:p>
            <a:pPr lvl="1"/>
            <a:r>
              <a:rPr lang="en-AU" sz="2000" dirty="0"/>
              <a:t>Generalised diet, generalised teeth</a:t>
            </a:r>
          </a:p>
          <a:p>
            <a:pPr lvl="1"/>
            <a:r>
              <a:rPr lang="en-AU" sz="2000" dirty="0"/>
              <a:t>Three cusp molar in early mammals</a:t>
            </a:r>
          </a:p>
          <a:p>
            <a:pPr lvl="1"/>
            <a:r>
              <a:rPr lang="en-AU" sz="2000" dirty="0"/>
              <a:t>Four cusp molar in Old World monkeys</a:t>
            </a:r>
          </a:p>
          <a:p>
            <a:pPr lvl="1"/>
            <a:r>
              <a:rPr lang="en-AU" sz="2000" dirty="0"/>
              <a:t>Apes and humans: 5 cusp </a:t>
            </a:r>
            <a:r>
              <a:rPr lang="en-AU" sz="2000" dirty="0" smtClean="0"/>
              <a:t>molar</a:t>
            </a:r>
            <a:endParaRPr lang="en-AU" sz="2000" dirty="0"/>
          </a:p>
          <a:p>
            <a:r>
              <a:rPr lang="en-AU" sz="2400" dirty="0"/>
              <a:t>Fossil teeth often found due to hard enamel preserving them</a:t>
            </a:r>
          </a:p>
          <a:p>
            <a:r>
              <a:rPr lang="en-AU" sz="2400" dirty="0"/>
              <a:t>Can be used to indicate diet but caution as some adaptations are not due to diet:</a:t>
            </a:r>
          </a:p>
          <a:p>
            <a:pPr lvl="1"/>
            <a:r>
              <a:rPr lang="en-AU" sz="2000" dirty="0"/>
              <a:t>Dental combs </a:t>
            </a:r>
            <a:r>
              <a:rPr lang="en-AU" sz="2000" dirty="0" err="1"/>
              <a:t>eg</a:t>
            </a:r>
            <a:r>
              <a:rPr lang="en-AU" sz="2000" dirty="0"/>
              <a:t> lemurs and </a:t>
            </a:r>
            <a:r>
              <a:rPr lang="en-AU" sz="2000" dirty="0" err="1"/>
              <a:t>lorises</a:t>
            </a:r>
            <a:endParaRPr lang="en-AU" sz="2000" dirty="0"/>
          </a:p>
          <a:p>
            <a:pPr lvl="1"/>
            <a:r>
              <a:rPr lang="en-AU" sz="2000" dirty="0"/>
              <a:t>Large canines in Old World Monkeys – defence and social </a:t>
            </a:r>
            <a:r>
              <a:rPr lang="en-AU" sz="2000" dirty="0" smtClean="0"/>
              <a:t>display</a:t>
            </a:r>
            <a:endParaRPr lang="en-AU" sz="2000" dirty="0"/>
          </a:p>
          <a:p>
            <a:pPr lvl="1"/>
            <a:endParaRPr lang="en-AU" sz="2000" dirty="0"/>
          </a:p>
          <a:p>
            <a:pPr marL="457200" lvl="1" indent="0">
              <a:buNone/>
            </a:pPr>
            <a:endParaRPr lang="en-AU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166" y="347857"/>
            <a:ext cx="3384376" cy="292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519446"/>
            <a:ext cx="465037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Discuss evolutionary trends in primates.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71028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49" y="116632"/>
            <a:ext cx="9896587" cy="634082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Vision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589" y="692696"/>
            <a:ext cx="10511245" cy="5760640"/>
          </a:xfrm>
        </p:spPr>
        <p:txBody>
          <a:bodyPr>
            <a:normAutofit lnSpcReduction="10000"/>
          </a:bodyPr>
          <a:lstStyle/>
          <a:p>
            <a:r>
              <a:rPr lang="en-AU" sz="2400" dirty="0"/>
              <a:t>Primates have evolved emphasis on vision</a:t>
            </a:r>
          </a:p>
          <a:p>
            <a:pPr lvl="1"/>
            <a:r>
              <a:rPr lang="en-AU" sz="2000" dirty="0"/>
              <a:t>Due to arboreal lifestyle (in trees</a:t>
            </a:r>
            <a:r>
              <a:rPr lang="en-AU" sz="2000" dirty="0" smtClean="0"/>
              <a:t>) – need to be able to accurately judge jump and branch distance. </a:t>
            </a:r>
            <a:endParaRPr lang="en-AU" sz="2000" dirty="0"/>
          </a:p>
          <a:p>
            <a:pPr lvl="1"/>
            <a:r>
              <a:rPr lang="en-AU" sz="2000" dirty="0"/>
              <a:t>Decreased emphasis on olfaction (smell)</a:t>
            </a:r>
          </a:p>
          <a:p>
            <a:pPr marL="400050"/>
            <a:r>
              <a:rPr lang="en-AU" sz="2400" dirty="0"/>
              <a:t>Emphasis on vision as an advantage has led to change in skull shape:</a:t>
            </a:r>
          </a:p>
          <a:p>
            <a:pPr marL="800100" lvl="1"/>
            <a:r>
              <a:rPr lang="en-AU" sz="2000" dirty="0"/>
              <a:t>Nose and snout smaller and </a:t>
            </a:r>
            <a:r>
              <a:rPr lang="en-AU" sz="2000" dirty="0" smtClean="0"/>
              <a:t>flatter</a:t>
            </a:r>
          </a:p>
          <a:p>
            <a:pPr marL="1257300" lvl="2"/>
            <a:r>
              <a:rPr lang="en-AU" sz="1600" dirty="0"/>
              <a:t>Less use of nose and snout to sense environment, greater use of </a:t>
            </a:r>
            <a:r>
              <a:rPr lang="en-AU" sz="1600" dirty="0" smtClean="0"/>
              <a:t>eyes</a:t>
            </a:r>
          </a:p>
          <a:p>
            <a:pPr marL="1257300" lvl="2"/>
            <a:r>
              <a:rPr lang="en-AU" sz="1600" dirty="0" smtClean="0"/>
              <a:t>Compare </a:t>
            </a:r>
            <a:r>
              <a:rPr lang="en-AU" sz="1600" dirty="0"/>
              <a:t>Lemurs who use snout to investigate an object vs apes who use hands and </a:t>
            </a:r>
            <a:r>
              <a:rPr lang="en-AU" sz="1600" dirty="0" smtClean="0"/>
              <a:t>eyes</a:t>
            </a:r>
            <a:endParaRPr lang="en-AU" sz="2000" dirty="0"/>
          </a:p>
          <a:p>
            <a:pPr marL="800100" lvl="1"/>
            <a:r>
              <a:rPr lang="en-AU" sz="2000" dirty="0"/>
              <a:t>Brain case larger</a:t>
            </a:r>
          </a:p>
          <a:p>
            <a:pPr marL="800100" lvl="1"/>
            <a:r>
              <a:rPr lang="en-AU" sz="2000" dirty="0" smtClean="0"/>
              <a:t>Movement </a:t>
            </a:r>
            <a:r>
              <a:rPr lang="en-AU" sz="2000" dirty="0"/>
              <a:t>of eyes to face forward</a:t>
            </a:r>
          </a:p>
          <a:p>
            <a:pPr marL="1200150" lvl="2"/>
            <a:r>
              <a:rPr lang="en-AU" sz="1600" dirty="0"/>
              <a:t>Allows stereoscopic (3D) vision, accurate distance perception essential when leaping between branches</a:t>
            </a:r>
          </a:p>
          <a:p>
            <a:pPr marL="1200150" lvl="2"/>
            <a:r>
              <a:rPr lang="en-AU" sz="1600" dirty="0"/>
              <a:t>Field of view narrower – could be disadvantage re: predators – compensated by having mobile head and neck – can “look around”</a:t>
            </a:r>
          </a:p>
          <a:p>
            <a:pPr marL="1200150" lvl="2"/>
            <a:r>
              <a:rPr lang="en-AU" sz="1600" dirty="0"/>
              <a:t>Bony socket protects eyes</a:t>
            </a:r>
          </a:p>
          <a:p>
            <a:pPr marL="800100" lvl="1"/>
            <a:r>
              <a:rPr lang="en-AU" sz="2000" dirty="0"/>
              <a:t>Retina – rods and cones</a:t>
            </a:r>
          </a:p>
          <a:p>
            <a:pPr marL="1200150" lvl="2"/>
            <a:r>
              <a:rPr lang="en-AU" sz="1600" dirty="0"/>
              <a:t>Rods important for vision in dim light</a:t>
            </a:r>
          </a:p>
          <a:p>
            <a:pPr marL="1200150" lvl="2"/>
            <a:r>
              <a:rPr lang="en-AU" sz="1600" dirty="0"/>
              <a:t>Cones- visual discrimination and colour vision</a:t>
            </a:r>
          </a:p>
          <a:p>
            <a:pPr marL="800100" lvl="1"/>
            <a:r>
              <a:rPr lang="en-AU" sz="2000" dirty="0"/>
              <a:t>Neural connections between eye and brain also improved</a:t>
            </a:r>
          </a:p>
          <a:p>
            <a:pPr marL="1200150" lvl="2"/>
            <a:r>
              <a:rPr lang="en-AU" sz="1600" dirty="0"/>
              <a:t>Acute vision</a:t>
            </a:r>
          </a:p>
          <a:p>
            <a:pPr marL="1200150" lvl="2"/>
            <a:r>
              <a:rPr lang="en-AU" sz="1600" dirty="0"/>
              <a:t>Coordination between eyes.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519446"/>
            <a:ext cx="465037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Discuss evolutionary trends in primates.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9964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332656"/>
            <a:ext cx="2824500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6" y="332257"/>
            <a:ext cx="2736304" cy="644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9" y="548680"/>
            <a:ext cx="2024538" cy="576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519446"/>
            <a:ext cx="465037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Discuss evolutionary trends in primates.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3330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116632"/>
            <a:ext cx="9974965" cy="634082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Vision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692696"/>
            <a:ext cx="10036629" cy="5760640"/>
          </a:xfrm>
        </p:spPr>
        <p:txBody>
          <a:bodyPr>
            <a:normAutofit/>
          </a:bodyPr>
          <a:lstStyle/>
          <a:p>
            <a:r>
              <a:rPr lang="en-AU" sz="2400" dirty="0"/>
              <a:t>Can see evolution of eye socket in comparing lemurs and apes:</a:t>
            </a:r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r>
              <a:rPr lang="en-AU" sz="2400" dirty="0"/>
              <a:t>Brain regions larger for vision, smaller for olfaction </a:t>
            </a:r>
            <a:r>
              <a:rPr lang="en-AU" sz="2400" dirty="0" smtClean="0"/>
              <a:t>in primates more closely related to humans.</a:t>
            </a:r>
            <a:endParaRPr lang="en-AU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07" y="1142162"/>
            <a:ext cx="5512295" cy="359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519446"/>
            <a:ext cx="465037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Discuss evolutionary trends in primates.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37915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67" y="3352801"/>
            <a:ext cx="8309728" cy="3164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10149136" cy="634082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Cerebral Cortex Size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23" y="692696"/>
            <a:ext cx="9984377" cy="5760640"/>
          </a:xfrm>
        </p:spPr>
        <p:txBody>
          <a:bodyPr>
            <a:normAutofit/>
          </a:bodyPr>
          <a:lstStyle/>
          <a:p>
            <a:r>
              <a:rPr lang="en-AU" sz="2400" dirty="0"/>
              <a:t>Progressive increase in cerebrum as </a:t>
            </a:r>
            <a:r>
              <a:rPr lang="en-AU" sz="2400" dirty="0" smtClean="0"/>
              <a:t>more closely related to humans</a:t>
            </a:r>
            <a:endParaRPr lang="en-AU" sz="2400" dirty="0"/>
          </a:p>
          <a:p>
            <a:r>
              <a:rPr lang="en-AU" sz="2400" dirty="0"/>
              <a:t>Region of brain concerned with “higher-order” functions</a:t>
            </a:r>
          </a:p>
          <a:p>
            <a:pPr lvl="1"/>
            <a:r>
              <a:rPr lang="en-AU" sz="2000" dirty="0"/>
              <a:t>Reasoning</a:t>
            </a:r>
          </a:p>
          <a:p>
            <a:pPr lvl="1"/>
            <a:r>
              <a:rPr lang="en-AU" sz="2000" dirty="0"/>
              <a:t>Memory</a:t>
            </a:r>
          </a:p>
          <a:p>
            <a:pPr lvl="1"/>
            <a:r>
              <a:rPr lang="en-AU" sz="2000" dirty="0"/>
              <a:t>Manipulation and construction</a:t>
            </a:r>
          </a:p>
          <a:p>
            <a:pPr lvl="1"/>
            <a:r>
              <a:rPr lang="en-AU" sz="2000" dirty="0"/>
              <a:t>Vision</a:t>
            </a:r>
          </a:p>
          <a:p>
            <a:pPr lvl="1"/>
            <a:r>
              <a:rPr lang="en-AU" sz="2000" dirty="0"/>
              <a:t>Language </a:t>
            </a:r>
          </a:p>
          <a:p>
            <a:r>
              <a:rPr lang="en-AU" sz="2400" dirty="0"/>
              <a:t>Noticeable trend from lemurs to monkeys to humans:</a:t>
            </a:r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519446"/>
            <a:ext cx="465037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Discuss evolutionary trends in primates.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10184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137567"/>
              </p:ext>
            </p:extLst>
          </p:nvPr>
        </p:nvGraphicFramePr>
        <p:xfrm>
          <a:off x="165463" y="75232"/>
          <a:ext cx="11739154" cy="6695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297">
                  <a:extLst>
                    <a:ext uri="{9D8B030D-6E8A-4147-A177-3AD203B41FA5}">
                      <a16:colId xmlns:a16="http://schemas.microsoft.com/office/drawing/2014/main" val="3955304084"/>
                    </a:ext>
                  </a:extLst>
                </a:gridCol>
                <a:gridCol w="6204857">
                  <a:extLst>
                    <a:ext uri="{9D8B030D-6E8A-4147-A177-3AD203B41FA5}">
                      <a16:colId xmlns:a16="http://schemas.microsoft.com/office/drawing/2014/main" val="2642575247"/>
                    </a:ext>
                  </a:extLst>
                </a:gridCol>
              </a:tblGrid>
              <a:tr h="439061">
                <a:tc>
                  <a:txBody>
                    <a:bodyPr/>
                    <a:lstStyle/>
                    <a:p>
                      <a:r>
                        <a:rPr lang="en-AU" dirty="0" smtClean="0"/>
                        <a:t>Date: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Huma</a:t>
                      </a:r>
                      <a:r>
                        <a:rPr lang="en-AU" baseline="0" dirty="0" smtClean="0"/>
                        <a:t>n Biology Year 12 ATAR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75727"/>
                  </a:ext>
                </a:extLst>
              </a:tr>
              <a:tr h="3976233">
                <a:tc rowSpan="2">
                  <a:txBody>
                    <a:bodyPr/>
                    <a:lstStyle/>
                    <a:p>
                      <a:r>
                        <a:rPr lang="en-AU" sz="1600" b="1" dirty="0" smtClean="0"/>
                        <a:t>Do</a:t>
                      </a:r>
                      <a:r>
                        <a:rPr lang="en-AU" sz="1600" b="1" baseline="0" dirty="0" smtClean="0"/>
                        <a:t> Now</a:t>
                      </a:r>
                    </a:p>
                    <a:p>
                      <a:endParaRPr lang="en-AU" sz="1600" b="1" baseline="0" dirty="0" smtClean="0"/>
                    </a:p>
                    <a:p>
                      <a:r>
                        <a:rPr lang="en-AU" sz="1600" b="0" baseline="0" dirty="0" smtClean="0"/>
                        <a:t>Past Exam Question </a:t>
                      </a:r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1" dirty="0" smtClean="0"/>
                        <a:t>Lesson Agenda</a:t>
                      </a:r>
                    </a:p>
                    <a:p>
                      <a:r>
                        <a:rPr lang="en-AU" sz="1600" b="0" baseline="0" dirty="0" smtClean="0"/>
                        <a:t>1: Do Now</a:t>
                      </a:r>
                    </a:p>
                    <a:p>
                      <a:r>
                        <a:rPr lang="en-AU" sz="1600" b="0" baseline="0" dirty="0" smtClean="0"/>
                        <a:t>2: Primate Classification and Evolutionary Trends</a:t>
                      </a:r>
                    </a:p>
                    <a:p>
                      <a:r>
                        <a:rPr lang="en-AU" sz="1600" b="0" i="0" baseline="0" dirty="0" smtClean="0"/>
                        <a:t>3: Lesson summary and windup</a:t>
                      </a:r>
                    </a:p>
                    <a:p>
                      <a:endParaRPr lang="en-AU" sz="1600" b="0" i="0" baseline="0" dirty="0" smtClean="0"/>
                    </a:p>
                    <a:p>
                      <a:r>
                        <a:rPr lang="en-AU" sz="1600" b="1" i="0" baseline="0" dirty="0" smtClean="0"/>
                        <a:t>Suggested Study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Read through today’s notes and textbook section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600" b="0" i="0" baseline="0" dirty="0" smtClean="0"/>
                        <a:t>Complete review worksheet, then mark and correct using the answer key on Connect (compulsory).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1" i="0" baseline="0" dirty="0" smtClean="0"/>
                        <a:t>NEXT LESSON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0" i="0" baseline="0" dirty="0" smtClean="0"/>
                        <a:t>Tues:  Practical Activity – amino acid sequencing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0" i="0" baseline="0" dirty="0" smtClean="0"/>
                        <a:t>Thurs: Task 11: Science Inquiry – Biotechnological Techniques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0" i="0" baseline="0" dirty="0" smtClean="0"/>
                        <a:t>Fri:  NAIDOC 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Learning</a:t>
                      </a:r>
                      <a:r>
                        <a:rPr lang="en-AU" sz="1600" b="1" baseline="0" dirty="0" smtClean="0"/>
                        <a:t> Aims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Discuss the primate order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how primates are classified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Summarize the main characteristics of primates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Discuss evolutionary trends in primates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Digits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Dentition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Vision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Cerebral Cortex Size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Gestation and Parental Care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6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45155"/>
                  </a:ext>
                </a:extLst>
              </a:tr>
              <a:tr h="2280388">
                <a:tc vMerge="1">
                  <a:txBody>
                    <a:bodyPr/>
                    <a:lstStyle/>
                    <a:p>
                      <a:endParaRPr lang="en-AU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Key Vocabulary</a:t>
                      </a:r>
                    </a:p>
                    <a:p>
                      <a:r>
                        <a:rPr lang="en-AU" sz="1600" b="0" dirty="0" smtClean="0"/>
                        <a:t>Primate</a:t>
                      </a:r>
                    </a:p>
                    <a:p>
                      <a:r>
                        <a:rPr lang="en-AU" sz="1600" b="0" dirty="0" smtClean="0"/>
                        <a:t>Classification</a:t>
                      </a:r>
                    </a:p>
                    <a:p>
                      <a:r>
                        <a:rPr lang="en-AU" sz="1600" b="0" dirty="0" smtClean="0"/>
                        <a:t>Digits</a:t>
                      </a:r>
                    </a:p>
                    <a:p>
                      <a:r>
                        <a:rPr lang="en-AU" sz="1600" b="0" dirty="0" smtClean="0"/>
                        <a:t>Dentition</a:t>
                      </a:r>
                    </a:p>
                    <a:p>
                      <a:r>
                        <a:rPr lang="en-AU" sz="1600" b="0" dirty="0" smtClean="0"/>
                        <a:t>Gestation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35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530" y="160175"/>
            <a:ext cx="8229600" cy="634082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Cerebral Cortex Size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692696"/>
            <a:ext cx="9845040" cy="5760640"/>
          </a:xfrm>
        </p:spPr>
        <p:txBody>
          <a:bodyPr>
            <a:normAutofit/>
          </a:bodyPr>
          <a:lstStyle/>
          <a:p>
            <a:r>
              <a:rPr lang="en-AU" sz="2400" dirty="0"/>
              <a:t>Large cortex compared to body size probably an advantage in arboreal environment:</a:t>
            </a:r>
          </a:p>
          <a:p>
            <a:pPr lvl="1"/>
            <a:r>
              <a:rPr lang="en-AU" sz="2000" dirty="0"/>
              <a:t>Accurate visual and tactile perception</a:t>
            </a:r>
          </a:p>
          <a:p>
            <a:pPr lvl="1"/>
            <a:r>
              <a:rPr lang="en-AU" sz="2000" dirty="0"/>
              <a:t>Coordination and integration of stimulus and response</a:t>
            </a:r>
          </a:p>
          <a:p>
            <a:pPr lvl="1"/>
            <a:r>
              <a:rPr lang="en-AU" sz="2000" dirty="0"/>
              <a:t>Vision produces large amount of info that must be processed and stored</a:t>
            </a:r>
          </a:p>
          <a:p>
            <a:r>
              <a:rPr lang="en-AU" sz="2400" dirty="0"/>
              <a:t>Cortex increasingly convoluted (folded)</a:t>
            </a:r>
          </a:p>
          <a:p>
            <a:pPr lvl="1"/>
            <a:r>
              <a:rPr lang="en-AU" sz="2000" dirty="0"/>
              <a:t>Increases surface area by 50% in humans, compared with no folds</a:t>
            </a:r>
          </a:p>
          <a:p>
            <a:r>
              <a:rPr lang="en-AU" sz="2400" dirty="0"/>
              <a:t>Increased cerebral cortex size has influenced how primates live</a:t>
            </a:r>
          </a:p>
          <a:p>
            <a:pPr lvl="1"/>
            <a:r>
              <a:rPr lang="en-AU" sz="2000" dirty="0"/>
              <a:t>Nomadic movement</a:t>
            </a:r>
          </a:p>
          <a:p>
            <a:pPr lvl="1"/>
            <a:r>
              <a:rPr lang="en-AU" sz="2000" dirty="0"/>
              <a:t>Food location</a:t>
            </a:r>
          </a:p>
          <a:p>
            <a:pPr lvl="1"/>
            <a:r>
              <a:rPr lang="en-AU" sz="2000" dirty="0"/>
              <a:t>Tool construction and use</a:t>
            </a:r>
          </a:p>
          <a:p>
            <a:pPr lvl="1"/>
            <a:r>
              <a:rPr lang="en-AU" sz="2000" dirty="0"/>
              <a:t>Variety of behaviour responses – behavioural flexibility</a:t>
            </a:r>
          </a:p>
          <a:p>
            <a:pPr lvl="1"/>
            <a:r>
              <a:rPr lang="en-AU" sz="2000" dirty="0"/>
              <a:t>Ability to reason and problem solve</a:t>
            </a:r>
          </a:p>
          <a:p>
            <a:r>
              <a:rPr lang="en-AU" sz="2400" dirty="0"/>
              <a:t>Skull size more large and rounded in humans due to larger brain size.</a:t>
            </a:r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519446"/>
            <a:ext cx="465037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Discuss evolutionary trends in primates.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1916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116632"/>
            <a:ext cx="9887879" cy="634082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Gestation and Parental Care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879566"/>
            <a:ext cx="9818914" cy="5573770"/>
          </a:xfrm>
        </p:spPr>
        <p:txBody>
          <a:bodyPr>
            <a:normAutofit/>
          </a:bodyPr>
          <a:lstStyle/>
          <a:p>
            <a:r>
              <a:rPr lang="en-AU" sz="2400" dirty="0"/>
              <a:t>Evolutionary trend in reproductive physiology and behaviour</a:t>
            </a:r>
          </a:p>
          <a:p>
            <a:r>
              <a:rPr lang="en-AU" sz="2400" dirty="0"/>
              <a:t>Generally single offspring at one time</a:t>
            </a:r>
          </a:p>
          <a:p>
            <a:pPr lvl="1"/>
            <a:r>
              <a:rPr lang="en-AU" sz="2000" dirty="0"/>
              <a:t>Adaptation to arboreal life?</a:t>
            </a:r>
          </a:p>
          <a:p>
            <a:r>
              <a:rPr lang="en-AU" sz="2400" dirty="0"/>
              <a:t>Long period of growth and maturation with high parental care</a:t>
            </a:r>
          </a:p>
          <a:p>
            <a:pPr lvl="1"/>
            <a:r>
              <a:rPr lang="en-AU" sz="2000" dirty="0"/>
              <a:t>Due to increased brain and skull size – need to birth before baby’s head gets too big</a:t>
            </a:r>
          </a:p>
          <a:p>
            <a:r>
              <a:rPr lang="en-AU" sz="2400" dirty="0"/>
              <a:t>Primates are placental mammals</a:t>
            </a:r>
          </a:p>
          <a:p>
            <a:pPr lvl="1"/>
            <a:r>
              <a:rPr lang="en-AU" sz="2000" dirty="0"/>
              <a:t>Offspring develop in uterus, receive nourishment from mother’s blood stream via the placenta</a:t>
            </a:r>
          </a:p>
          <a:p>
            <a:pPr lvl="1"/>
            <a:r>
              <a:rPr lang="en-AU" sz="2000" dirty="0"/>
              <a:t>Apes and humans – more efficient placenta</a:t>
            </a:r>
          </a:p>
          <a:p>
            <a:r>
              <a:rPr lang="en-AU" sz="2400" dirty="0"/>
              <a:t>Gestation (pregnancy) is long in primates</a:t>
            </a:r>
          </a:p>
          <a:p>
            <a:pPr lvl="1"/>
            <a:r>
              <a:rPr lang="en-AU" sz="2000" dirty="0"/>
              <a:t>Tarsier:  1 offspring, 6 month gestation</a:t>
            </a:r>
          </a:p>
          <a:p>
            <a:pPr lvl="1"/>
            <a:r>
              <a:rPr lang="en-AU" sz="2000" dirty="0"/>
              <a:t>Rodent:  6+ offspring, 3 week gestation</a:t>
            </a:r>
          </a:p>
          <a:p>
            <a:pPr lvl="1"/>
            <a:endParaRPr lang="en-AU" sz="2000" dirty="0"/>
          </a:p>
          <a:p>
            <a:pPr marL="457200" lvl="1" indent="0">
              <a:buNone/>
            </a:pPr>
            <a:endParaRPr lang="en-AU" sz="20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519446"/>
            <a:ext cx="465037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Discuss evolutionary trends in primates.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7886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22" y="142758"/>
            <a:ext cx="8229600" cy="634082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Gestation and Parental Care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22" y="888274"/>
            <a:ext cx="6074932" cy="5565062"/>
          </a:xfrm>
        </p:spPr>
        <p:txBody>
          <a:bodyPr>
            <a:normAutofit/>
          </a:bodyPr>
          <a:lstStyle/>
          <a:p>
            <a:r>
              <a:rPr lang="en-AU" sz="2400" dirty="0"/>
              <a:t>Long period of parental care</a:t>
            </a:r>
          </a:p>
          <a:p>
            <a:pPr lvl="1"/>
            <a:r>
              <a:rPr lang="en-AU" sz="2000" dirty="0"/>
              <a:t>Increases in length as more closely related to humans</a:t>
            </a:r>
          </a:p>
          <a:p>
            <a:pPr lvl="1"/>
            <a:r>
              <a:rPr lang="en-AU" sz="2000" dirty="0"/>
              <a:t>Lemurs: young weaned at 5 months</a:t>
            </a:r>
          </a:p>
          <a:p>
            <a:pPr lvl="1"/>
            <a:r>
              <a:rPr lang="en-AU" sz="2000" dirty="0"/>
              <a:t>Apes:  young feed from mother for 3-4 years, need protection and guidance for 6+ years</a:t>
            </a:r>
          </a:p>
          <a:p>
            <a:r>
              <a:rPr lang="en-AU" sz="2400" dirty="0"/>
              <a:t>Associated delay in </a:t>
            </a:r>
            <a:r>
              <a:rPr lang="en-AU" sz="2400" dirty="0" smtClean="0"/>
              <a:t>maturation</a:t>
            </a:r>
            <a:endParaRPr lang="en-AU" sz="2400" dirty="0"/>
          </a:p>
          <a:p>
            <a:pPr lvl="1"/>
            <a:r>
              <a:rPr lang="en-AU" sz="2000" dirty="0"/>
              <a:t>Sexual maturity later in apes and humans than </a:t>
            </a:r>
            <a:r>
              <a:rPr lang="en-AU" sz="2000" dirty="0" err="1"/>
              <a:t>lorises</a:t>
            </a:r>
            <a:r>
              <a:rPr lang="en-AU" sz="2000" dirty="0"/>
              <a:t> and monkeys</a:t>
            </a:r>
          </a:p>
          <a:p>
            <a:pPr lvl="1"/>
            <a:r>
              <a:rPr lang="en-AU" sz="2000" dirty="0"/>
              <a:t>Period of learning extended as a result</a:t>
            </a:r>
          </a:p>
          <a:p>
            <a:pPr lvl="1"/>
            <a:r>
              <a:rPr lang="en-AU" sz="2000" dirty="0"/>
              <a:t>Allows ideas and skills to be passed on</a:t>
            </a:r>
          </a:p>
          <a:p>
            <a:pPr lvl="1"/>
            <a:r>
              <a:rPr lang="en-AU" sz="2000" dirty="0"/>
              <a:t>Reduces number of offspring per lifecycle – time and effort must be invested in care as a trade-off</a:t>
            </a:r>
          </a:p>
          <a:p>
            <a:pPr marL="457200" lvl="1" indent="0">
              <a:buNone/>
            </a:pPr>
            <a:endParaRPr lang="en-AU" sz="20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754" y="459799"/>
            <a:ext cx="5922356" cy="556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519446"/>
            <a:ext cx="465037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Discuss evolutionary trends in primates.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57246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853" y="47176"/>
            <a:ext cx="6624736" cy="6810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6519446"/>
            <a:ext cx="465037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Discuss evolutionary trends in primates.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31604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300764"/>
            <a:ext cx="8229600" cy="634082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What are Primates?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1" y="1052735"/>
            <a:ext cx="11608526" cy="5661573"/>
          </a:xfrm>
        </p:spPr>
        <p:txBody>
          <a:bodyPr>
            <a:normAutofit fontScale="92500" lnSpcReduction="20000"/>
          </a:bodyPr>
          <a:lstStyle/>
          <a:p>
            <a:r>
              <a:rPr lang="en-AU" sz="2400" dirty="0"/>
              <a:t>The Order of animals that includes Humans</a:t>
            </a:r>
          </a:p>
          <a:p>
            <a:r>
              <a:rPr lang="en-AU" sz="2400" dirty="0"/>
              <a:t>Also includes:</a:t>
            </a:r>
          </a:p>
          <a:p>
            <a:pPr lvl="1"/>
            <a:r>
              <a:rPr lang="en-AU" sz="2000" dirty="0"/>
              <a:t>Great Apes</a:t>
            </a:r>
          </a:p>
          <a:p>
            <a:pPr lvl="1"/>
            <a:r>
              <a:rPr lang="en-AU" sz="2000" dirty="0"/>
              <a:t>Gibbons</a:t>
            </a:r>
          </a:p>
          <a:p>
            <a:pPr lvl="1"/>
            <a:r>
              <a:rPr lang="en-AU" sz="2000" dirty="0"/>
              <a:t>Monkeys</a:t>
            </a:r>
          </a:p>
          <a:p>
            <a:pPr lvl="1"/>
            <a:r>
              <a:rPr lang="en-AU" sz="2000" dirty="0"/>
              <a:t>Lemurs</a:t>
            </a:r>
          </a:p>
          <a:p>
            <a:pPr lvl="1"/>
            <a:r>
              <a:rPr lang="en-AU" sz="2000" dirty="0" err="1"/>
              <a:t>Lorises</a:t>
            </a:r>
            <a:endParaRPr lang="en-AU" sz="2000" dirty="0"/>
          </a:p>
          <a:p>
            <a:pPr lvl="1"/>
            <a:r>
              <a:rPr lang="en-AU" sz="2000" dirty="0"/>
              <a:t>Tarsiers</a:t>
            </a:r>
          </a:p>
          <a:p>
            <a:r>
              <a:rPr lang="en-AU" sz="2400" dirty="0"/>
              <a:t>Non-human primates are our closest living relatives, so can compare to see how human characteristics may have evolved</a:t>
            </a:r>
            <a:r>
              <a:rPr lang="en-AU" sz="2400" dirty="0" smtClean="0"/>
              <a:t>. This can help us understand the trends in evolution seen in extinct human ancestors as well.</a:t>
            </a:r>
            <a:endParaRPr lang="en-AU" sz="2400" dirty="0"/>
          </a:p>
          <a:p>
            <a:pPr lvl="1"/>
            <a:r>
              <a:rPr lang="en-AU" sz="2000" dirty="0"/>
              <a:t>Comparative anatomy</a:t>
            </a:r>
          </a:p>
          <a:p>
            <a:pPr lvl="1"/>
            <a:r>
              <a:rPr lang="en-AU" sz="2000" dirty="0"/>
              <a:t>Comparative biochemistry</a:t>
            </a:r>
          </a:p>
          <a:p>
            <a:pPr lvl="1"/>
            <a:r>
              <a:rPr lang="en-AU" sz="2000" dirty="0"/>
              <a:t>Behaviour of living primates</a:t>
            </a:r>
          </a:p>
          <a:p>
            <a:pPr lvl="1"/>
            <a:r>
              <a:rPr lang="en-AU" sz="2000" dirty="0"/>
              <a:t>Fossils of </a:t>
            </a:r>
            <a:r>
              <a:rPr lang="en-AU" sz="2000" dirty="0" smtClean="0"/>
              <a:t>primates</a:t>
            </a:r>
          </a:p>
          <a:p>
            <a:endParaRPr lang="en-AU" sz="2400" dirty="0" smtClean="0"/>
          </a:p>
          <a:p>
            <a:r>
              <a:rPr lang="en-AU" sz="2400" dirty="0" smtClean="0"/>
              <a:t>We can also see trends in evolution in modern primates –the more closely related they are to humans, the more features they share in common, illustrating the evolutionary pathway.</a:t>
            </a:r>
            <a:endParaRPr lang="en-AU" sz="2400" dirty="0"/>
          </a:p>
          <a:p>
            <a:pPr marL="0" indent="0">
              <a:buNone/>
            </a:pPr>
            <a:endParaRPr lang="en-AU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435" y="801188"/>
            <a:ext cx="2548467" cy="2621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519446"/>
            <a:ext cx="3570514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Discuss the Primate Order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98672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31" y="746778"/>
            <a:ext cx="6788387" cy="5708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859" y="1663336"/>
            <a:ext cx="3247521" cy="367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31" y="156754"/>
            <a:ext cx="10515600" cy="731520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Primate Classification</a:t>
            </a:r>
            <a:endParaRPr lang="en-AU" sz="3600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519446"/>
            <a:ext cx="445008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Describe how primates are classified.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81104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24" y="598814"/>
            <a:ext cx="8175418" cy="592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44231" y="156754"/>
            <a:ext cx="10515600" cy="7315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b="1" smtClean="0">
                <a:latin typeface="+mn-lt"/>
              </a:rPr>
              <a:t>Primate Classification</a:t>
            </a:r>
            <a:endParaRPr lang="en-AU" sz="36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19446"/>
            <a:ext cx="445008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Describe how primates are classified.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21674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522514"/>
            <a:ext cx="10171611" cy="601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4231" y="156754"/>
            <a:ext cx="10515600" cy="731520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Primate Classification</a:t>
            </a:r>
            <a:endParaRPr lang="en-AU" sz="3600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519446"/>
            <a:ext cx="445008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Describe how primates are classified.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763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152718"/>
            <a:ext cx="9949543" cy="706090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Primate Classification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047136"/>
            <a:ext cx="9862457" cy="5694232"/>
          </a:xfrm>
        </p:spPr>
        <p:txBody>
          <a:bodyPr>
            <a:normAutofit/>
          </a:bodyPr>
          <a:lstStyle/>
          <a:p>
            <a:r>
              <a:rPr lang="en-AU" dirty="0"/>
              <a:t>Classification is a dynamic process: as new information comes to light, classification of an organism may change.</a:t>
            </a:r>
          </a:p>
          <a:p>
            <a:r>
              <a:rPr lang="en-AU" dirty="0" err="1"/>
              <a:t>Eg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Earlier classification divided primates into two groups:</a:t>
            </a:r>
          </a:p>
          <a:p>
            <a:pPr lvl="2"/>
            <a:r>
              <a:rPr lang="en-AU" dirty="0"/>
              <a:t>Simians (humans and human-like primates)</a:t>
            </a:r>
          </a:p>
          <a:p>
            <a:pPr lvl="2"/>
            <a:r>
              <a:rPr lang="en-AU" dirty="0" err="1"/>
              <a:t>Prosimians</a:t>
            </a:r>
            <a:r>
              <a:rPr lang="en-AU" dirty="0"/>
              <a:t> (primitive primates)</a:t>
            </a:r>
          </a:p>
          <a:p>
            <a:pPr lvl="2"/>
            <a:r>
              <a:rPr lang="en-AU" dirty="0"/>
              <a:t>Tarsiers were included with </a:t>
            </a:r>
            <a:r>
              <a:rPr lang="en-AU" dirty="0" err="1"/>
              <a:t>prosimians</a:t>
            </a:r>
            <a:r>
              <a:rPr lang="en-AU" dirty="0"/>
              <a:t>, based on physical characteristics</a:t>
            </a:r>
          </a:p>
          <a:p>
            <a:pPr lvl="1"/>
            <a:r>
              <a:rPr lang="en-AU" dirty="0"/>
              <a:t>Based on studies of protein sequences and DNA:</a:t>
            </a:r>
          </a:p>
          <a:p>
            <a:pPr lvl="2"/>
            <a:r>
              <a:rPr lang="en-AU" dirty="0"/>
              <a:t>Most scientists now classify Tarsiers as more closely related to monkeys, apes and humans</a:t>
            </a:r>
          </a:p>
          <a:p>
            <a:pPr lvl="1"/>
            <a:r>
              <a:rPr lang="en-AU" dirty="0" smtClean="0"/>
              <a:t>Humans: classified in same family as great apes – we have very similar DNA and many shared characteristics.</a:t>
            </a:r>
          </a:p>
          <a:p>
            <a:pPr marL="914400" lvl="2" indent="0">
              <a:buNone/>
            </a:pP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519446"/>
            <a:ext cx="445008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Describe how primates are classified.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35712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247" y="136771"/>
            <a:ext cx="8229600" cy="490066"/>
          </a:xfrm>
        </p:spPr>
        <p:txBody>
          <a:bodyPr>
            <a:noAutofit/>
          </a:bodyPr>
          <a:lstStyle/>
          <a:p>
            <a:r>
              <a:rPr lang="en-AU" sz="3600" b="1" dirty="0">
                <a:latin typeface="+mn-lt"/>
              </a:rPr>
              <a:t>Primate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809897"/>
            <a:ext cx="4859383" cy="5028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Main </a:t>
            </a:r>
            <a:r>
              <a:rPr lang="en-AU" sz="2000" dirty="0" smtClean="0"/>
              <a:t>features distinctive to primates  </a:t>
            </a:r>
          </a:p>
          <a:p>
            <a:r>
              <a:rPr lang="en-AU" sz="2000" dirty="0" smtClean="0"/>
              <a:t>combination </a:t>
            </a:r>
            <a:r>
              <a:rPr lang="en-AU" sz="2000" dirty="0"/>
              <a:t>of  grasping fingers and </a:t>
            </a:r>
            <a:r>
              <a:rPr lang="en-AU" sz="2000" dirty="0" smtClean="0"/>
              <a:t>toes </a:t>
            </a:r>
            <a:endParaRPr lang="en-AU" sz="2000" dirty="0"/>
          </a:p>
          <a:p>
            <a:r>
              <a:rPr lang="en-AU" sz="2000" dirty="0" smtClean="0"/>
              <a:t>overlapping </a:t>
            </a:r>
            <a:r>
              <a:rPr lang="en-AU" sz="2000" dirty="0"/>
              <a:t>binocular vision  </a:t>
            </a:r>
          </a:p>
          <a:p>
            <a:pPr marL="0" indent="0">
              <a:buNone/>
            </a:pPr>
            <a:endParaRPr lang="en-AU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443" y="548681"/>
            <a:ext cx="7272808" cy="570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519446"/>
            <a:ext cx="445008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Describe how primates are classified.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3728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593" y="274638"/>
            <a:ext cx="11416937" cy="562074"/>
          </a:xfrm>
        </p:spPr>
        <p:txBody>
          <a:bodyPr>
            <a:normAutofit fontScale="90000"/>
          </a:bodyPr>
          <a:lstStyle/>
          <a:p>
            <a:r>
              <a:rPr lang="en-AU" sz="4000" b="1" dirty="0" smtClean="0">
                <a:latin typeface="+mn-lt"/>
              </a:rPr>
              <a:t>Primate Evolutionary Trends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966" y="908721"/>
            <a:ext cx="11286308" cy="5217443"/>
          </a:xfrm>
        </p:spPr>
        <p:txBody>
          <a:bodyPr>
            <a:normAutofit/>
          </a:bodyPr>
          <a:lstStyle/>
          <a:p>
            <a:r>
              <a:rPr lang="en-AU" dirty="0" smtClean="0"/>
              <a:t>Primate species share a series of features, and have these in common with humans, indicating relatively recent common ancestry.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This can be seen in:</a:t>
            </a:r>
          </a:p>
          <a:p>
            <a:pPr lvl="1"/>
            <a:r>
              <a:rPr lang="en-AU" dirty="0"/>
              <a:t>Digits</a:t>
            </a:r>
          </a:p>
          <a:p>
            <a:pPr lvl="1"/>
            <a:r>
              <a:rPr lang="en-AU" dirty="0"/>
              <a:t>Dentition</a:t>
            </a:r>
          </a:p>
          <a:p>
            <a:pPr lvl="1"/>
            <a:r>
              <a:rPr lang="en-AU" dirty="0"/>
              <a:t>Vision</a:t>
            </a:r>
          </a:p>
          <a:p>
            <a:pPr lvl="1"/>
            <a:r>
              <a:rPr lang="en-AU" dirty="0"/>
              <a:t>Cerebral Cortex size</a:t>
            </a:r>
          </a:p>
          <a:p>
            <a:pPr lvl="1"/>
            <a:r>
              <a:rPr lang="en-AU" dirty="0"/>
              <a:t>Gestation and Parental Care.</a:t>
            </a:r>
            <a:br>
              <a:rPr lang="en-AU" dirty="0"/>
            </a:b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519446"/>
            <a:ext cx="465037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Discuss evolutionary trends in primates.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61393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2302D1D-B550-4201-9F31-137645C7D939}"/>
</file>

<file path=customXml/itemProps2.xml><?xml version="1.0" encoding="utf-8"?>
<ds:datastoreItem xmlns:ds="http://schemas.openxmlformats.org/officeDocument/2006/customXml" ds:itemID="{412BF6E1-DB64-42C7-A3EF-A3623DE8EFE6}"/>
</file>

<file path=customXml/itemProps3.xml><?xml version="1.0" encoding="utf-8"?>
<ds:datastoreItem xmlns:ds="http://schemas.openxmlformats.org/officeDocument/2006/customXml" ds:itemID="{7E56FC04-978B-428A-98E8-4F7896F1044F}"/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1496</Words>
  <Application>Microsoft Office PowerPoint</Application>
  <PresentationFormat>Widescreen</PresentationFormat>
  <Paragraphs>256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Primate Evolutionary Trends</vt:lpstr>
      <vt:lpstr>PowerPoint Presentation</vt:lpstr>
      <vt:lpstr>What are Primates?</vt:lpstr>
      <vt:lpstr>Primate Classification</vt:lpstr>
      <vt:lpstr>PowerPoint Presentation</vt:lpstr>
      <vt:lpstr>Primate Classification</vt:lpstr>
      <vt:lpstr>Primate Classification</vt:lpstr>
      <vt:lpstr>Primate Characteristics</vt:lpstr>
      <vt:lpstr>Primate Evolutionary Trends</vt:lpstr>
      <vt:lpstr>Trends in digits of primate species</vt:lpstr>
      <vt:lpstr>Digits – nails vs claws</vt:lpstr>
      <vt:lpstr>PowerPoint Presentation</vt:lpstr>
      <vt:lpstr>Digits – mobility</vt:lpstr>
      <vt:lpstr>Dentition (Teeth)</vt:lpstr>
      <vt:lpstr>Dentition (Teeth)</vt:lpstr>
      <vt:lpstr>Vision</vt:lpstr>
      <vt:lpstr>PowerPoint Presentation</vt:lpstr>
      <vt:lpstr>Vision</vt:lpstr>
      <vt:lpstr>Cerebral Cortex Size</vt:lpstr>
      <vt:lpstr>Cerebral Cortex Size</vt:lpstr>
      <vt:lpstr>Gestation and Parental Care</vt:lpstr>
      <vt:lpstr>Gestation and Parental Care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Primate Evolutionary Trends</dc:title>
  <dc:creator>BYRNE Robin [Belmont City College]</dc:creator>
  <cp:lastModifiedBy>BYRNE Robin [Belmont City College]</cp:lastModifiedBy>
  <cp:revision>19</cp:revision>
  <dcterms:created xsi:type="dcterms:W3CDTF">2021-08-05T03:20:04Z</dcterms:created>
  <dcterms:modified xsi:type="dcterms:W3CDTF">2021-08-09T04:05:02Z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