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98B9B-B657-4BD3-88BA-68CF1FE89016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5765A-520E-40E3-852F-0724A04451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855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3030-E103-4EBE-A966-C05B6BA78AEC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0DCA-FCF3-44C6-B30F-CC7656133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899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3030-E103-4EBE-A966-C05B6BA78AEC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0DCA-FCF3-44C6-B30F-CC7656133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22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3030-E103-4EBE-A966-C05B6BA78AEC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0DCA-FCF3-44C6-B30F-CC7656133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467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3030-E103-4EBE-A966-C05B6BA78AEC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0DCA-FCF3-44C6-B30F-CC7656133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730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3030-E103-4EBE-A966-C05B6BA78AEC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0DCA-FCF3-44C6-B30F-CC7656133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321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3030-E103-4EBE-A966-C05B6BA78AEC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0DCA-FCF3-44C6-B30F-CC7656133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04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3030-E103-4EBE-A966-C05B6BA78AEC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0DCA-FCF3-44C6-B30F-CC7656133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95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3030-E103-4EBE-A966-C05B6BA78AEC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0DCA-FCF3-44C6-B30F-CC7656133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229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3030-E103-4EBE-A966-C05B6BA78AEC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0DCA-FCF3-44C6-B30F-CC7656133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248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3030-E103-4EBE-A966-C05B6BA78AEC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0DCA-FCF3-44C6-B30F-CC7656133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416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63030-E103-4EBE-A966-C05B6BA78AEC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0DCA-FCF3-44C6-B30F-CC7656133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44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63030-E103-4EBE-A966-C05B6BA78AEC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90DCA-FCF3-44C6-B30F-CC76561336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744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en-AU" dirty="0" smtClean="0"/>
              <a:t>Evidence for Evolution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95128"/>
          </a:xfrm>
        </p:spPr>
        <p:txBody>
          <a:bodyPr/>
          <a:lstStyle/>
          <a:p>
            <a:r>
              <a:rPr lang="en-AU" sz="2400" dirty="0" smtClean="0"/>
              <a:t>Comparative Studies in Anatomy</a:t>
            </a:r>
          </a:p>
          <a:p>
            <a:r>
              <a:rPr lang="en-AU" sz="2400" dirty="0" smtClean="0"/>
              <a:t>Embryology</a:t>
            </a:r>
          </a:p>
          <a:p>
            <a:r>
              <a:rPr lang="en-AU" sz="2400" dirty="0" smtClean="0"/>
              <a:t>Homologous Structures</a:t>
            </a:r>
          </a:p>
          <a:p>
            <a:r>
              <a:rPr lang="en-AU" sz="2400" dirty="0" smtClean="0"/>
              <a:t>Vestigial Structures</a:t>
            </a:r>
          </a:p>
          <a:p>
            <a:r>
              <a:rPr lang="en-AU" sz="2400" dirty="0" smtClean="0"/>
              <a:t>Geographical Distribution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12776"/>
            <a:ext cx="3168352" cy="236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4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Geographical Distribution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AU" sz="2800" dirty="0" smtClean="0"/>
              <a:t>Further evidence for evolution</a:t>
            </a:r>
          </a:p>
          <a:p>
            <a:r>
              <a:rPr lang="en-AU" sz="2800" dirty="0" err="1" smtClean="0"/>
              <a:t>Eg</a:t>
            </a:r>
            <a:r>
              <a:rPr lang="en-AU" sz="2800" dirty="0" smtClean="0"/>
              <a:t> Darwin’s finches – Galapagos Islands</a:t>
            </a:r>
          </a:p>
          <a:p>
            <a:pPr lvl="1"/>
            <a:r>
              <a:rPr lang="en-AU" sz="2400" dirty="0" smtClean="0"/>
              <a:t>Finches different in the islands than South American mainland</a:t>
            </a:r>
          </a:p>
          <a:p>
            <a:pPr lvl="1"/>
            <a:r>
              <a:rPr lang="en-AU" sz="2400" dirty="0" smtClean="0"/>
              <a:t>Several finches, back in time, had travelled from mainland, by chance – blown by a storm??</a:t>
            </a:r>
          </a:p>
          <a:p>
            <a:pPr lvl="1"/>
            <a:r>
              <a:rPr lang="en-AU" sz="2400" dirty="0" smtClean="0"/>
              <a:t>As a result, no competition , so evolved to take advantage of food sources on offer on different islands</a:t>
            </a:r>
          </a:p>
          <a:p>
            <a:pPr lvl="2"/>
            <a:r>
              <a:rPr lang="en-AU" sz="2000" dirty="0" smtClean="0"/>
              <a:t>Beaks adapted to different food sources.</a:t>
            </a:r>
          </a:p>
          <a:p>
            <a:pPr lvl="1"/>
            <a:r>
              <a:rPr lang="en-AU" sz="2400" dirty="0" smtClean="0"/>
              <a:t>Eventually evolved into 13 separate species on the islands.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26036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0409"/>
            <a:ext cx="6984776" cy="615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2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Galapagos finches </a:t>
            </a:r>
            <a:r>
              <a:rPr lang="en-AU" dirty="0" err="1" smtClean="0"/>
              <a:t>cont</a:t>
            </a:r>
            <a:r>
              <a:rPr lang="en-AU" dirty="0" smtClean="0"/>
              <a:t>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AU" sz="2800" dirty="0" smtClean="0"/>
              <a:t>Darwin hypothesised:</a:t>
            </a:r>
          </a:p>
          <a:p>
            <a:pPr lvl="1"/>
            <a:r>
              <a:rPr lang="en-AU" sz="2400" dirty="0" smtClean="0"/>
              <a:t>Mainland species arrived on islands and then diverged due to natural selection</a:t>
            </a:r>
          </a:p>
          <a:p>
            <a:pPr lvl="1"/>
            <a:r>
              <a:rPr lang="en-AU" sz="2400" dirty="0" smtClean="0"/>
              <a:t>First finches to arrive would have shown small, natural variations in beak shapes</a:t>
            </a:r>
          </a:p>
          <a:p>
            <a:pPr lvl="2"/>
            <a:r>
              <a:rPr lang="en-AU" sz="2000" dirty="0" smtClean="0"/>
              <a:t>Different finches would find different food sources easier to feed on – </a:t>
            </a:r>
            <a:r>
              <a:rPr lang="en-AU" sz="2000" dirty="0" err="1" smtClean="0"/>
              <a:t>eg</a:t>
            </a:r>
            <a:r>
              <a:rPr lang="en-AU" sz="2000" dirty="0" smtClean="0"/>
              <a:t>: one might find cactus seeds easiest to eat, another might find insect larvae easiest</a:t>
            </a:r>
          </a:p>
          <a:p>
            <a:pPr lvl="2"/>
            <a:r>
              <a:rPr lang="en-AU" sz="2000" dirty="0" smtClean="0"/>
              <a:t>Food source on individual islands would have favoured certain beak types over others, conferring a survival advantage</a:t>
            </a:r>
          </a:p>
          <a:p>
            <a:pPr lvl="2"/>
            <a:r>
              <a:rPr lang="en-AU" sz="2000" dirty="0" smtClean="0"/>
              <a:t>Birds on islands would slowly diverge in beak shape, adapting to food source on the islands.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50780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Humans, Primates and evidence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AU" sz="2800" dirty="0" smtClean="0"/>
              <a:t>Humans most resemble chimpanzees and gorillas</a:t>
            </a:r>
          </a:p>
          <a:p>
            <a:r>
              <a:rPr lang="en-AU" sz="2800" dirty="0" smtClean="0"/>
              <a:t>Therefore hypothesis that common ancestor most likely lived in place where chimps and gorillas are (Africa) rather than where lemurs or New World Monkeys are.</a:t>
            </a:r>
          </a:p>
          <a:p>
            <a:r>
              <a:rPr lang="en-AU" sz="2800" dirty="0" smtClean="0"/>
              <a:t>This has been shown to be true – discovery of ancestral fossils in African Rift Valley.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0880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AU" sz="4000" dirty="0" smtClean="0"/>
              <a:t>Comparative Anatomy - Intro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AU" sz="2400" dirty="0" smtClean="0"/>
              <a:t>Compares structural features of organisms, looking at degree of similarity and therefore relatedness.</a:t>
            </a:r>
          </a:p>
          <a:p>
            <a:r>
              <a:rPr lang="en-AU" sz="2400" dirty="0" smtClean="0"/>
              <a:t>3 areas looked at:</a:t>
            </a:r>
          </a:p>
          <a:p>
            <a:pPr marL="0" indent="0">
              <a:buNone/>
            </a:pPr>
            <a:endParaRPr lang="en-AU" sz="2400" dirty="0" smtClean="0"/>
          </a:p>
          <a:p>
            <a:pPr lvl="1"/>
            <a:r>
              <a:rPr lang="en-AU" sz="2000" dirty="0" smtClean="0"/>
              <a:t>Embryology:  comparing early embryonic development</a:t>
            </a:r>
          </a:p>
          <a:p>
            <a:pPr lvl="1"/>
            <a:r>
              <a:rPr lang="en-AU" sz="2000" dirty="0" smtClean="0"/>
              <a:t>Homologous organs:  organs that are similar in structure but may be used/adapted for different conditions</a:t>
            </a:r>
          </a:p>
          <a:p>
            <a:pPr lvl="1"/>
            <a:r>
              <a:rPr lang="en-AU" sz="2000" dirty="0" smtClean="0"/>
              <a:t>Vestigial organs: organs that may once have been important by have lost function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93371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Embryology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AU" sz="2800" dirty="0" smtClean="0"/>
              <a:t>Provides evidence for evolutionary change over time</a:t>
            </a:r>
          </a:p>
          <a:p>
            <a:r>
              <a:rPr lang="en-AU" sz="2800" dirty="0" smtClean="0"/>
              <a:t>Compares early development</a:t>
            </a:r>
          </a:p>
          <a:p>
            <a:pPr lvl="1"/>
            <a:r>
              <a:rPr lang="en-AU" sz="2400" dirty="0" smtClean="0"/>
              <a:t>Embryos initially very similar between species</a:t>
            </a:r>
          </a:p>
          <a:p>
            <a:pPr lvl="1"/>
            <a:r>
              <a:rPr lang="en-AU" sz="2400" dirty="0" smtClean="0"/>
              <a:t>Differentiation occurs during development</a:t>
            </a:r>
          </a:p>
          <a:p>
            <a:pPr lvl="1"/>
            <a:r>
              <a:rPr lang="en-AU" sz="2400" dirty="0" smtClean="0"/>
              <a:t>Differences become apparent later with more closely related organisms.</a:t>
            </a:r>
          </a:p>
          <a:p>
            <a:pPr marL="457200" lvl="1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7934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4008" y="1772816"/>
            <a:ext cx="4319463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Note:</a:t>
            </a:r>
          </a:p>
          <a:p>
            <a:r>
              <a:rPr lang="en-AU" dirty="0" smtClean="0"/>
              <a:t>All species start with similar features</a:t>
            </a:r>
          </a:p>
          <a:p>
            <a:r>
              <a:rPr lang="en-AU" dirty="0" smtClean="0"/>
              <a:t>Gill arches appear in all – why, if mammals don’t need them?</a:t>
            </a:r>
          </a:p>
          <a:p>
            <a:r>
              <a:rPr lang="en-AU" dirty="0" smtClean="0"/>
              <a:t>In humans:</a:t>
            </a:r>
          </a:p>
          <a:p>
            <a:pPr lvl="1"/>
            <a:r>
              <a:rPr lang="en-AU" dirty="0" smtClean="0"/>
              <a:t>One gill slit becomes the Eustachian tube (connects ear to throat)</a:t>
            </a:r>
          </a:p>
          <a:p>
            <a:pPr lvl="1"/>
            <a:r>
              <a:rPr lang="en-AU" dirty="0" smtClean="0"/>
              <a:t>Tissue from around other gills develops into </a:t>
            </a:r>
            <a:r>
              <a:rPr lang="en-AU" dirty="0" err="1" smtClean="0"/>
              <a:t>thryoid</a:t>
            </a:r>
            <a:r>
              <a:rPr lang="en-AU" dirty="0" smtClean="0"/>
              <a:t> and tonsils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5" y="1772815"/>
            <a:ext cx="42291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AU" dirty="0" smtClean="0"/>
              <a:t>Evidence for common ancestry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6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Homologous Structures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AU" sz="2800" dirty="0" smtClean="0"/>
              <a:t>Same bones appear in a variety of different species, but are used for different functions</a:t>
            </a:r>
          </a:p>
          <a:p>
            <a:r>
              <a:rPr lang="en-AU" sz="2800" dirty="0" smtClean="0"/>
              <a:t>Illustrates common ancestry, then adaptation.</a:t>
            </a:r>
            <a:endParaRPr lang="en-AU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16961"/>
            <a:ext cx="6984776" cy="317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7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en-AU" sz="2800" dirty="0" smtClean="0"/>
              <a:t>Example:  vertebrate forelimbs</a:t>
            </a:r>
          </a:p>
          <a:p>
            <a:pPr lvl="1"/>
            <a:r>
              <a:rPr lang="en-AU" sz="2400" dirty="0" smtClean="0"/>
              <a:t>Same bones appear</a:t>
            </a:r>
          </a:p>
          <a:p>
            <a:pPr lvl="1"/>
            <a:r>
              <a:rPr lang="en-AU" sz="2400" dirty="0" smtClean="0"/>
              <a:t>Bones arranged in a similar way, but adapted in form to suit function</a:t>
            </a:r>
          </a:p>
          <a:p>
            <a:pPr lvl="1"/>
            <a:r>
              <a:rPr lang="en-AU" sz="2400" dirty="0" smtClean="0"/>
              <a:t>In pic below:  forelimb bones</a:t>
            </a:r>
            <a:endParaRPr lang="en-AU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01008"/>
            <a:ext cx="55245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9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n-AU" sz="2800" dirty="0" smtClean="0"/>
              <a:t>Example:  Anthropoids (great apes) and Humans</a:t>
            </a:r>
          </a:p>
          <a:p>
            <a:r>
              <a:rPr lang="en-AU" sz="2800" dirty="0" smtClean="0"/>
              <a:t>High degree of similarity, even across a range of habitats</a:t>
            </a:r>
          </a:p>
          <a:p>
            <a:pPr lvl="1"/>
            <a:r>
              <a:rPr lang="en-AU" sz="2400" dirty="0" smtClean="0"/>
              <a:t>Shows that evolutionary divergence is relatively recent</a:t>
            </a:r>
          </a:p>
          <a:p>
            <a:pPr marL="457200" lvl="1" indent="0">
              <a:buNone/>
            </a:pPr>
            <a:endParaRPr lang="en-AU" sz="2400" dirty="0" smtClean="0"/>
          </a:p>
          <a:p>
            <a:pPr marL="457200" lvl="1" indent="0">
              <a:buNone/>
            </a:pPr>
            <a:endParaRPr lang="en-AU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36912"/>
            <a:ext cx="4028627" cy="363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91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Vestigial Organs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AU" sz="2800" dirty="0" smtClean="0"/>
              <a:t>Structures that have no or limited use in the organism, but were of use in an ancestral form.</a:t>
            </a:r>
          </a:p>
          <a:p>
            <a:r>
              <a:rPr lang="en-AU" sz="2800" dirty="0" smtClean="0"/>
              <a:t>Evidence that the organism has evolved from an ancestor – the process isn’t perfect!</a:t>
            </a:r>
          </a:p>
          <a:p>
            <a:r>
              <a:rPr lang="en-AU" sz="2800" dirty="0" err="1" smtClean="0"/>
              <a:t>Eg</a:t>
            </a:r>
            <a:r>
              <a:rPr lang="en-AU" sz="2800" dirty="0" smtClean="0"/>
              <a:t>:  </a:t>
            </a:r>
          </a:p>
          <a:p>
            <a:pPr lvl="1"/>
            <a:r>
              <a:rPr lang="en-AU" sz="2400" dirty="0" smtClean="0"/>
              <a:t>Snakes sometimes born with vestigial limbs</a:t>
            </a:r>
          </a:p>
          <a:p>
            <a:pPr lvl="1"/>
            <a:r>
              <a:rPr lang="en-AU" sz="2400" dirty="0" smtClean="0"/>
              <a:t>Humans:</a:t>
            </a:r>
          </a:p>
          <a:p>
            <a:pPr lvl="2"/>
            <a:r>
              <a:rPr lang="en-AU" sz="2000" dirty="0" smtClean="0"/>
              <a:t>Nictitating membrane at corner of eye – used in cats, not used in humans</a:t>
            </a:r>
          </a:p>
          <a:p>
            <a:pPr lvl="2"/>
            <a:r>
              <a:rPr lang="en-AU" sz="2000" dirty="0" smtClean="0"/>
              <a:t>Wisdom teeth  - some people don’t have them!</a:t>
            </a:r>
          </a:p>
          <a:p>
            <a:pPr lvl="2"/>
            <a:r>
              <a:rPr lang="en-AU" sz="2000" dirty="0" smtClean="0"/>
              <a:t>appendix</a:t>
            </a:r>
          </a:p>
          <a:p>
            <a:pPr lvl="1"/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83771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31176"/>
            <a:ext cx="5544616" cy="659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94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C78C413-92CA-4FCD-BF21-626ABA2B24EA}"/>
</file>

<file path=customXml/itemProps2.xml><?xml version="1.0" encoding="utf-8"?>
<ds:datastoreItem xmlns:ds="http://schemas.openxmlformats.org/officeDocument/2006/customXml" ds:itemID="{2A04A96B-B3E7-4A9A-9993-F676E625005B}"/>
</file>

<file path=customXml/itemProps3.xml><?xml version="1.0" encoding="utf-8"?>
<ds:datastoreItem xmlns:ds="http://schemas.openxmlformats.org/officeDocument/2006/customXml" ds:itemID="{B6E73F9F-E83A-4CA6-9440-99A2BE0D83C2}"/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540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Evidence for Evolution</vt:lpstr>
      <vt:lpstr>Comparative Anatomy - Intro</vt:lpstr>
      <vt:lpstr>Embryology</vt:lpstr>
      <vt:lpstr>Evidence for common ancestry</vt:lpstr>
      <vt:lpstr>Homologous Structures</vt:lpstr>
      <vt:lpstr>PowerPoint Presentation</vt:lpstr>
      <vt:lpstr>PowerPoint Presentation</vt:lpstr>
      <vt:lpstr>Vestigial Organs</vt:lpstr>
      <vt:lpstr>PowerPoint Presentation</vt:lpstr>
      <vt:lpstr>Geographical Distribution</vt:lpstr>
      <vt:lpstr>PowerPoint Presentation</vt:lpstr>
      <vt:lpstr>Galapagos finches cont…</vt:lpstr>
      <vt:lpstr>Humans, Primates and evidence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Evidence for Evolution</dc:title>
  <dc:creator>Robin L Byrne</dc:creator>
  <cp:lastModifiedBy>BYRNE Robin [Belmont City College]</cp:lastModifiedBy>
  <cp:revision>6</cp:revision>
  <cp:lastPrinted>2017-07-25T01:26:58Z</cp:lastPrinted>
  <dcterms:created xsi:type="dcterms:W3CDTF">2017-07-25T00:12:09Z</dcterms:created>
  <dcterms:modified xsi:type="dcterms:W3CDTF">2021-08-02T02:41:17Z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