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6AFA-7A21-4EE8-86B8-A59EE5D02441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F3E5-7F21-4AEE-87E0-A939E507F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08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6AFA-7A21-4EE8-86B8-A59EE5D02441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F3E5-7F21-4AEE-87E0-A939E507F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423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6AFA-7A21-4EE8-86B8-A59EE5D02441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F3E5-7F21-4AEE-87E0-A939E507F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25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6AFA-7A21-4EE8-86B8-A59EE5D02441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F3E5-7F21-4AEE-87E0-A939E507F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27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6AFA-7A21-4EE8-86B8-A59EE5D02441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F3E5-7F21-4AEE-87E0-A939E507F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952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6AFA-7A21-4EE8-86B8-A59EE5D02441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F3E5-7F21-4AEE-87E0-A939E507F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07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6AFA-7A21-4EE8-86B8-A59EE5D02441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F3E5-7F21-4AEE-87E0-A939E507F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78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6AFA-7A21-4EE8-86B8-A59EE5D02441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F3E5-7F21-4AEE-87E0-A939E507F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74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6AFA-7A21-4EE8-86B8-A59EE5D02441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F3E5-7F21-4AEE-87E0-A939E507F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85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6AFA-7A21-4EE8-86B8-A59EE5D02441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F3E5-7F21-4AEE-87E0-A939E507F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05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6AFA-7A21-4EE8-86B8-A59EE5D02441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DF3E5-7F21-4AEE-87E0-A939E507F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487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36AFA-7A21-4EE8-86B8-A59EE5D02441}" type="datetimeFigureOut">
              <a:rPr lang="en-AU" smtClean="0"/>
              <a:t>6/08/2020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F3E5-7F21-4AEE-87E0-A939E507F4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97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5" Type="http://schemas.openxmlformats.org/officeDocument/2006/relationships/image" Target="../media/image2.pn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7772400" cy="864096"/>
          </a:xfrm>
        </p:spPr>
        <p:txBody>
          <a:bodyPr/>
          <a:lstStyle/>
          <a:p>
            <a:r>
              <a:rPr lang="en-AU" dirty="0" smtClean="0"/>
              <a:t>Fossil Evidence for Evolution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9036"/>
            <a:ext cx="6400800" cy="1860324"/>
          </a:xfrm>
        </p:spPr>
        <p:txBody>
          <a:bodyPr>
            <a:normAutofit fontScale="62500" lnSpcReduction="20000"/>
          </a:bodyPr>
          <a:lstStyle/>
          <a:p>
            <a:r>
              <a:rPr lang="en-AU" dirty="0" smtClean="0"/>
              <a:t>Tree Ring Dating</a:t>
            </a:r>
          </a:p>
          <a:p>
            <a:r>
              <a:rPr lang="en-AU" dirty="0" smtClean="0"/>
              <a:t>Relative Dating</a:t>
            </a:r>
          </a:p>
          <a:p>
            <a:r>
              <a:rPr lang="en-AU" dirty="0" smtClean="0"/>
              <a:t>Stratigraphy</a:t>
            </a:r>
          </a:p>
          <a:p>
            <a:r>
              <a:rPr lang="en-AU" dirty="0" smtClean="0"/>
              <a:t>Phylogenetic Trees</a:t>
            </a:r>
          </a:p>
          <a:p>
            <a:r>
              <a:rPr lang="en-AU" dirty="0" smtClean="0"/>
              <a:t>Geological Time Scale</a:t>
            </a:r>
          </a:p>
          <a:p>
            <a:r>
              <a:rPr lang="en-AU" dirty="0" smtClean="0"/>
              <a:t>Problems with Fossil Record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556792"/>
            <a:ext cx="2616696" cy="303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1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05"/>
    </mc:Choice>
    <mc:Fallback>
      <p:transition spd="slow" advTm="6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AU" sz="4000" dirty="0" smtClean="0"/>
              <a:t>Relative Dating – Fluorine Dating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Bone left in soil, fluoride ions replace some of the ions in the bone.</a:t>
            </a:r>
          </a:p>
          <a:p>
            <a:r>
              <a:rPr lang="en-AU" sz="2400" dirty="0" smtClean="0"/>
              <a:t>All fossil bones in a particular deposit should contain same amount of fluoride</a:t>
            </a:r>
          </a:p>
          <a:p>
            <a:pPr lvl="1"/>
            <a:r>
              <a:rPr lang="en-AU" sz="2000" dirty="0" smtClean="0"/>
              <a:t>Can therefore detect fossils that have been displaced</a:t>
            </a:r>
          </a:p>
          <a:p>
            <a:r>
              <a:rPr lang="en-AU" sz="2400" dirty="0" smtClean="0"/>
              <a:t>Older fossils, more fluorine as have been there longer</a:t>
            </a:r>
          </a:p>
          <a:p>
            <a:r>
              <a:rPr lang="en-AU" sz="2400" dirty="0" smtClean="0"/>
              <a:t>Can’t use to absolute date though, as amount of fluoride in water supply fluctuates over time.</a:t>
            </a:r>
          </a:p>
          <a:p>
            <a:r>
              <a:rPr lang="en-AU" sz="2400" dirty="0" smtClean="0"/>
              <a:t>Example: “Piltdown Man” hoax</a:t>
            </a:r>
          </a:p>
          <a:p>
            <a:pPr lvl="1"/>
            <a:r>
              <a:rPr lang="en-AU" sz="2000" dirty="0" smtClean="0"/>
              <a:t>1953 – fossil claimed to be of “human ancestor”</a:t>
            </a:r>
          </a:p>
          <a:p>
            <a:pPr lvl="1"/>
            <a:r>
              <a:rPr lang="en-AU" sz="2000" dirty="0" smtClean="0"/>
              <a:t>Fluorine dating showed it to be a hoax:</a:t>
            </a:r>
            <a:endParaRPr lang="en-AU" sz="1600" dirty="0"/>
          </a:p>
          <a:p>
            <a:pPr lvl="2"/>
            <a:r>
              <a:rPr lang="en-AU" sz="2000" dirty="0" smtClean="0"/>
              <a:t>Skull old, but jawbone modern – from orang-utan.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036" y="4221088"/>
            <a:ext cx="2005013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2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36"/>
    </mc:Choice>
    <mc:Fallback>
      <p:transition spd="slow" advTm="14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Phylogenetic Trees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AU" sz="2400" dirty="0" smtClean="0"/>
              <a:t>Using a range of dating, biotech and classification techniques, scientists can work out likely evolutionary relationships</a:t>
            </a:r>
          </a:p>
          <a:p>
            <a:r>
              <a:rPr lang="en-AU" sz="2400" dirty="0" smtClean="0"/>
              <a:t>Probably relationships can be represented as a diagram, called a </a:t>
            </a:r>
            <a:r>
              <a:rPr lang="en-AU" sz="2400" i="1" dirty="0" smtClean="0"/>
              <a:t>phylogenetic tree</a:t>
            </a:r>
            <a:r>
              <a:rPr lang="en-AU" sz="2400" dirty="0" smtClean="0"/>
              <a:t>. </a:t>
            </a:r>
          </a:p>
          <a:p>
            <a:pPr lvl="1"/>
            <a:r>
              <a:rPr lang="en-AU" sz="2000" dirty="0" smtClean="0"/>
              <a:t>Ancestral organism at the base</a:t>
            </a:r>
          </a:p>
          <a:p>
            <a:pPr lvl="1"/>
            <a:r>
              <a:rPr lang="en-AU" sz="2000" dirty="0" smtClean="0"/>
              <a:t>More recent organisms at end of branches</a:t>
            </a:r>
          </a:p>
          <a:p>
            <a:pPr lvl="1"/>
            <a:r>
              <a:rPr lang="en-AU" sz="2000" dirty="0" smtClean="0"/>
              <a:t>Forks in branches: common ancestors</a:t>
            </a:r>
          </a:p>
          <a:p>
            <a:r>
              <a:rPr lang="en-AU" sz="2400" dirty="0" smtClean="0"/>
              <a:t>Have been used since Darwin’s time.</a:t>
            </a:r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573016"/>
            <a:ext cx="259676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70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1"/>
    </mc:Choice>
    <mc:Fallback>
      <p:transition spd="slow" advTm="40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347662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29000"/>
            <a:ext cx="51244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70" y="188640"/>
            <a:ext cx="33813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15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61"/>
    </mc:Choice>
    <mc:Fallback>
      <p:transition spd="slow" advTm="24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The Geological Time Scale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AU" sz="2400" dirty="0" smtClean="0"/>
              <a:t>Enormous time span involved in the evolutionary process</a:t>
            </a:r>
          </a:p>
          <a:p>
            <a:pPr lvl="1"/>
            <a:r>
              <a:rPr lang="en-AU" sz="2000" dirty="0" smtClean="0"/>
              <a:t>First life </a:t>
            </a:r>
            <a:r>
              <a:rPr lang="en-AU" sz="2000" dirty="0" err="1" smtClean="0"/>
              <a:t>approx</a:t>
            </a:r>
            <a:r>
              <a:rPr lang="en-AU" sz="2000" dirty="0" smtClean="0"/>
              <a:t> 3.5 billion years ago</a:t>
            </a:r>
          </a:p>
          <a:p>
            <a:r>
              <a:rPr lang="en-AU" sz="2400" dirty="0" smtClean="0"/>
              <a:t>Divided into eras, periods, epochs:</a:t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 smtClean="0"/>
          </a:p>
          <a:p>
            <a:endParaRPr lang="en-AU" sz="2400" dirty="0" smtClean="0"/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20888"/>
            <a:ext cx="53911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3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0"/>
    </mc:Choice>
    <mc:Fallback>
      <p:transition spd="slow" advTm="1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The Geological Time Scale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AU" sz="2400" dirty="0" smtClean="0"/>
              <a:t>Humans and human ancestors relatively very recent:</a:t>
            </a:r>
          </a:p>
          <a:p>
            <a:pPr lvl="1"/>
            <a:r>
              <a:rPr lang="en-AU" sz="2000" dirty="0" smtClean="0"/>
              <a:t>Cainozoic onwards</a:t>
            </a:r>
            <a:br>
              <a:rPr lang="en-AU" sz="2000" dirty="0" smtClean="0"/>
            </a:b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000" dirty="0" smtClean="0"/>
              <a:t/>
            </a:r>
            <a:br>
              <a:rPr lang="en-AU" sz="2000" dirty="0" smtClean="0"/>
            </a:br>
            <a:r>
              <a:rPr lang="en-AU" sz="2000" dirty="0" smtClean="0"/>
              <a:t/>
            </a:r>
            <a:br>
              <a:rPr lang="en-AU" sz="2000" dirty="0" smtClean="0"/>
            </a:br>
            <a:endParaRPr lang="en-AU" sz="2000" dirty="0" smtClean="0"/>
          </a:p>
          <a:p>
            <a:endParaRPr lang="en-AU" sz="2400" dirty="0" smtClean="0"/>
          </a:p>
          <a:p>
            <a:pPr marL="457200" lvl="1" indent="0">
              <a:buNone/>
            </a:pPr>
            <a:endParaRPr lang="en-AU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245" y="1484784"/>
            <a:ext cx="280035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3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78"/>
    </mc:Choice>
    <mc:Fallback>
      <p:transition spd="slow" advTm="86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3314" name="Picture 2" descr="http://www.geomore.com/wp-content/uploads/GEOLOGIC-TIME-SCALE-COURTESY-GS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80" y="354105"/>
            <a:ext cx="9145439" cy="609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27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36"/>
    </mc:Choice>
    <mc:Fallback>
      <p:transition spd="slow" advTm="26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Problems with the fossil record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Incomplete: few fossils formed as specific conditions required:</a:t>
            </a:r>
          </a:p>
          <a:p>
            <a:pPr lvl="1"/>
            <a:r>
              <a:rPr lang="en-AU" sz="2000" dirty="0" smtClean="0"/>
              <a:t>Quick burial</a:t>
            </a:r>
          </a:p>
          <a:p>
            <a:pPr lvl="1"/>
            <a:r>
              <a:rPr lang="en-AU" sz="2000" dirty="0" smtClean="0"/>
              <a:t>Presence of hard body parts, or imprint</a:t>
            </a:r>
          </a:p>
          <a:p>
            <a:pPr lvl="1"/>
            <a:r>
              <a:rPr lang="en-AU" sz="2000" dirty="0" smtClean="0"/>
              <a:t>Absence of decay organisms</a:t>
            </a:r>
          </a:p>
          <a:p>
            <a:pPr lvl="1"/>
            <a:r>
              <a:rPr lang="en-AU" sz="2000" dirty="0" smtClean="0"/>
              <a:t>Long period of stability</a:t>
            </a:r>
          </a:p>
          <a:p>
            <a:pPr lvl="1"/>
            <a:r>
              <a:rPr lang="en-AU" sz="2000" dirty="0" smtClean="0"/>
              <a:t>Correct environmental conditions </a:t>
            </a:r>
            <a:r>
              <a:rPr lang="en-AU" sz="2000" dirty="0" err="1" smtClean="0"/>
              <a:t>eg</a:t>
            </a:r>
            <a:r>
              <a:rPr lang="en-AU" sz="2000" dirty="0" smtClean="0"/>
              <a:t> soil pH</a:t>
            </a:r>
          </a:p>
          <a:p>
            <a:r>
              <a:rPr lang="en-AU" sz="2400" dirty="0" smtClean="0"/>
              <a:t>Only some fossils formed get found</a:t>
            </a:r>
          </a:p>
          <a:p>
            <a:r>
              <a:rPr lang="en-AU" sz="2400" dirty="0" smtClean="0"/>
              <a:t>Dating material can be problematic in some cases</a:t>
            </a:r>
          </a:p>
          <a:p>
            <a:r>
              <a:rPr lang="en-AU" sz="2400" dirty="0" smtClean="0"/>
              <a:t>Fossils often incomplete</a:t>
            </a:r>
          </a:p>
          <a:p>
            <a:pPr marL="0" indent="0">
              <a:buNone/>
            </a:pPr>
            <a:endParaRPr lang="en-AU" sz="2400" dirty="0" smtClean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8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372"/>
    </mc:Choice>
    <mc:Fallback>
      <p:transition spd="slow" advTm="63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AU" sz="3200" dirty="0" smtClean="0"/>
              <a:t>Tree Ring Dating (Dendrochronology)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Another form of absolute dating</a:t>
            </a:r>
          </a:p>
          <a:p>
            <a:r>
              <a:rPr lang="en-AU" sz="2400" dirty="0" smtClean="0"/>
              <a:t>Trees grow concentric rings </a:t>
            </a:r>
          </a:p>
          <a:p>
            <a:pPr lvl="1"/>
            <a:r>
              <a:rPr lang="en-AU" sz="2000" dirty="0" smtClean="0"/>
              <a:t>Each ring = 1 year growth</a:t>
            </a:r>
          </a:p>
          <a:p>
            <a:pPr lvl="1"/>
            <a:r>
              <a:rPr lang="en-AU" sz="2000" dirty="0" smtClean="0"/>
              <a:t>Differ in width according to growing season </a:t>
            </a:r>
          </a:p>
          <a:p>
            <a:pPr lvl="1"/>
            <a:r>
              <a:rPr lang="en-AU" sz="2000" dirty="0" smtClean="0"/>
              <a:t>Create a “Timeline” in the tree trunk</a:t>
            </a:r>
          </a:p>
          <a:p>
            <a:pPr lvl="1"/>
            <a:r>
              <a:rPr lang="en-AU" sz="2000" dirty="0" smtClean="0"/>
              <a:t>Can match “years” by comparing one sample to another.</a:t>
            </a:r>
          </a:p>
          <a:p>
            <a:pPr lvl="1"/>
            <a:r>
              <a:rPr lang="en-AU" sz="2000" dirty="0" smtClean="0"/>
              <a:t>Can therefore match historically, and count years.</a:t>
            </a:r>
          </a:p>
          <a:p>
            <a:pPr lvl="1"/>
            <a:endParaRPr lang="en-AU" sz="2000" dirty="0"/>
          </a:p>
          <a:p>
            <a:pPr lvl="1"/>
            <a:endParaRPr lang="en-AU" sz="2000" dirty="0" smtClean="0"/>
          </a:p>
          <a:p>
            <a:pPr marL="457200" lvl="1" indent="0">
              <a:buNone/>
            </a:pPr>
            <a:endParaRPr lang="en-AU" sz="2000" dirty="0"/>
          </a:p>
          <a:p>
            <a:pPr marL="457200" lvl="1" indent="0">
              <a:buNone/>
            </a:pPr>
            <a:endParaRPr lang="en-AU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89040"/>
            <a:ext cx="39909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1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6"/>
    </mc:Choice>
    <mc:Fallback>
      <p:transition spd="slow" advTm="23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AU" sz="3200" dirty="0" smtClean="0"/>
              <a:t>Tree Ring Dating (Dendrochronology)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r>
              <a:rPr lang="en-AU" sz="2400" dirty="0" smtClean="0"/>
              <a:t>Old, living trees are particularly useful for this</a:t>
            </a:r>
          </a:p>
          <a:p>
            <a:pPr lvl="1"/>
            <a:r>
              <a:rPr lang="en-AU" sz="2000" dirty="0" smtClean="0"/>
              <a:t>Bristlecone pine – USA – living trees up to 4500 years old</a:t>
            </a:r>
          </a:p>
          <a:p>
            <a:r>
              <a:rPr lang="en-AU" sz="2400" dirty="0" smtClean="0"/>
              <a:t>Can then look at dead trees, and backtrack using comparison</a:t>
            </a:r>
          </a:p>
          <a:p>
            <a:pPr lvl="1"/>
            <a:r>
              <a:rPr lang="en-AU" sz="2000" dirty="0" smtClean="0"/>
              <a:t>Can date very accurately back to 8600 years ago</a:t>
            </a:r>
          </a:p>
          <a:p>
            <a:pPr lvl="1"/>
            <a:r>
              <a:rPr lang="en-AU" sz="2000" dirty="0" smtClean="0"/>
              <a:t>Can use this to verify accuracy of Carbon-14 dating</a:t>
            </a:r>
          </a:p>
          <a:p>
            <a:r>
              <a:rPr lang="en-AU" sz="2400" dirty="0" smtClean="0"/>
              <a:t>Example:  </a:t>
            </a:r>
            <a:r>
              <a:rPr lang="en-AU" sz="2400" dirty="0" err="1" smtClean="0"/>
              <a:t>Seahenge</a:t>
            </a:r>
            <a:endParaRPr lang="en-AU" sz="2400" dirty="0" smtClean="0"/>
          </a:p>
          <a:p>
            <a:pPr lvl="1"/>
            <a:r>
              <a:rPr lang="en-AU" sz="2000" dirty="0" smtClean="0"/>
              <a:t>Timber circle – coast of England</a:t>
            </a:r>
          </a:p>
          <a:p>
            <a:pPr lvl="1"/>
            <a:r>
              <a:rPr lang="en-AU" sz="2000" dirty="0" smtClean="0"/>
              <a:t>Analysis of central stump using combo of tree-ring and carbon dating</a:t>
            </a:r>
          </a:p>
          <a:p>
            <a:pPr lvl="1"/>
            <a:r>
              <a:rPr lang="en-AU" sz="2000" dirty="0" smtClean="0"/>
              <a:t>Middle stump:  tree chopped down in 2049 BC (4000 years ago), and was 167 years old when felled.</a:t>
            </a:r>
          </a:p>
          <a:p>
            <a:pPr marL="457200" lvl="1" indent="0">
              <a:buNone/>
            </a:pPr>
            <a:endParaRPr lang="en-AU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09119"/>
            <a:ext cx="2808312" cy="19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6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95"/>
    </mc:Choice>
    <mc:Fallback>
      <p:transition spd="slow" advTm="2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AU" sz="3200" dirty="0" smtClean="0"/>
              <a:t>Tree Ring Dating (Dendrochronology)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rmAutofit/>
          </a:bodyPr>
          <a:lstStyle/>
          <a:p>
            <a:r>
              <a:rPr lang="en-AU" sz="2400" dirty="0" smtClean="0"/>
              <a:t>Limitations:</a:t>
            </a:r>
          </a:p>
          <a:p>
            <a:pPr lvl="1"/>
            <a:r>
              <a:rPr lang="en-AU" sz="2000" dirty="0" smtClean="0"/>
              <a:t>Timber only rarely preserved long enough to do long dating</a:t>
            </a:r>
          </a:p>
          <a:p>
            <a:pPr lvl="1"/>
            <a:r>
              <a:rPr lang="en-AU" sz="2000" dirty="0" smtClean="0"/>
              <a:t>Depends on having a continuous succession of nearby timber 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82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7"/>
    </mc:Choice>
    <mc:Fallback>
      <p:transition spd="slow" advTm="22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43" y="1484784"/>
            <a:ext cx="843233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09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7"/>
    </mc:Choice>
    <mc:Fallback>
      <p:transition spd="slow" advTm="2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AU" sz="4000" dirty="0" smtClean="0"/>
              <a:t>Relative Dating - Stratigraphy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Determines how old one sample is, compared to other samples</a:t>
            </a:r>
          </a:p>
          <a:p>
            <a:r>
              <a:rPr lang="en-AU" sz="2400" dirty="0" smtClean="0"/>
              <a:t>Enables sequence of events to be established</a:t>
            </a:r>
          </a:p>
          <a:p>
            <a:r>
              <a:rPr lang="en-AU" sz="2400" dirty="0" smtClean="0"/>
              <a:t>Stratigraphy: study of layers, or strata</a:t>
            </a:r>
          </a:p>
          <a:p>
            <a:pPr lvl="1"/>
            <a:r>
              <a:rPr lang="en-AU" sz="2400" dirty="0" smtClean="0"/>
              <a:t>Principle of Superposition</a:t>
            </a:r>
          </a:p>
          <a:p>
            <a:pPr lvl="2"/>
            <a:r>
              <a:rPr lang="en-AU" sz="2000" dirty="0" smtClean="0"/>
              <a:t>In sedimentary rock, layers at top are younger than layers beneath</a:t>
            </a:r>
          </a:p>
          <a:p>
            <a:pPr lvl="2"/>
            <a:r>
              <a:rPr lang="en-AU" sz="2000" dirty="0" smtClean="0"/>
              <a:t>Need to be cautious, as distortions of Earth’s crust can disturb layers, leading to inaccuracy.</a:t>
            </a:r>
          </a:p>
          <a:p>
            <a:pPr lvl="1"/>
            <a:r>
              <a:rPr lang="en-AU" sz="2400" dirty="0" smtClean="0"/>
              <a:t>Correlation of Rock Strata</a:t>
            </a:r>
          </a:p>
          <a:p>
            <a:pPr lvl="2"/>
            <a:r>
              <a:rPr lang="en-AU" sz="2000" dirty="0" smtClean="0"/>
              <a:t>Matching layers of rock from different areas</a:t>
            </a:r>
          </a:p>
          <a:p>
            <a:pPr lvl="2"/>
            <a:r>
              <a:rPr lang="en-AU" sz="2000" dirty="0" smtClean="0"/>
              <a:t>Examining rock, and also fossils it contains</a:t>
            </a:r>
          </a:p>
          <a:p>
            <a:pPr lvl="2"/>
            <a:r>
              <a:rPr lang="en-AU" sz="2000" dirty="0" smtClean="0"/>
              <a:t>Rocks containing similar fossils are likely to be of similar age</a:t>
            </a:r>
          </a:p>
          <a:p>
            <a:pPr lvl="2"/>
            <a:endParaRPr lang="en-AU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3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08"/>
    </mc:Choice>
    <mc:Fallback>
      <p:transition spd="slow" advTm="19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60646"/>
            <a:ext cx="7344816" cy="659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48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3"/>
    </mc:Choice>
    <mc:Fallback>
      <p:transition spd="slow" advTm="50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AU" sz="4000" dirty="0" smtClean="0"/>
              <a:t>Relative Dating - Stratigraphy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3682752" cy="532859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Index fossils:</a:t>
            </a:r>
          </a:p>
          <a:p>
            <a:pPr lvl="1"/>
            <a:r>
              <a:rPr lang="en-AU" sz="2000" dirty="0" smtClean="0"/>
              <a:t>Widely distributed on earth but only present for a short historical time.</a:t>
            </a:r>
          </a:p>
          <a:p>
            <a:pPr marL="457200" lvl="1" indent="0">
              <a:buNone/>
            </a:pPr>
            <a:endParaRPr lang="en-AU" sz="2000" dirty="0" smtClean="0"/>
          </a:p>
          <a:p>
            <a:pPr lvl="1"/>
            <a:r>
              <a:rPr lang="en-AU" sz="2000" dirty="0" smtClean="0"/>
              <a:t>Can be used to correlate strata from different areas of the earth</a:t>
            </a:r>
          </a:p>
          <a:p>
            <a:pPr lvl="1"/>
            <a:endParaRPr lang="en-AU" sz="2000" dirty="0"/>
          </a:p>
          <a:p>
            <a:pPr marL="457200" lvl="1" indent="0">
              <a:buNone/>
            </a:pPr>
            <a:endParaRPr lang="en-AU" sz="2000" dirty="0" smtClean="0"/>
          </a:p>
          <a:p>
            <a:pPr marL="457200" lvl="1" indent="0">
              <a:buNone/>
            </a:pPr>
            <a:endParaRPr lang="en-AU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980728"/>
            <a:ext cx="48196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4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33"/>
    </mc:Choice>
    <mc:Fallback>
      <p:transition spd="slow" advTm="45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AU" sz="4000" dirty="0" smtClean="0"/>
              <a:t>Relative Dating - Stratigraphy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Fossil pollen grain analysis</a:t>
            </a:r>
          </a:p>
          <a:p>
            <a:pPr lvl="1"/>
            <a:r>
              <a:rPr lang="en-AU" sz="2000" dirty="0" smtClean="0"/>
              <a:t>Some useful as Index Fossils</a:t>
            </a:r>
          </a:p>
          <a:p>
            <a:pPr lvl="1"/>
            <a:r>
              <a:rPr lang="en-AU" sz="2000" dirty="0" smtClean="0"/>
              <a:t>Can be used to get a picture of type and amount of vegetation present at the time the fossils formed.</a:t>
            </a:r>
          </a:p>
          <a:p>
            <a:pPr lvl="1"/>
            <a:r>
              <a:rPr lang="en-AU" sz="2000" dirty="0" smtClean="0"/>
              <a:t>Can be used to infer information about climate</a:t>
            </a:r>
          </a:p>
          <a:p>
            <a:pPr lvl="1"/>
            <a:r>
              <a:rPr lang="en-AU" sz="2000" dirty="0" smtClean="0"/>
              <a:t>Can then be used to confirm relative dates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06001"/>
            <a:ext cx="4176464" cy="321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68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38"/>
    </mc:Choice>
    <mc:Fallback>
      <p:transition spd="slow" advTm="2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8B8F017-EFF0-40D7-9507-F0A07E32E4FC}"/>
</file>

<file path=customXml/itemProps2.xml><?xml version="1.0" encoding="utf-8"?>
<ds:datastoreItem xmlns:ds="http://schemas.openxmlformats.org/officeDocument/2006/customXml" ds:itemID="{D8740635-42F1-492E-A141-D40B2F5958D6}"/>
</file>

<file path=customXml/itemProps3.xml><?xml version="1.0" encoding="utf-8"?>
<ds:datastoreItem xmlns:ds="http://schemas.openxmlformats.org/officeDocument/2006/customXml" ds:itemID="{0417C5BE-DBD3-4B6D-838D-0A2314942E31}"/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648</Words>
  <Application>Microsoft Office PowerPoint</Application>
  <PresentationFormat>On-screen Show (4:3)</PresentationFormat>
  <Paragraphs>88</Paragraphs>
  <Slides>16</Slides>
  <Notes>0</Notes>
  <HiddenSlides>0</HiddenSlides>
  <MMClips>16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Fossil Evidence for Evolution</vt:lpstr>
      <vt:lpstr>Tree Ring Dating (Dendrochronology)</vt:lpstr>
      <vt:lpstr>Tree Ring Dating (Dendrochronology)</vt:lpstr>
      <vt:lpstr>Tree Ring Dating (Dendrochronology)</vt:lpstr>
      <vt:lpstr>PowerPoint Presentation</vt:lpstr>
      <vt:lpstr>Relative Dating - Stratigraphy</vt:lpstr>
      <vt:lpstr>PowerPoint Presentation</vt:lpstr>
      <vt:lpstr>Relative Dating - Stratigraphy</vt:lpstr>
      <vt:lpstr>Relative Dating - Stratigraphy</vt:lpstr>
      <vt:lpstr>Relative Dating – Fluorine Dating</vt:lpstr>
      <vt:lpstr>Phylogenetic Trees</vt:lpstr>
      <vt:lpstr>PowerPoint Presentation</vt:lpstr>
      <vt:lpstr>The Geological Time Scale</vt:lpstr>
      <vt:lpstr>The Geological Time Scale</vt:lpstr>
      <vt:lpstr>PowerPoint Presentation</vt:lpstr>
      <vt:lpstr>Problems with the fossil record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Fossil Evidence for Evolution</dc:title>
  <dc:creator>Robin L Byrne</dc:creator>
  <cp:lastModifiedBy>BYRNE Robin [Belmont City College]</cp:lastModifiedBy>
  <cp:revision>7</cp:revision>
  <dcterms:created xsi:type="dcterms:W3CDTF">2017-07-31T01:39:08Z</dcterms:created>
  <dcterms:modified xsi:type="dcterms:W3CDTF">2020-08-06T12:00:07Z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