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68" r:id="rId17"/>
    <p:sldId id="273" r:id="rId18"/>
    <p:sldId id="274" r:id="rId19"/>
    <p:sldId id="275" r:id="rId20"/>
    <p:sldId id="276" r:id="rId21"/>
    <p:sldId id="277" r:id="rId22"/>
    <p:sldId id="272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876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40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64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99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07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38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20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50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09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84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85B0-249D-4CF8-B584-42FF2F5A2B0E}" type="datetimeFigureOut">
              <a:rPr lang="en-AU" smtClean="0"/>
              <a:t>10/08/2017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1FB7E-4A95-49CC-B5BF-468C6A2CB4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1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936104"/>
          </a:xfrm>
        </p:spPr>
        <p:txBody>
          <a:bodyPr/>
          <a:lstStyle/>
          <a:p>
            <a:r>
              <a:rPr lang="en-AU" dirty="0" smtClean="0"/>
              <a:t>Primate Evolutionary Trends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800200"/>
          </a:xfrm>
        </p:spPr>
        <p:txBody>
          <a:bodyPr>
            <a:normAutofit fontScale="77500" lnSpcReduction="20000"/>
          </a:bodyPr>
          <a:lstStyle/>
          <a:p>
            <a:r>
              <a:rPr lang="en-AU" sz="2800" dirty="0" smtClean="0"/>
              <a:t>Digits</a:t>
            </a:r>
          </a:p>
          <a:p>
            <a:r>
              <a:rPr lang="en-AU" sz="2800" dirty="0" smtClean="0"/>
              <a:t>Dentition</a:t>
            </a:r>
          </a:p>
          <a:p>
            <a:r>
              <a:rPr lang="en-AU" sz="2800" dirty="0" smtClean="0"/>
              <a:t>Vision</a:t>
            </a:r>
          </a:p>
          <a:p>
            <a:r>
              <a:rPr lang="en-AU" sz="2800" dirty="0" smtClean="0"/>
              <a:t>Cerebral Cortex</a:t>
            </a:r>
          </a:p>
          <a:p>
            <a:r>
              <a:rPr lang="en-AU" sz="2800" dirty="0" smtClean="0"/>
              <a:t>Gestation and Parental Care</a:t>
            </a:r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125640" cy="277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33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Dentition (Teeth)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Evolutionary changes can be seen to teeth</a:t>
            </a:r>
          </a:p>
          <a:p>
            <a:r>
              <a:rPr lang="en-AU" sz="2400" dirty="0" smtClean="0"/>
              <a:t>Can look at Dental Formula </a:t>
            </a:r>
          </a:p>
          <a:p>
            <a:pPr lvl="1"/>
            <a:r>
              <a:rPr lang="en-AU" sz="2000" dirty="0" smtClean="0"/>
              <a:t>Gives number of each type of tooth on each jaw quarter</a:t>
            </a:r>
          </a:p>
          <a:p>
            <a:pPr lvl="1"/>
            <a:r>
              <a:rPr lang="en-AU" sz="2000" dirty="0" smtClean="0"/>
              <a:t>Primitive mammals:  3:1:4:3 (incisors: </a:t>
            </a:r>
            <a:r>
              <a:rPr lang="en-AU" sz="2000" dirty="0" err="1" smtClean="0"/>
              <a:t>canines:premolars:molars</a:t>
            </a:r>
            <a:r>
              <a:rPr lang="en-AU" sz="2000" dirty="0" smtClean="0"/>
              <a:t>)</a:t>
            </a:r>
          </a:p>
          <a:p>
            <a:r>
              <a:rPr lang="en-AU" sz="2400" dirty="0" smtClean="0"/>
              <a:t>Decrease in number of teeth in primates compared with early mammals.</a:t>
            </a:r>
          </a:p>
          <a:p>
            <a:pPr lvl="1"/>
            <a:r>
              <a:rPr lang="en-AU" sz="2000" dirty="0" smtClean="0"/>
              <a:t>Probably related to gradual reduction in face and jaw size</a:t>
            </a:r>
          </a:p>
          <a:p>
            <a:pPr lvl="1"/>
            <a:r>
              <a:rPr lang="en-AU" sz="2000" dirty="0" smtClean="0"/>
              <a:t>Lemurs and </a:t>
            </a:r>
            <a:r>
              <a:rPr lang="en-AU" sz="2000" dirty="0" err="1" smtClean="0"/>
              <a:t>lorises</a:t>
            </a:r>
            <a:r>
              <a:rPr lang="en-AU" sz="2000" dirty="0" smtClean="0"/>
              <a:t>:  36 teeth 2:1:3:3</a:t>
            </a:r>
          </a:p>
          <a:p>
            <a:pPr lvl="1"/>
            <a:r>
              <a:rPr lang="en-AU" sz="2000" dirty="0" smtClean="0"/>
              <a:t>Tarsiers: have lost 2 incisors from lower jaw:  2:1:3:3/1:1:3:3</a:t>
            </a:r>
          </a:p>
          <a:p>
            <a:pPr lvl="1"/>
            <a:r>
              <a:rPr lang="en-AU" sz="2000" dirty="0" smtClean="0"/>
              <a:t>New World Monkeys – evolutionary trend for missing third molar </a:t>
            </a:r>
          </a:p>
          <a:p>
            <a:pPr lvl="1"/>
            <a:r>
              <a:rPr lang="en-AU" sz="2000" dirty="0" smtClean="0"/>
              <a:t>Old World Monkeys, Apes and Humans:  32 teeth 2:1:2:3</a:t>
            </a:r>
          </a:p>
          <a:p>
            <a:pPr lvl="1"/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888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41" y="188640"/>
            <a:ext cx="3600400" cy="632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51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Dentition (Teeth)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Variability and specialisation in tooth form</a:t>
            </a:r>
          </a:p>
          <a:p>
            <a:r>
              <a:rPr lang="en-AU" sz="2400" dirty="0" smtClean="0"/>
              <a:t>Lemurs and </a:t>
            </a:r>
            <a:r>
              <a:rPr lang="en-AU" sz="2400" dirty="0" err="1" smtClean="0"/>
              <a:t>Lorises</a:t>
            </a:r>
            <a:r>
              <a:rPr lang="en-AU" sz="2400" dirty="0" smtClean="0"/>
              <a:t>:  lower incisors – dental comb:</a:t>
            </a:r>
          </a:p>
          <a:p>
            <a:pPr lvl="1"/>
            <a:r>
              <a:rPr lang="en-AU" sz="2000" dirty="0" smtClean="0"/>
              <a:t>Grooming</a:t>
            </a:r>
          </a:p>
          <a:p>
            <a:r>
              <a:rPr lang="en-AU" sz="2400" dirty="0" smtClean="0"/>
              <a:t>Old World Monkeys:  large, sharply pointed canines</a:t>
            </a:r>
          </a:p>
          <a:p>
            <a:pPr lvl="1"/>
            <a:r>
              <a:rPr lang="en-AU" sz="2000" dirty="0" smtClean="0"/>
              <a:t>Longer than surrounding teeth</a:t>
            </a:r>
          </a:p>
          <a:p>
            <a:pPr lvl="1"/>
            <a:r>
              <a:rPr lang="en-AU" sz="2000" dirty="0" err="1" smtClean="0"/>
              <a:t>Diastema</a:t>
            </a:r>
            <a:r>
              <a:rPr lang="en-AU" sz="2000" dirty="0" smtClean="0"/>
              <a:t> on top jaw to fit lower canine when mouth shut</a:t>
            </a:r>
          </a:p>
          <a:p>
            <a:pPr lvl="1"/>
            <a:r>
              <a:rPr lang="en-AU" sz="2000" dirty="0" smtClean="0"/>
              <a:t>Lower premolar slanted back with sharp edge to sharpen upper canine</a:t>
            </a:r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09" y="3891880"/>
            <a:ext cx="299939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24744"/>
            <a:ext cx="1562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40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Dentition (Teeth)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Molar teeth show little change from early mammals</a:t>
            </a:r>
          </a:p>
          <a:p>
            <a:pPr lvl="1"/>
            <a:r>
              <a:rPr lang="en-AU" sz="2000" dirty="0" smtClean="0"/>
              <a:t>Generalised diet, generalised teeth</a:t>
            </a:r>
          </a:p>
          <a:p>
            <a:pPr lvl="1"/>
            <a:r>
              <a:rPr lang="en-AU" sz="2000" dirty="0" smtClean="0"/>
              <a:t>Three cusp molar in early mammals</a:t>
            </a:r>
          </a:p>
          <a:p>
            <a:pPr lvl="1"/>
            <a:r>
              <a:rPr lang="en-AU" sz="2000" dirty="0" smtClean="0"/>
              <a:t>Four cusp molar in Old World monkeys</a:t>
            </a:r>
          </a:p>
          <a:p>
            <a:pPr lvl="1"/>
            <a:r>
              <a:rPr lang="en-AU" sz="2000" dirty="0" smtClean="0"/>
              <a:t>Apes and humans: 5 cusp molar – evolved due to fruit in diet?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3384376" cy="2928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74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Dentition (Teeth)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Fossil teeth often found due to hard enamel preserving them</a:t>
            </a:r>
          </a:p>
          <a:p>
            <a:r>
              <a:rPr lang="en-AU" sz="2400" dirty="0" smtClean="0"/>
              <a:t>Can be used to indicate diet but caution as some adaptations are not due to diet:</a:t>
            </a:r>
          </a:p>
          <a:p>
            <a:pPr lvl="1"/>
            <a:r>
              <a:rPr lang="en-AU" sz="2000" dirty="0" smtClean="0"/>
              <a:t>Dental combs </a:t>
            </a:r>
            <a:r>
              <a:rPr lang="en-AU" sz="2000" dirty="0" err="1" smtClean="0"/>
              <a:t>eg</a:t>
            </a:r>
            <a:r>
              <a:rPr lang="en-AU" sz="2000" dirty="0" smtClean="0"/>
              <a:t> lemurs and </a:t>
            </a:r>
            <a:r>
              <a:rPr lang="en-AU" sz="2000" dirty="0" err="1" smtClean="0"/>
              <a:t>lorises</a:t>
            </a:r>
            <a:endParaRPr lang="en-AU" sz="2000" dirty="0" smtClean="0"/>
          </a:p>
          <a:p>
            <a:pPr lvl="1"/>
            <a:r>
              <a:rPr lang="en-AU" sz="2000" dirty="0" smtClean="0"/>
              <a:t>Large canines in Old World Monkeys – defence and social </a:t>
            </a:r>
            <a:r>
              <a:rPr lang="en-AU" sz="2000" dirty="0" err="1" smtClean="0"/>
              <a:t>disply</a:t>
            </a:r>
            <a:endParaRPr lang="en-AU" sz="2000" dirty="0" smtClean="0"/>
          </a:p>
          <a:p>
            <a:pPr lvl="1"/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79278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 fontScale="92500" lnSpcReduction="20000"/>
          </a:bodyPr>
          <a:lstStyle/>
          <a:p>
            <a:r>
              <a:rPr lang="en-AU" sz="2400" dirty="0" smtClean="0"/>
              <a:t>Primates have evolved emphasis on vision</a:t>
            </a:r>
          </a:p>
          <a:p>
            <a:pPr lvl="1"/>
            <a:r>
              <a:rPr lang="en-AU" sz="2000" dirty="0" smtClean="0"/>
              <a:t>Due to arboreal lifestyle (in trees)</a:t>
            </a:r>
          </a:p>
          <a:p>
            <a:pPr lvl="1"/>
            <a:r>
              <a:rPr lang="en-AU" sz="2000" dirty="0" smtClean="0"/>
              <a:t>Decreased emphasis on olfaction (smell)</a:t>
            </a:r>
          </a:p>
          <a:p>
            <a:pPr marL="400050"/>
            <a:r>
              <a:rPr lang="en-AU" sz="2400" dirty="0" smtClean="0"/>
              <a:t>Emphasis on vision as an advantage has led to change in skull shape:</a:t>
            </a:r>
          </a:p>
          <a:p>
            <a:pPr marL="800100" lvl="1"/>
            <a:r>
              <a:rPr lang="en-AU" sz="2000" dirty="0" smtClean="0"/>
              <a:t>Nose and snout smaller and flatter</a:t>
            </a:r>
          </a:p>
          <a:p>
            <a:pPr marL="800100" lvl="1"/>
            <a:r>
              <a:rPr lang="en-AU" sz="2000" dirty="0" smtClean="0"/>
              <a:t>Brain case larger</a:t>
            </a:r>
          </a:p>
          <a:p>
            <a:pPr marL="800100" lvl="1"/>
            <a:r>
              <a:rPr lang="en-AU" sz="2000" dirty="0" smtClean="0"/>
              <a:t>Less use of nose and snout to sense environment, greater use of eyes</a:t>
            </a:r>
          </a:p>
          <a:p>
            <a:pPr marL="1200150" lvl="2"/>
            <a:r>
              <a:rPr lang="en-AU" sz="1600" dirty="0" smtClean="0"/>
              <a:t>Compare Lemurs who use snout to investigate an object </a:t>
            </a:r>
            <a:r>
              <a:rPr lang="en-AU" sz="1600" dirty="0" err="1" smtClean="0"/>
              <a:t>vs</a:t>
            </a:r>
            <a:r>
              <a:rPr lang="en-AU" sz="1600" dirty="0" smtClean="0"/>
              <a:t> apes who use hands and eyes</a:t>
            </a:r>
          </a:p>
          <a:p>
            <a:pPr marL="800100" lvl="1"/>
            <a:r>
              <a:rPr lang="en-AU" sz="2000" dirty="0" smtClean="0"/>
              <a:t>Movement of eyes to face forward</a:t>
            </a:r>
          </a:p>
          <a:p>
            <a:pPr marL="1200150" lvl="2"/>
            <a:r>
              <a:rPr lang="en-AU" sz="1600" dirty="0" smtClean="0"/>
              <a:t>Allows stereoscopic (3D) vision, accurate distance perception essential when leaping between branches</a:t>
            </a:r>
          </a:p>
          <a:p>
            <a:pPr marL="1200150" lvl="2"/>
            <a:r>
              <a:rPr lang="en-AU" sz="1600" dirty="0" smtClean="0"/>
              <a:t>Field of view narrower – could be disadvantage re: predators – compensated by having mobile head and neck – can “look around”</a:t>
            </a:r>
          </a:p>
          <a:p>
            <a:pPr marL="1200150" lvl="2"/>
            <a:r>
              <a:rPr lang="en-AU" sz="1600" dirty="0" smtClean="0"/>
              <a:t>Bony socket protects eyes</a:t>
            </a:r>
          </a:p>
          <a:p>
            <a:pPr marL="800100" lvl="1"/>
            <a:r>
              <a:rPr lang="en-AU" sz="2000" dirty="0" smtClean="0"/>
              <a:t>Retina – rods and cones</a:t>
            </a:r>
          </a:p>
          <a:p>
            <a:pPr marL="1200150" lvl="2"/>
            <a:r>
              <a:rPr lang="en-AU" sz="1600" dirty="0" smtClean="0"/>
              <a:t>Rods important for vision in dim light</a:t>
            </a:r>
          </a:p>
          <a:p>
            <a:pPr marL="1200150" lvl="2"/>
            <a:r>
              <a:rPr lang="en-AU" sz="1600" dirty="0" smtClean="0"/>
              <a:t>Cones- visual discrimination and colour vision</a:t>
            </a:r>
          </a:p>
          <a:p>
            <a:pPr marL="800100" lvl="1"/>
            <a:r>
              <a:rPr lang="en-AU" sz="2000" dirty="0" smtClean="0"/>
              <a:t>Neural connections between eye and brain also improved</a:t>
            </a:r>
          </a:p>
          <a:p>
            <a:pPr marL="1200150" lvl="2"/>
            <a:r>
              <a:rPr lang="en-AU" sz="1600" dirty="0" smtClean="0"/>
              <a:t>Acute vision</a:t>
            </a:r>
          </a:p>
          <a:p>
            <a:pPr marL="1200150" lvl="2"/>
            <a:r>
              <a:rPr lang="en-AU" sz="1600" dirty="0" smtClean="0"/>
              <a:t>Coordination between eyes.</a:t>
            </a:r>
          </a:p>
        </p:txBody>
      </p:sp>
    </p:spTree>
    <p:extLst>
      <p:ext uri="{BB962C8B-B14F-4D97-AF65-F5344CB8AC3E}">
        <p14:creationId xmlns:p14="http://schemas.microsoft.com/office/powerpoint/2010/main" val="123687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28245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2256"/>
            <a:ext cx="2736304" cy="644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9" y="548679"/>
            <a:ext cx="2024538" cy="576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35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Can see evolution of eye socket in comparing lemurs and apes: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r>
              <a:rPr lang="en-AU" sz="2400" dirty="0" smtClean="0"/>
              <a:t>Brain regions larger for vision, smaller for olfaction as evolution moves closer to humans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4"/>
            <a:ext cx="5512295" cy="35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84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Cerebral Cortex Size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Progressive increase in cerebrum as evolution closer to human</a:t>
            </a:r>
          </a:p>
          <a:p>
            <a:r>
              <a:rPr lang="en-AU" sz="2400" dirty="0" smtClean="0"/>
              <a:t>Region of brain concerned with “higher-order” functions</a:t>
            </a:r>
          </a:p>
          <a:p>
            <a:pPr lvl="1"/>
            <a:r>
              <a:rPr lang="en-AU" sz="2000" dirty="0" smtClean="0"/>
              <a:t>Reasoning</a:t>
            </a:r>
          </a:p>
          <a:p>
            <a:pPr lvl="1"/>
            <a:r>
              <a:rPr lang="en-AU" sz="2000" dirty="0" smtClean="0"/>
              <a:t>Memory</a:t>
            </a:r>
          </a:p>
          <a:p>
            <a:pPr lvl="1"/>
            <a:r>
              <a:rPr lang="en-AU" sz="2000" dirty="0" smtClean="0"/>
              <a:t>Manipulation and construction</a:t>
            </a:r>
          </a:p>
          <a:p>
            <a:pPr lvl="1"/>
            <a:r>
              <a:rPr lang="en-AU" sz="2000" dirty="0" smtClean="0"/>
              <a:t>Vision</a:t>
            </a:r>
          </a:p>
          <a:p>
            <a:pPr lvl="1"/>
            <a:r>
              <a:rPr lang="en-AU" sz="2000" dirty="0" smtClean="0"/>
              <a:t>Language </a:t>
            </a:r>
          </a:p>
          <a:p>
            <a:r>
              <a:rPr lang="en-AU" sz="2400" dirty="0" smtClean="0"/>
              <a:t>Noticeable trend from lemurs to monkeys to humans: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16" y="4293094"/>
            <a:ext cx="6480720" cy="24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59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Cerebral Cortex Size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 fontScale="92500"/>
          </a:bodyPr>
          <a:lstStyle/>
          <a:p>
            <a:r>
              <a:rPr lang="en-AU" sz="2400" dirty="0" smtClean="0"/>
              <a:t>Large cortex compared to body size probably an advantage in arboreal environment:</a:t>
            </a:r>
          </a:p>
          <a:p>
            <a:pPr lvl="1"/>
            <a:r>
              <a:rPr lang="en-AU" sz="2000" dirty="0" smtClean="0"/>
              <a:t>Accurate visual and tactile perception</a:t>
            </a:r>
          </a:p>
          <a:p>
            <a:pPr lvl="1"/>
            <a:r>
              <a:rPr lang="en-AU" sz="2000" dirty="0" smtClean="0"/>
              <a:t>Coordination and integration of stimulus and response</a:t>
            </a:r>
          </a:p>
          <a:p>
            <a:pPr lvl="1"/>
            <a:r>
              <a:rPr lang="en-AU" sz="2000" dirty="0" smtClean="0"/>
              <a:t>Vision produces large amount of info that must be processed and stored</a:t>
            </a:r>
          </a:p>
          <a:p>
            <a:r>
              <a:rPr lang="en-AU" sz="2400" dirty="0" smtClean="0"/>
              <a:t>Cortex increasingly convoluted (folded)</a:t>
            </a:r>
          </a:p>
          <a:p>
            <a:pPr lvl="1"/>
            <a:r>
              <a:rPr lang="en-AU" sz="2000" dirty="0" smtClean="0"/>
              <a:t>Increases surface area by 50% in humans, compared with no folds</a:t>
            </a:r>
          </a:p>
          <a:p>
            <a:r>
              <a:rPr lang="en-AU" sz="2400" dirty="0" smtClean="0"/>
              <a:t>Increased cerebral cortex size has influenced how primates live</a:t>
            </a:r>
          </a:p>
          <a:p>
            <a:pPr lvl="1"/>
            <a:r>
              <a:rPr lang="en-AU" sz="2000" dirty="0" smtClean="0"/>
              <a:t>Nomadic movement</a:t>
            </a:r>
          </a:p>
          <a:p>
            <a:pPr lvl="1"/>
            <a:r>
              <a:rPr lang="en-AU" sz="2000" dirty="0" smtClean="0"/>
              <a:t>Food location</a:t>
            </a:r>
          </a:p>
          <a:p>
            <a:pPr lvl="1"/>
            <a:r>
              <a:rPr lang="en-AU" sz="2000" dirty="0" smtClean="0"/>
              <a:t>Tool construction and use</a:t>
            </a:r>
          </a:p>
          <a:p>
            <a:pPr lvl="1"/>
            <a:r>
              <a:rPr lang="en-AU" sz="2000" dirty="0" smtClean="0"/>
              <a:t>Variety of behaviour responses – behavioural flexibility</a:t>
            </a:r>
          </a:p>
          <a:p>
            <a:pPr lvl="1"/>
            <a:r>
              <a:rPr lang="en-AU" sz="2000" dirty="0" smtClean="0"/>
              <a:t>Ability to reason and problem solve</a:t>
            </a:r>
          </a:p>
          <a:p>
            <a:r>
              <a:rPr lang="en-AU" sz="2400" dirty="0" smtClean="0"/>
              <a:t>Skull size more large and rounded in humans due to larger brain size.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34204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Trends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AU" sz="2800" dirty="0" smtClean="0"/>
              <a:t>Primates show a progression in changing characteristics, suggesting an evolutionary trend.</a:t>
            </a:r>
          </a:p>
          <a:p>
            <a:r>
              <a:rPr lang="en-AU" sz="2800" dirty="0" smtClean="0"/>
              <a:t>This can be seen in:</a:t>
            </a:r>
          </a:p>
          <a:p>
            <a:pPr lvl="1"/>
            <a:r>
              <a:rPr lang="en-AU" sz="2400" dirty="0" smtClean="0"/>
              <a:t>Digits</a:t>
            </a:r>
          </a:p>
          <a:p>
            <a:pPr lvl="1"/>
            <a:r>
              <a:rPr lang="en-AU" sz="2400" dirty="0" smtClean="0"/>
              <a:t>Dentition</a:t>
            </a:r>
          </a:p>
          <a:p>
            <a:pPr lvl="1"/>
            <a:r>
              <a:rPr lang="en-AU" sz="2400" dirty="0" smtClean="0"/>
              <a:t>Vision</a:t>
            </a:r>
          </a:p>
          <a:p>
            <a:pPr lvl="1"/>
            <a:r>
              <a:rPr lang="en-AU" sz="2400" dirty="0" smtClean="0"/>
              <a:t>Cerebral Cortex size</a:t>
            </a:r>
          </a:p>
          <a:p>
            <a:pPr lvl="1"/>
            <a:r>
              <a:rPr lang="en-AU" sz="2400" dirty="0" smtClean="0"/>
              <a:t>Gestation and Parental Care.</a:t>
            </a:r>
            <a:br>
              <a:rPr lang="en-AU" sz="2400" dirty="0" smtClean="0"/>
            </a:b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6928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Gestation and Parental Care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Evolutionary trend in reproductive physiology and behaviour</a:t>
            </a:r>
          </a:p>
          <a:p>
            <a:r>
              <a:rPr lang="en-AU" sz="2400" dirty="0" smtClean="0"/>
              <a:t>Generally single offspring at one time</a:t>
            </a:r>
          </a:p>
          <a:p>
            <a:pPr lvl="1"/>
            <a:r>
              <a:rPr lang="en-AU" sz="2000" dirty="0" smtClean="0"/>
              <a:t>Adaptation to arboreal life?</a:t>
            </a:r>
          </a:p>
          <a:p>
            <a:r>
              <a:rPr lang="en-AU" sz="2400" dirty="0" smtClean="0"/>
              <a:t>Long period of growth and maturation with high parental care</a:t>
            </a:r>
          </a:p>
          <a:p>
            <a:pPr lvl="1"/>
            <a:r>
              <a:rPr lang="en-AU" sz="2000" dirty="0" smtClean="0"/>
              <a:t>Due to increased brain and skull size – need to birth before baby’s head gets too big</a:t>
            </a:r>
          </a:p>
          <a:p>
            <a:r>
              <a:rPr lang="en-AU" sz="2400" dirty="0" smtClean="0"/>
              <a:t>Primates are placental mammals</a:t>
            </a:r>
          </a:p>
          <a:p>
            <a:pPr lvl="1"/>
            <a:r>
              <a:rPr lang="en-AU" sz="2000" dirty="0" smtClean="0"/>
              <a:t>Offspring develop in uterus, receive nourishment from mother’s blood stream via the placenta</a:t>
            </a:r>
          </a:p>
          <a:p>
            <a:pPr lvl="1"/>
            <a:r>
              <a:rPr lang="en-AU" sz="2000" dirty="0" smtClean="0"/>
              <a:t>Apes and humans – more efficient placenta</a:t>
            </a:r>
          </a:p>
          <a:p>
            <a:r>
              <a:rPr lang="en-AU" sz="2400" dirty="0" smtClean="0"/>
              <a:t>Gestation (pregnancy) is long in primates</a:t>
            </a:r>
          </a:p>
          <a:p>
            <a:pPr lvl="1"/>
            <a:r>
              <a:rPr lang="en-AU" sz="2000" dirty="0" smtClean="0"/>
              <a:t>Tarsier:  1 offspring, 6 month gestation</a:t>
            </a:r>
          </a:p>
          <a:p>
            <a:pPr lvl="1"/>
            <a:r>
              <a:rPr lang="en-AU" sz="2000" dirty="0" smtClean="0"/>
              <a:t>Rodent:  6+ offspring, 3 week gestation</a:t>
            </a:r>
          </a:p>
          <a:p>
            <a:pPr lvl="1"/>
            <a:endParaRPr lang="en-AU" sz="2000" dirty="0" smtClean="0"/>
          </a:p>
          <a:p>
            <a:pPr marL="457200" lvl="1" indent="0">
              <a:buNone/>
            </a:pPr>
            <a:endParaRPr lang="en-AU" sz="20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97881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Gestation and Parental Care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76064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Long period of parental care</a:t>
            </a:r>
          </a:p>
          <a:p>
            <a:pPr lvl="1"/>
            <a:r>
              <a:rPr lang="en-AU" sz="2000" dirty="0" smtClean="0"/>
              <a:t>Increases in length as more closely related to humans</a:t>
            </a:r>
          </a:p>
          <a:p>
            <a:pPr lvl="1"/>
            <a:r>
              <a:rPr lang="en-AU" sz="2000" dirty="0" smtClean="0"/>
              <a:t>Lemurs: young weaned at 5 months</a:t>
            </a:r>
          </a:p>
          <a:p>
            <a:pPr lvl="1"/>
            <a:r>
              <a:rPr lang="en-AU" sz="2000" dirty="0" smtClean="0"/>
              <a:t>Apes:  young feed from mother for 3-4 years, need protection and guidance for 6+ years</a:t>
            </a:r>
          </a:p>
          <a:p>
            <a:r>
              <a:rPr lang="en-AU" sz="2400" dirty="0" smtClean="0"/>
              <a:t>Associated delay in  maturation</a:t>
            </a:r>
          </a:p>
          <a:p>
            <a:pPr lvl="1"/>
            <a:r>
              <a:rPr lang="en-AU" sz="2000" dirty="0" smtClean="0"/>
              <a:t>Sexual maturity later in apes and humans than </a:t>
            </a:r>
            <a:r>
              <a:rPr lang="en-AU" sz="2000" dirty="0" err="1" smtClean="0"/>
              <a:t>lorises</a:t>
            </a:r>
            <a:r>
              <a:rPr lang="en-AU" sz="2000" dirty="0" smtClean="0"/>
              <a:t> and monkeys</a:t>
            </a:r>
          </a:p>
          <a:p>
            <a:pPr lvl="1"/>
            <a:r>
              <a:rPr lang="en-AU" sz="2000" dirty="0" smtClean="0"/>
              <a:t>Period of learning extended as a result</a:t>
            </a:r>
          </a:p>
          <a:p>
            <a:pPr lvl="1"/>
            <a:r>
              <a:rPr lang="en-AU" sz="2000" dirty="0" smtClean="0"/>
              <a:t>Allows ideas and skills to be passed on</a:t>
            </a:r>
          </a:p>
          <a:p>
            <a:pPr lvl="1"/>
            <a:r>
              <a:rPr lang="en-AU" sz="2000" dirty="0" smtClean="0"/>
              <a:t>Reduces number of offspring per lifecycle – time and effort must be invested in care as a trade-off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0982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6624736" cy="622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25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76"/>
            <a:ext cx="6624736" cy="681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0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3200" dirty="0" smtClean="0"/>
              <a:t>Digits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Limbs unspecialised in structure</a:t>
            </a:r>
          </a:p>
          <a:p>
            <a:pPr lvl="1"/>
            <a:r>
              <a:rPr lang="en-AU" sz="2400" dirty="0" smtClean="0"/>
              <a:t>Allows diversity in use</a:t>
            </a:r>
          </a:p>
          <a:p>
            <a:r>
              <a:rPr lang="en-AU" sz="2800" dirty="0" smtClean="0"/>
              <a:t>5 digits on each limb (</a:t>
            </a:r>
            <a:r>
              <a:rPr lang="en-AU" sz="2800" dirty="0" err="1" smtClean="0"/>
              <a:t>pentadactyl</a:t>
            </a:r>
            <a:r>
              <a:rPr lang="en-AU" sz="2800" dirty="0" smtClean="0"/>
              <a:t>)</a:t>
            </a:r>
          </a:p>
          <a:p>
            <a:pPr lvl="1"/>
            <a:r>
              <a:rPr lang="en-AU" sz="2400" dirty="0" smtClean="0"/>
              <a:t>Highly mobile</a:t>
            </a:r>
          </a:p>
          <a:p>
            <a:pPr lvl="1"/>
            <a:r>
              <a:rPr lang="en-AU" sz="2400" dirty="0" smtClean="0"/>
              <a:t>Prehensile</a:t>
            </a:r>
          </a:p>
          <a:p>
            <a:pPr lvl="2"/>
            <a:r>
              <a:rPr lang="en-AU" sz="2000" dirty="0" smtClean="0"/>
              <a:t>can curl around things to grip</a:t>
            </a:r>
          </a:p>
          <a:p>
            <a:pPr lvl="1"/>
            <a:r>
              <a:rPr lang="en-AU" sz="2400" dirty="0" smtClean="0"/>
              <a:t>Opposable thumbs (and big toes for some)</a:t>
            </a:r>
          </a:p>
          <a:p>
            <a:pPr lvl="2"/>
            <a:r>
              <a:rPr lang="en-AU" sz="2000" dirty="0" smtClean="0"/>
              <a:t>Thumb can cross palm to touch other fingers</a:t>
            </a:r>
          </a:p>
          <a:p>
            <a:pPr marL="457200" lvl="1" indent="0">
              <a:buNone/>
            </a:pPr>
            <a:endParaRPr lang="en-A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88840"/>
            <a:ext cx="22383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53136"/>
            <a:ext cx="21812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8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Digits – degree of opposability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800" dirty="0" smtClean="0"/>
              <a:t>Varies between species</a:t>
            </a:r>
          </a:p>
          <a:p>
            <a:r>
              <a:rPr lang="en-AU" sz="2800" dirty="0" smtClean="0"/>
              <a:t>Depends on relative length of first digit</a:t>
            </a:r>
          </a:p>
          <a:p>
            <a:r>
              <a:rPr lang="en-AU" sz="2800" dirty="0" smtClean="0"/>
              <a:t>Most primates also have opposable big toe</a:t>
            </a:r>
          </a:p>
          <a:p>
            <a:pPr lvl="1"/>
            <a:r>
              <a:rPr lang="en-AU" sz="2400" dirty="0" smtClean="0"/>
              <a:t>Humans are an exception</a:t>
            </a:r>
          </a:p>
          <a:p>
            <a:pPr lvl="1"/>
            <a:r>
              <a:rPr lang="en-AU" sz="2400" dirty="0" smtClean="0"/>
              <a:t>Feature a disadvantage when bipedal – weight distribution</a:t>
            </a:r>
          </a:p>
          <a:p>
            <a:r>
              <a:rPr lang="en-AU" sz="2800" dirty="0" smtClean="0"/>
              <a:t>Humans have the longest thumb</a:t>
            </a:r>
          </a:p>
          <a:p>
            <a:pPr lvl="1"/>
            <a:r>
              <a:rPr lang="en-AU" sz="2400" dirty="0" smtClean="0"/>
              <a:t>Allows manipulation of materials. 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6535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0648"/>
            <a:ext cx="6264696" cy="6283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7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Digits – nails </a:t>
            </a:r>
            <a:r>
              <a:rPr lang="en-AU" sz="3600" dirty="0" err="1" smtClean="0"/>
              <a:t>vs</a:t>
            </a:r>
            <a:r>
              <a:rPr lang="en-AU" sz="3600" dirty="0" smtClean="0"/>
              <a:t> claws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en-AU" sz="2800" dirty="0" smtClean="0"/>
              <a:t>Tips of digits modified for better grip in trees</a:t>
            </a:r>
          </a:p>
          <a:p>
            <a:pPr lvl="1"/>
            <a:r>
              <a:rPr lang="en-AU" sz="2400" dirty="0" smtClean="0"/>
              <a:t>Nails instead of claws</a:t>
            </a:r>
          </a:p>
          <a:p>
            <a:pPr lvl="1"/>
            <a:r>
              <a:rPr lang="en-AU" sz="2400" dirty="0" smtClean="0"/>
              <a:t>Nails allow better grasping </a:t>
            </a:r>
          </a:p>
          <a:p>
            <a:pPr lvl="1"/>
            <a:r>
              <a:rPr lang="en-AU" sz="2400" dirty="0" smtClean="0"/>
              <a:t>Evolved from claws that became flattened</a:t>
            </a:r>
          </a:p>
          <a:p>
            <a:r>
              <a:rPr lang="en-AU" sz="2800" dirty="0" smtClean="0"/>
              <a:t>Some primates still have claws – Aye-Ayes and Lemurs</a:t>
            </a:r>
          </a:p>
          <a:p>
            <a:pPr lvl="1"/>
            <a:r>
              <a:rPr lang="en-AU" sz="2400" dirty="0" smtClean="0"/>
              <a:t>Lemurs: “toilet claw” for grooming/scratching</a:t>
            </a:r>
          </a:p>
          <a:p>
            <a:pPr lvl="1"/>
            <a:r>
              <a:rPr lang="en-AU" sz="2400" dirty="0" smtClean="0"/>
              <a:t>Aye Ayes - </a:t>
            </a:r>
            <a:endParaRPr lang="en-AU" dirty="0" smtClean="0"/>
          </a:p>
          <a:p>
            <a:r>
              <a:rPr lang="en-AU" sz="2800" dirty="0" smtClean="0"/>
              <a:t>Digits also have more sense receptors for feedback when gripping and manipulating</a:t>
            </a:r>
          </a:p>
          <a:p>
            <a:r>
              <a:rPr lang="en-AU" sz="2800" dirty="0" smtClean="0"/>
              <a:t>Friction ridges “fingerprints” increase grip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3814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96543"/>
            <a:ext cx="7942139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65104"/>
            <a:ext cx="2088232" cy="21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33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01" y="308180"/>
            <a:ext cx="25622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26" y="151017"/>
            <a:ext cx="18192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0903"/>
            <a:ext cx="2333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0" y="2780928"/>
            <a:ext cx="32979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80928"/>
            <a:ext cx="392033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25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Digits – mobility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/>
          </a:bodyPr>
          <a:lstStyle/>
          <a:p>
            <a:r>
              <a:rPr lang="en-AU" sz="2800" dirty="0" smtClean="0"/>
              <a:t>Humans – very mobile digits</a:t>
            </a:r>
          </a:p>
          <a:p>
            <a:pPr lvl="1"/>
            <a:r>
              <a:rPr lang="en-AU" sz="2400" dirty="0" smtClean="0"/>
              <a:t>Short broad hand, short straight fingers, long strong thumb</a:t>
            </a:r>
          </a:p>
          <a:p>
            <a:pPr lvl="1"/>
            <a:r>
              <a:rPr lang="en-AU" sz="2400" dirty="0" smtClean="0"/>
              <a:t>Allows precision grip</a:t>
            </a:r>
          </a:p>
          <a:p>
            <a:pPr lvl="2"/>
            <a:r>
              <a:rPr lang="en-AU" sz="2000" dirty="0" smtClean="0"/>
              <a:t>Writing</a:t>
            </a:r>
          </a:p>
          <a:p>
            <a:pPr lvl="2"/>
            <a:r>
              <a:rPr lang="en-AU" sz="2000" dirty="0" smtClean="0"/>
              <a:t>Sewing</a:t>
            </a:r>
          </a:p>
          <a:p>
            <a:pPr lvl="2"/>
            <a:r>
              <a:rPr lang="en-AU" sz="2000" dirty="0" smtClean="0"/>
              <a:t>Construction</a:t>
            </a:r>
          </a:p>
          <a:p>
            <a:r>
              <a:rPr lang="en-AU" sz="2800" dirty="0" smtClean="0"/>
              <a:t>True opposable thumb</a:t>
            </a:r>
          </a:p>
          <a:p>
            <a:pPr lvl="1"/>
            <a:r>
              <a:rPr lang="en-AU" sz="2400" dirty="0" smtClean="0"/>
              <a:t>Only in Old World monkeys </a:t>
            </a:r>
            <a:r>
              <a:rPr lang="en-AU" sz="2400" dirty="0" err="1" smtClean="0"/>
              <a:t>eg</a:t>
            </a:r>
            <a:r>
              <a:rPr lang="en-AU" sz="2400" dirty="0" smtClean="0"/>
              <a:t> baboons, mandrills, macaques; apes; humans</a:t>
            </a:r>
          </a:p>
          <a:p>
            <a:pPr lvl="1"/>
            <a:endParaRPr lang="en-AU" sz="24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8259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3195B7-C579-4CF3-95C7-8E54EDA851C5}"/>
</file>

<file path=customXml/itemProps2.xml><?xml version="1.0" encoding="utf-8"?>
<ds:datastoreItem xmlns:ds="http://schemas.openxmlformats.org/officeDocument/2006/customXml" ds:itemID="{7EAE07DC-328A-4980-99C8-07AA890E3ACC}"/>
</file>

<file path=customXml/itemProps3.xml><?xml version="1.0" encoding="utf-8"?>
<ds:datastoreItem xmlns:ds="http://schemas.openxmlformats.org/officeDocument/2006/customXml" ds:itemID="{9332EE46-24B2-47E6-8DC2-55A48C2EC8D3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1001</Words>
  <Application>Microsoft Office PowerPoint</Application>
  <PresentationFormat>On-screen Show (4:3)</PresentationFormat>
  <Paragraphs>176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Primate Evolutionary Trends</vt:lpstr>
      <vt:lpstr>Trends</vt:lpstr>
      <vt:lpstr>Digits</vt:lpstr>
      <vt:lpstr>Digits – degree of opposability</vt:lpstr>
      <vt:lpstr>PowerPoint Presentation</vt:lpstr>
      <vt:lpstr>Digits – nails vs claws</vt:lpstr>
      <vt:lpstr>PowerPoint Presentation</vt:lpstr>
      <vt:lpstr>PowerPoint Presentation</vt:lpstr>
      <vt:lpstr>Digits – mobility</vt:lpstr>
      <vt:lpstr>Dentition (Teeth)</vt:lpstr>
      <vt:lpstr>PowerPoint Presentation</vt:lpstr>
      <vt:lpstr>Dentition (Teeth)</vt:lpstr>
      <vt:lpstr>Dentition (Teeth)</vt:lpstr>
      <vt:lpstr>Dentition (Teeth)</vt:lpstr>
      <vt:lpstr>Vision</vt:lpstr>
      <vt:lpstr>PowerPoint Presentation</vt:lpstr>
      <vt:lpstr>Vision</vt:lpstr>
      <vt:lpstr>Cerebral Cortex Size</vt:lpstr>
      <vt:lpstr>Cerebral Cortex Size</vt:lpstr>
      <vt:lpstr>Gestation and Parental Care</vt:lpstr>
      <vt:lpstr>Gestation and Parental Care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Primate Evolutionary Trends</dc:title>
  <dc:creator>Robin L Byrne</dc:creator>
  <cp:lastModifiedBy>Robin L Byrne</cp:lastModifiedBy>
  <cp:revision>10</cp:revision>
  <dcterms:created xsi:type="dcterms:W3CDTF">2017-08-10T02:05:54Z</dcterms:created>
  <dcterms:modified xsi:type="dcterms:W3CDTF">2017-08-10T04:11:10Z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