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5" r:id="rId3"/>
    <p:sldId id="259" r:id="rId4"/>
    <p:sldId id="277" r:id="rId5"/>
    <p:sldId id="278" r:id="rId6"/>
    <p:sldId id="279" r:id="rId7"/>
    <p:sldId id="260" r:id="rId8"/>
    <p:sldId id="281" r:id="rId9"/>
    <p:sldId id="263" r:id="rId10"/>
    <p:sldId id="265" r:id="rId11"/>
    <p:sldId id="266" r:id="rId12"/>
    <p:sldId id="268" r:id="rId13"/>
    <p:sldId id="269" r:id="rId14"/>
    <p:sldId id="270" r:id="rId15"/>
    <p:sldId id="272" r:id="rId16"/>
    <p:sldId id="273" r:id="rId17"/>
    <p:sldId id="274" r:id="rId18"/>
    <p:sldId id="276" r:id="rId19"/>
    <p:sldId id="282" r:id="rId20"/>
    <p:sldId id="28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F3B27BB-928B-41BB-B1CB-930BBB4EBAF5}">
          <p14:sldIdLst>
            <p14:sldId id="257"/>
            <p14:sldId id="285"/>
            <p14:sldId id="259"/>
            <p14:sldId id="277"/>
            <p14:sldId id="278"/>
            <p14:sldId id="279"/>
            <p14:sldId id="260"/>
            <p14:sldId id="281"/>
            <p14:sldId id="263"/>
            <p14:sldId id="265"/>
            <p14:sldId id="266"/>
            <p14:sldId id="268"/>
            <p14:sldId id="269"/>
            <p14:sldId id="270"/>
            <p14:sldId id="272"/>
            <p14:sldId id="273"/>
            <p14:sldId id="274"/>
            <p14:sldId id="276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71" autoAdjust="0"/>
    <p:restoredTop sz="94660"/>
  </p:normalViewPr>
  <p:slideViewPr>
    <p:cSldViewPr snapToGrid="0">
      <p:cViewPr varScale="1">
        <p:scale>
          <a:sx n="88" d="100"/>
          <a:sy n="88" d="100"/>
        </p:scale>
        <p:origin x="55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15C9-3B93-4090-9AAC-BDB90684F6D1}" type="datetimeFigureOut">
              <a:rPr lang="en-AU" smtClean="0"/>
              <a:t>9/09/2021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7ACFE-76B4-488F-8FF1-AACC42942D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9248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15C9-3B93-4090-9AAC-BDB90684F6D1}" type="datetimeFigureOut">
              <a:rPr lang="en-AU" smtClean="0"/>
              <a:t>9/09/2021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7ACFE-76B4-488F-8FF1-AACC42942D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4206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15C9-3B93-4090-9AAC-BDB90684F6D1}" type="datetimeFigureOut">
              <a:rPr lang="en-AU" smtClean="0"/>
              <a:t>9/09/2021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7ACFE-76B4-488F-8FF1-AACC42942D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8348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15C9-3B93-4090-9AAC-BDB90684F6D1}" type="datetimeFigureOut">
              <a:rPr lang="en-AU" smtClean="0"/>
              <a:t>9/09/2021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7ACFE-76B4-488F-8FF1-AACC42942D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5922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15C9-3B93-4090-9AAC-BDB90684F6D1}" type="datetimeFigureOut">
              <a:rPr lang="en-AU" smtClean="0"/>
              <a:t>9/09/2021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7ACFE-76B4-488F-8FF1-AACC42942D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21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15C9-3B93-4090-9AAC-BDB90684F6D1}" type="datetimeFigureOut">
              <a:rPr lang="en-AU" smtClean="0"/>
              <a:t>9/09/2021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7ACFE-76B4-488F-8FF1-AACC42942D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16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15C9-3B93-4090-9AAC-BDB90684F6D1}" type="datetimeFigureOut">
              <a:rPr lang="en-AU" smtClean="0"/>
              <a:t>9/09/2021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7ACFE-76B4-488F-8FF1-AACC42942D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966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15C9-3B93-4090-9AAC-BDB90684F6D1}" type="datetimeFigureOut">
              <a:rPr lang="en-AU" smtClean="0"/>
              <a:t>9/09/2021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7ACFE-76B4-488F-8FF1-AACC42942D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617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15C9-3B93-4090-9AAC-BDB90684F6D1}" type="datetimeFigureOut">
              <a:rPr lang="en-AU" smtClean="0"/>
              <a:t>9/09/2021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7ACFE-76B4-488F-8FF1-AACC42942D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8790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15C9-3B93-4090-9AAC-BDB90684F6D1}" type="datetimeFigureOut">
              <a:rPr lang="en-AU" smtClean="0"/>
              <a:t>9/09/2021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7ACFE-76B4-488F-8FF1-AACC42942D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386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15C9-3B93-4090-9AAC-BDB90684F6D1}" type="datetimeFigureOut">
              <a:rPr lang="en-AU" smtClean="0"/>
              <a:t>9/09/2021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7ACFE-76B4-488F-8FF1-AACC42942D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760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115C9-3B93-4090-9AAC-BDB90684F6D1}" type="datetimeFigureOut">
              <a:rPr lang="en-AU" smtClean="0"/>
              <a:t>9/09/2021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7ACFE-76B4-488F-8FF1-AACC42942D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4956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7643" y="305782"/>
            <a:ext cx="7772400" cy="869875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Hominin Evolution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8537" y="5085184"/>
            <a:ext cx="9353006" cy="1392560"/>
          </a:xfrm>
        </p:spPr>
        <p:txBody>
          <a:bodyPr>
            <a:normAutofit/>
          </a:bodyPr>
          <a:lstStyle/>
          <a:p>
            <a:r>
              <a:rPr lang="en-AU" dirty="0" smtClean="0"/>
              <a:t>Chapter 12 and Chapter 13 </a:t>
            </a:r>
            <a:r>
              <a:rPr lang="en-AU" i="1" dirty="0" smtClean="0"/>
              <a:t>Human Perspectives</a:t>
            </a:r>
            <a:endParaRPr lang="en-AU" dirty="0" smtClean="0"/>
          </a:p>
          <a:p>
            <a:r>
              <a:rPr lang="en-AU" dirty="0" smtClean="0"/>
              <a:t>Intro</a:t>
            </a:r>
          </a:p>
          <a:p>
            <a:r>
              <a:rPr lang="en-AU" dirty="0" smtClean="0"/>
              <a:t>Adaptations for Erect Posture</a:t>
            </a: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121" y="1410477"/>
            <a:ext cx="6833444" cy="3439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887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3" y="151195"/>
            <a:ext cx="11839304" cy="490066"/>
          </a:xfrm>
        </p:spPr>
        <p:txBody>
          <a:bodyPr>
            <a:noAutofit/>
          </a:bodyPr>
          <a:lstStyle/>
          <a:p>
            <a:r>
              <a:rPr lang="en-AU" sz="3600" b="1" dirty="0" smtClean="0">
                <a:latin typeface="+mn-lt"/>
              </a:rPr>
              <a:t>Adaptations for Bipedalism – position of Foramen Magnum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194" y="722996"/>
            <a:ext cx="7955280" cy="5874356"/>
          </a:xfrm>
        </p:spPr>
        <p:txBody>
          <a:bodyPr>
            <a:normAutofit/>
          </a:bodyPr>
          <a:lstStyle/>
          <a:p>
            <a:r>
              <a:rPr lang="en-AU" sz="2400" dirty="0" smtClean="0"/>
              <a:t>Foramen Magnum</a:t>
            </a:r>
            <a:endParaRPr lang="en-AU" sz="2400" dirty="0"/>
          </a:p>
          <a:p>
            <a:pPr lvl="1"/>
            <a:r>
              <a:rPr lang="en-AU" dirty="0"/>
              <a:t>Hole in base of skull where spinal cord joins </a:t>
            </a:r>
            <a:r>
              <a:rPr lang="en-AU" dirty="0" smtClean="0"/>
              <a:t>brain</a:t>
            </a:r>
          </a:p>
          <a:p>
            <a:pPr lvl="1"/>
            <a:r>
              <a:rPr lang="en-AU" dirty="0"/>
              <a:t>Quadrupeds</a:t>
            </a:r>
            <a:r>
              <a:rPr lang="en-AU" dirty="0" smtClean="0"/>
              <a:t>: Foramen magnum is  </a:t>
            </a:r>
            <a:r>
              <a:rPr lang="en-AU" dirty="0"/>
              <a:t>towards back of skull </a:t>
            </a:r>
          </a:p>
          <a:p>
            <a:pPr lvl="1"/>
            <a:r>
              <a:rPr lang="en-AU" dirty="0" smtClean="0"/>
              <a:t>In Bipeds the Foramen Magnum sits at the centre of the </a:t>
            </a:r>
            <a:r>
              <a:rPr lang="en-AU" dirty="0"/>
              <a:t>base of </a:t>
            </a:r>
            <a:r>
              <a:rPr lang="en-AU" dirty="0" smtClean="0"/>
              <a:t>the skull</a:t>
            </a:r>
            <a:endParaRPr lang="en-AU" dirty="0"/>
          </a:p>
          <a:p>
            <a:pPr lvl="2"/>
            <a:r>
              <a:rPr lang="en-AU" dirty="0" smtClean="0"/>
              <a:t>Skull </a:t>
            </a:r>
            <a:r>
              <a:rPr lang="en-AU" dirty="0"/>
              <a:t>sits atop spinal column – </a:t>
            </a:r>
            <a:r>
              <a:rPr lang="en-AU" dirty="0" smtClean="0"/>
              <a:t>balances.</a:t>
            </a:r>
            <a:endParaRPr lang="en-AU" dirty="0"/>
          </a:p>
          <a:p>
            <a:pPr lvl="2"/>
            <a:r>
              <a:rPr lang="en-AU" dirty="0"/>
              <a:t>Position of skull reduces force and muscle needed to hold head </a:t>
            </a:r>
            <a:r>
              <a:rPr lang="en-AU" dirty="0" smtClean="0"/>
              <a:t>up.</a:t>
            </a:r>
          </a:p>
          <a:p>
            <a:pPr lvl="2"/>
            <a:r>
              <a:rPr lang="en-AU" dirty="0" smtClean="0"/>
              <a:t>Can see </a:t>
            </a:r>
            <a:r>
              <a:rPr lang="en-AU" smtClean="0"/>
              <a:t>evolutionary progression </a:t>
            </a:r>
            <a:r>
              <a:rPr lang="en-AU" dirty="0" smtClean="0"/>
              <a:t>in extinct ancestors</a:t>
            </a:r>
            <a:endParaRPr lang="en-A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886" y="3914913"/>
            <a:ext cx="4162698" cy="2229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20" y="722996"/>
            <a:ext cx="3796937" cy="2877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833" y="4020018"/>
            <a:ext cx="4480561" cy="27636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65418" y="6519446"/>
            <a:ext cx="9126582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Describe how the foramen magnum is positioned for bipedalism and why this is an advantage.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7082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42" y="204969"/>
            <a:ext cx="11813177" cy="490066"/>
          </a:xfrm>
        </p:spPr>
        <p:txBody>
          <a:bodyPr>
            <a:noAutofit/>
          </a:bodyPr>
          <a:lstStyle/>
          <a:p>
            <a:r>
              <a:rPr lang="en-AU" sz="3600" b="1" dirty="0" smtClean="0">
                <a:latin typeface="+mn-lt"/>
              </a:rPr>
              <a:t>Adaptations for Bipedalism– Curvature of Spinal Column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6" y="908720"/>
            <a:ext cx="4955177" cy="5688632"/>
          </a:xfrm>
        </p:spPr>
        <p:txBody>
          <a:bodyPr>
            <a:normAutofit/>
          </a:bodyPr>
          <a:lstStyle/>
          <a:p>
            <a:r>
              <a:rPr lang="en-AU" sz="2400" dirty="0" smtClean="0"/>
              <a:t>Humans</a:t>
            </a:r>
            <a:r>
              <a:rPr lang="en-AU" sz="2400" dirty="0"/>
              <a:t>: double curvature – S shape</a:t>
            </a:r>
          </a:p>
          <a:p>
            <a:pPr lvl="1"/>
            <a:r>
              <a:rPr lang="en-AU" sz="2000" dirty="0"/>
              <a:t>Contributes to upright stance</a:t>
            </a:r>
          </a:p>
          <a:p>
            <a:pPr lvl="1"/>
            <a:r>
              <a:rPr lang="en-AU" sz="2000" dirty="0"/>
              <a:t>Lumbar spine: vertebrae wedge shaped – forward curve</a:t>
            </a:r>
          </a:p>
          <a:p>
            <a:pPr lvl="1"/>
            <a:r>
              <a:rPr lang="en-AU" sz="2000" dirty="0"/>
              <a:t>Improves body balance while upright</a:t>
            </a:r>
          </a:p>
          <a:p>
            <a:pPr lvl="1"/>
            <a:r>
              <a:rPr lang="en-AU" sz="2000" dirty="0"/>
              <a:t>Cervical curve brings centre of gravity of skull over spine</a:t>
            </a:r>
            <a:r>
              <a:rPr lang="en-AU" sz="2000" dirty="0" smtClean="0"/>
              <a:t>.</a:t>
            </a:r>
          </a:p>
          <a:p>
            <a:pPr lvl="1"/>
            <a:endParaRPr lang="en-AU" sz="2000" dirty="0" smtClean="0"/>
          </a:p>
          <a:p>
            <a:r>
              <a:rPr lang="en-AU" sz="2400" dirty="0" smtClean="0"/>
              <a:t>Compare to quadruped apes – C shaped spine</a:t>
            </a:r>
            <a:endParaRPr lang="en-AU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067" y="908720"/>
            <a:ext cx="5953941" cy="51171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519446"/>
            <a:ext cx="8508274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Describe how spinal curvature is adapted for bipedalism and why this is an advantage.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136930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549" y="274638"/>
            <a:ext cx="11608525" cy="490066"/>
          </a:xfrm>
        </p:spPr>
        <p:txBody>
          <a:bodyPr>
            <a:noAutofit/>
          </a:bodyPr>
          <a:lstStyle/>
          <a:p>
            <a:r>
              <a:rPr lang="en-AU" sz="3600" b="1" dirty="0" smtClean="0">
                <a:latin typeface="+mn-lt"/>
              </a:rPr>
              <a:t>Adaptations for Bipedalism – reduced </a:t>
            </a:r>
            <a:r>
              <a:rPr lang="en-AU" sz="3600" b="1" dirty="0" err="1">
                <a:latin typeface="+mn-lt"/>
              </a:rPr>
              <a:t>p</a:t>
            </a:r>
            <a:r>
              <a:rPr lang="en-AU" sz="3600" b="1" dirty="0" err="1" smtClean="0">
                <a:latin typeface="+mn-lt"/>
              </a:rPr>
              <a:t>rognathism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672" y="872717"/>
            <a:ext cx="8229600" cy="5688632"/>
          </a:xfrm>
        </p:spPr>
        <p:txBody>
          <a:bodyPr>
            <a:normAutofit/>
          </a:bodyPr>
          <a:lstStyle/>
          <a:p>
            <a:r>
              <a:rPr lang="en-AU" dirty="0" err="1" smtClean="0"/>
              <a:t>Prognathism</a:t>
            </a:r>
            <a:r>
              <a:rPr lang="en-AU" dirty="0" smtClean="0"/>
              <a:t> = protruding jaw</a:t>
            </a:r>
            <a:endParaRPr lang="en-AU" dirty="0"/>
          </a:p>
          <a:p>
            <a:pPr lvl="1"/>
            <a:r>
              <a:rPr lang="en-AU" dirty="0" smtClean="0"/>
              <a:t>Apes</a:t>
            </a:r>
            <a:r>
              <a:rPr lang="en-AU" dirty="0"/>
              <a:t> </a:t>
            </a:r>
            <a:r>
              <a:rPr lang="en-AU" dirty="0" smtClean="0"/>
              <a:t>are </a:t>
            </a:r>
            <a:r>
              <a:rPr lang="en-AU" dirty="0" err="1" smtClean="0"/>
              <a:t>prognathic</a:t>
            </a:r>
            <a:r>
              <a:rPr lang="en-AU" dirty="0" smtClean="0"/>
              <a:t> – jaw juts out.</a:t>
            </a:r>
            <a:endParaRPr lang="en-AU" dirty="0"/>
          </a:p>
          <a:p>
            <a:pPr lvl="1"/>
            <a:r>
              <a:rPr lang="en-AU" dirty="0"/>
              <a:t>Humans: jaw </a:t>
            </a:r>
            <a:r>
              <a:rPr lang="en-AU" dirty="0" smtClean="0"/>
              <a:t>is much flatter to face</a:t>
            </a:r>
            <a:endParaRPr lang="en-AU" dirty="0"/>
          </a:p>
          <a:p>
            <a:pPr lvl="2"/>
            <a:r>
              <a:rPr lang="en-AU" dirty="0"/>
              <a:t>Allows skull to balance better on spinal cord – prevents front of skull from being heavier than back – less muscle needed to raise head.</a:t>
            </a:r>
          </a:p>
          <a:p>
            <a:pPr lvl="2"/>
            <a:r>
              <a:rPr lang="en-AU" dirty="0"/>
              <a:t>Jaw size also significant for other reasons – more on this later</a:t>
            </a:r>
          </a:p>
          <a:p>
            <a:pPr lvl="2"/>
            <a:endParaRPr lang="en-AU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49" y="1355142"/>
            <a:ext cx="3079568" cy="167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50" y="4114038"/>
            <a:ext cx="11616751" cy="22867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60960" y="6519446"/>
            <a:ext cx="7750629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Describe adaptations to the jaw for bipedalism and why this is an advantage.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63336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217" y="81518"/>
            <a:ext cx="11434354" cy="634082"/>
          </a:xfrm>
        </p:spPr>
        <p:txBody>
          <a:bodyPr>
            <a:noAutofit/>
          </a:bodyPr>
          <a:lstStyle/>
          <a:p>
            <a:r>
              <a:rPr lang="en-AU" sz="3600" b="1" dirty="0" smtClean="0">
                <a:latin typeface="+mn-lt"/>
              </a:rPr>
              <a:t>Adaptations for Bipedalism – The Pelvis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217" y="715600"/>
            <a:ext cx="9888583" cy="5881752"/>
          </a:xfrm>
        </p:spPr>
        <p:txBody>
          <a:bodyPr>
            <a:normAutofit/>
          </a:bodyPr>
          <a:lstStyle/>
          <a:p>
            <a:r>
              <a:rPr lang="en-AU" sz="2400" dirty="0" smtClean="0"/>
              <a:t>Humans</a:t>
            </a:r>
            <a:r>
              <a:rPr lang="en-AU" sz="2400" dirty="0"/>
              <a:t>:  </a:t>
            </a:r>
            <a:r>
              <a:rPr lang="en-AU" sz="2400" dirty="0" smtClean="0"/>
              <a:t>have a broader</a:t>
            </a:r>
            <a:r>
              <a:rPr lang="en-AU" sz="2400" dirty="0"/>
              <a:t>, flatter, shorter, bowl </a:t>
            </a:r>
            <a:r>
              <a:rPr lang="en-AU" sz="2400" dirty="0" smtClean="0"/>
              <a:t>shaped pelvis than quadrupedal apes. </a:t>
            </a:r>
            <a:r>
              <a:rPr lang="en-AU" sz="2400" dirty="0"/>
              <a:t>T</a:t>
            </a:r>
            <a:r>
              <a:rPr lang="en-AU" sz="2400" dirty="0" smtClean="0"/>
              <a:t>his pelvis can be seen in bipedal human ancestors, trending more bowl shaped over time.</a:t>
            </a:r>
          </a:p>
          <a:p>
            <a:endParaRPr lang="en-AU" sz="2400" dirty="0" smtClean="0"/>
          </a:p>
          <a:p>
            <a:r>
              <a:rPr lang="en-AU" sz="2400" dirty="0" smtClean="0"/>
              <a:t>Broad, flat, short, bowl shaped pelvis:</a:t>
            </a:r>
            <a:endParaRPr lang="en-AU" sz="2400" dirty="0"/>
          </a:p>
          <a:p>
            <a:pPr lvl="1"/>
            <a:r>
              <a:rPr lang="en-AU" sz="2000" dirty="0"/>
              <a:t>Supports abdominal organs when standing up</a:t>
            </a:r>
          </a:p>
          <a:p>
            <a:pPr lvl="1"/>
            <a:r>
              <a:rPr lang="en-AU" sz="2000" dirty="0"/>
              <a:t>Supports developing foetus in female</a:t>
            </a:r>
          </a:p>
          <a:p>
            <a:pPr lvl="1"/>
            <a:r>
              <a:rPr lang="en-AU" sz="2000" dirty="0"/>
              <a:t>Female pelvis slightly broader than male – birth</a:t>
            </a:r>
          </a:p>
          <a:p>
            <a:pPr lvl="1"/>
            <a:r>
              <a:rPr lang="en-AU" sz="2000" dirty="0"/>
              <a:t>Broad hip bones – attachment for large buttocks – move legs, keeps upper body erect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50" y="4036437"/>
            <a:ext cx="4694041" cy="2411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Pin on Paleoanthropology +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274" y="4038729"/>
            <a:ext cx="4223658" cy="2558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6524635"/>
            <a:ext cx="7942217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Describe how the pelvis is adapted for bipedalism and why this is an advantage.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244303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617" y="-125956"/>
            <a:ext cx="3048450" cy="4133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77" y="274638"/>
            <a:ext cx="9827623" cy="490066"/>
          </a:xfrm>
        </p:spPr>
        <p:txBody>
          <a:bodyPr>
            <a:noAutofit/>
          </a:bodyPr>
          <a:lstStyle/>
          <a:p>
            <a:r>
              <a:rPr lang="en-AU" sz="3600" b="1" dirty="0" smtClean="0">
                <a:latin typeface="+mn-lt"/>
              </a:rPr>
              <a:t>Adaptations for Bipedalism – Carrying Angle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674" y="908720"/>
            <a:ext cx="8577943" cy="5688632"/>
          </a:xfrm>
        </p:spPr>
        <p:txBody>
          <a:bodyPr>
            <a:normAutofit lnSpcReduction="10000"/>
          </a:bodyPr>
          <a:lstStyle/>
          <a:p>
            <a:r>
              <a:rPr lang="en-AU" dirty="0"/>
              <a:t>The Carrying Angle</a:t>
            </a:r>
          </a:p>
          <a:p>
            <a:pPr lvl="1"/>
            <a:r>
              <a:rPr lang="en-AU" dirty="0" smtClean="0"/>
              <a:t>Refers to the positioning </a:t>
            </a:r>
            <a:r>
              <a:rPr lang="en-AU" dirty="0"/>
              <a:t>of bones and muscles in legs, to carry body weight.</a:t>
            </a:r>
          </a:p>
          <a:p>
            <a:pPr marL="457200" lvl="1" indent="0">
              <a:buNone/>
            </a:pPr>
            <a:r>
              <a:rPr lang="en-AU" b="1" dirty="0" smtClean="0"/>
              <a:t>In humans the carrying angle is adapted for bipedalism </a:t>
            </a:r>
            <a:endParaRPr lang="en-AU" b="1" dirty="0"/>
          </a:p>
          <a:p>
            <a:pPr lvl="1"/>
            <a:r>
              <a:rPr lang="en-AU" dirty="0"/>
              <a:t>hip joint directly under trunk and head</a:t>
            </a:r>
          </a:p>
          <a:p>
            <a:pPr lvl="2"/>
            <a:r>
              <a:rPr lang="en-AU" dirty="0"/>
              <a:t>Large femoral head</a:t>
            </a:r>
          </a:p>
          <a:p>
            <a:pPr lvl="2"/>
            <a:r>
              <a:rPr lang="en-AU" dirty="0"/>
              <a:t>Fits into well formed hip socket (acetabulum)</a:t>
            </a:r>
          </a:p>
          <a:p>
            <a:pPr lvl="2"/>
            <a:r>
              <a:rPr lang="en-AU" dirty="0"/>
              <a:t>Hip sockets wide apart</a:t>
            </a:r>
          </a:p>
          <a:p>
            <a:pPr lvl="1"/>
            <a:r>
              <a:rPr lang="en-AU" dirty="0"/>
              <a:t>Femurs converge (are closer together) towards knees</a:t>
            </a:r>
          </a:p>
          <a:p>
            <a:pPr lvl="2"/>
            <a:r>
              <a:rPr lang="en-AU" dirty="0"/>
              <a:t>At angle to vertical</a:t>
            </a:r>
          </a:p>
          <a:p>
            <a:pPr lvl="2"/>
            <a:r>
              <a:rPr lang="en-AU" dirty="0"/>
              <a:t>This is called the “carrying angle”</a:t>
            </a:r>
          </a:p>
          <a:p>
            <a:pPr lvl="2"/>
            <a:r>
              <a:rPr lang="en-AU" dirty="0"/>
              <a:t>Ensures weight distribution stays close to central axis of body</a:t>
            </a:r>
          </a:p>
          <a:p>
            <a:pPr lvl="2"/>
            <a:r>
              <a:rPr lang="en-AU" dirty="0"/>
              <a:t>Allows upright, stable, striding gait, rather than side to side rocking gait seen in apes</a:t>
            </a:r>
          </a:p>
          <a:p>
            <a:pPr lvl="2"/>
            <a:r>
              <a:rPr lang="en-AU" dirty="0"/>
              <a:t>Weight transmission falls outside </a:t>
            </a:r>
            <a:r>
              <a:rPr lang="en-AU" dirty="0" smtClean="0"/>
              <a:t>femur</a:t>
            </a:r>
          </a:p>
          <a:p>
            <a:pPr marL="914400" lvl="2" indent="0">
              <a:buNone/>
            </a:pPr>
            <a:endParaRPr lang="en-AU" dirty="0" smtClean="0"/>
          </a:p>
          <a:p>
            <a:pPr marL="457200" lvl="1" indent="0">
              <a:buNone/>
            </a:pPr>
            <a:r>
              <a:rPr lang="en-AU" b="1" dirty="0" smtClean="0"/>
              <a:t>Compare with bipedal chimps – see diagrams</a:t>
            </a:r>
            <a:endParaRPr lang="en-AU" b="1" dirty="0"/>
          </a:p>
          <a:p>
            <a:pPr lvl="2"/>
            <a:endParaRPr lang="en-AU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891" y="4125037"/>
            <a:ext cx="1997623" cy="2282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6524635"/>
            <a:ext cx="9971314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Describe how the carrying angle of the femur is adapted for bipedalism and why this is an advantage.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207778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407" y="2019387"/>
            <a:ext cx="8446964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55320" y="112576"/>
            <a:ext cx="10515600" cy="549275"/>
          </a:xfrm>
        </p:spPr>
        <p:txBody>
          <a:bodyPr>
            <a:noAutofit/>
          </a:bodyPr>
          <a:lstStyle/>
          <a:p>
            <a:r>
              <a:rPr lang="en-AU" sz="3600" b="1" dirty="0" smtClean="0">
                <a:latin typeface="+mn-lt"/>
              </a:rPr>
              <a:t>Adaptations for Bipedalism – Carrying Angle</a:t>
            </a:r>
            <a:endParaRPr lang="en-AU" sz="3600" b="1" dirty="0"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55320" y="867181"/>
            <a:ext cx="11170920" cy="4734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AU" sz="2000" i="1" dirty="0" smtClean="0"/>
              <a:t>Note that in humans, the hip joint is in line with the abdomen, chest and head, allowing for upright posture. </a:t>
            </a:r>
            <a:endParaRPr lang="en-AU" sz="2000" i="1" dirty="0"/>
          </a:p>
        </p:txBody>
      </p:sp>
    </p:spTree>
    <p:extLst>
      <p:ext uri="{BB962C8B-B14F-4D97-AF65-F5344CB8AC3E}">
        <p14:creationId xmlns:p14="http://schemas.microsoft.com/office/powerpoint/2010/main" val="287999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674" y="274638"/>
            <a:ext cx="9932126" cy="490066"/>
          </a:xfrm>
        </p:spPr>
        <p:txBody>
          <a:bodyPr>
            <a:noAutofit/>
          </a:bodyPr>
          <a:lstStyle/>
          <a:p>
            <a:r>
              <a:rPr lang="en-AU" sz="3600" b="1" dirty="0" smtClean="0">
                <a:latin typeface="+mn-lt"/>
              </a:rPr>
              <a:t>Adaptations for Bipedalism – the Knee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43" y="908720"/>
            <a:ext cx="6670766" cy="5688632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In bipedal humans and human ancestors:</a:t>
            </a:r>
          </a:p>
          <a:p>
            <a:pPr lvl="1"/>
            <a:r>
              <a:rPr lang="en-AU" dirty="0" smtClean="0"/>
              <a:t>Weight </a:t>
            </a:r>
            <a:r>
              <a:rPr lang="en-AU" dirty="0"/>
              <a:t>transmitted down outside of femur to knee</a:t>
            </a:r>
          </a:p>
          <a:p>
            <a:pPr marL="457200" lvl="1" indent="0">
              <a:buNone/>
            </a:pPr>
            <a:endParaRPr lang="en-AU" dirty="0" smtClean="0"/>
          </a:p>
          <a:p>
            <a:pPr lvl="1"/>
            <a:r>
              <a:rPr lang="en-AU" dirty="0" smtClean="0"/>
              <a:t>2 </a:t>
            </a:r>
            <a:r>
              <a:rPr lang="en-AU" dirty="0"/>
              <a:t>part hinge </a:t>
            </a:r>
            <a:r>
              <a:rPr lang="en-AU" dirty="0" smtClean="0"/>
              <a:t>joint angled for weight transmission.  Shaping of joint allows outer aspect to be stronger.</a:t>
            </a:r>
            <a:endParaRPr lang="en-AU" dirty="0"/>
          </a:p>
          <a:p>
            <a:pPr marL="457200" lvl="1" indent="0">
              <a:buNone/>
            </a:pPr>
            <a:endParaRPr lang="en-AU" dirty="0" smtClean="0"/>
          </a:p>
          <a:p>
            <a:pPr lvl="1"/>
            <a:r>
              <a:rPr lang="en-AU" dirty="0" smtClean="0"/>
              <a:t>Centre </a:t>
            </a:r>
            <a:r>
              <a:rPr lang="en-AU" dirty="0"/>
              <a:t>of gravity falls just in front of knees </a:t>
            </a:r>
          </a:p>
          <a:p>
            <a:pPr lvl="2"/>
            <a:r>
              <a:rPr lang="en-AU" dirty="0"/>
              <a:t>Force pushes to bend knee backwards, resisted by knee ligaments </a:t>
            </a:r>
          </a:p>
          <a:p>
            <a:pPr lvl="2"/>
            <a:r>
              <a:rPr lang="en-AU" dirty="0"/>
              <a:t>Natural resistance of joint requires no energy to hold body in standing </a:t>
            </a:r>
            <a:r>
              <a:rPr lang="en-AU" dirty="0" smtClean="0"/>
              <a:t>position</a:t>
            </a:r>
          </a:p>
          <a:p>
            <a:pPr marL="914400" lvl="2" indent="0">
              <a:buNone/>
            </a:pPr>
            <a:endParaRPr lang="en-AU" dirty="0" smtClean="0"/>
          </a:p>
          <a:p>
            <a:pPr lvl="1"/>
            <a:r>
              <a:rPr lang="en-AU" dirty="0" smtClean="0"/>
              <a:t>Compare to quadrupedal hominins (see picture)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455" y="1035639"/>
            <a:ext cx="4038600" cy="3724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524635"/>
            <a:ext cx="7942217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Describe how the knee is adapted for bipedalism and why this is an advantage.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371407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165463"/>
            <a:ext cx="11338560" cy="599241"/>
          </a:xfrm>
        </p:spPr>
        <p:txBody>
          <a:bodyPr>
            <a:noAutofit/>
          </a:bodyPr>
          <a:lstStyle/>
          <a:p>
            <a:r>
              <a:rPr lang="en-AU" sz="3600" b="1" dirty="0" smtClean="0">
                <a:latin typeface="+mn-lt"/>
              </a:rPr>
              <a:t>Adaptations for Bipedalism – the foot (and lower leg)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08720"/>
            <a:ext cx="6061167" cy="5688632"/>
          </a:xfrm>
        </p:spPr>
        <p:txBody>
          <a:bodyPr>
            <a:normAutofit/>
          </a:bodyPr>
          <a:lstStyle/>
          <a:p>
            <a:r>
              <a:rPr lang="en-AU" sz="2400" dirty="0" smtClean="0"/>
              <a:t>In bipedal hominins, from the </a:t>
            </a:r>
            <a:r>
              <a:rPr lang="en-AU" sz="2400" dirty="0"/>
              <a:t>knee joint, </a:t>
            </a:r>
            <a:r>
              <a:rPr lang="en-AU" sz="2400" dirty="0" smtClean="0"/>
              <a:t>the weight is transmitted </a:t>
            </a:r>
            <a:r>
              <a:rPr lang="en-AU" sz="2400" dirty="0"/>
              <a:t>through </a:t>
            </a:r>
            <a:r>
              <a:rPr lang="en-AU" sz="2400" dirty="0" smtClean="0"/>
              <a:t>the tibia </a:t>
            </a:r>
            <a:r>
              <a:rPr lang="en-AU" sz="2400" dirty="0"/>
              <a:t>to </a:t>
            </a:r>
            <a:r>
              <a:rPr lang="en-AU" sz="2400" dirty="0" smtClean="0"/>
              <a:t>the ankle.</a:t>
            </a:r>
            <a:endParaRPr lang="en-AU" sz="2400" dirty="0"/>
          </a:p>
          <a:p>
            <a:r>
              <a:rPr lang="en-AU" sz="2400" dirty="0"/>
              <a:t>Tibia larger and stronger than </a:t>
            </a:r>
            <a:r>
              <a:rPr lang="en-AU" sz="2400" dirty="0" smtClean="0"/>
              <a:t>fibula.</a:t>
            </a:r>
            <a:endParaRPr lang="en-AU" sz="2400" dirty="0"/>
          </a:p>
          <a:p>
            <a:r>
              <a:rPr lang="en-AU" sz="2400" dirty="0"/>
              <a:t>At ankle, body weight transmitted from tibia through ankle bone (talus) to other tarsal bones, to metatarsals and phalanges, via foot </a:t>
            </a:r>
            <a:r>
              <a:rPr lang="en-AU" sz="2400" dirty="0" smtClean="0"/>
              <a:t>arch.</a:t>
            </a:r>
            <a:endParaRPr lang="en-AU" sz="2400" dirty="0"/>
          </a:p>
          <a:p>
            <a:r>
              <a:rPr lang="en-AU" sz="2400" dirty="0" smtClean="0"/>
              <a:t>Bipedal </a:t>
            </a:r>
            <a:r>
              <a:rPr lang="en-AU" sz="2400" dirty="0"/>
              <a:t>foot distinctively </a:t>
            </a:r>
            <a:r>
              <a:rPr lang="en-AU" sz="2400" dirty="0" smtClean="0"/>
              <a:t>adapted</a:t>
            </a:r>
          </a:p>
          <a:p>
            <a:pPr lvl="1"/>
            <a:r>
              <a:rPr lang="en-AU" sz="2000" dirty="0" smtClean="0"/>
              <a:t>“Platform foot”</a:t>
            </a:r>
            <a:endParaRPr lang="en-AU" sz="2000" dirty="0"/>
          </a:p>
          <a:p>
            <a:pPr lvl="1"/>
            <a:r>
              <a:rPr lang="en-AU" sz="2000" dirty="0"/>
              <a:t>Has lost </a:t>
            </a:r>
            <a:r>
              <a:rPr lang="en-AU" sz="2000" dirty="0" smtClean="0"/>
              <a:t>flexibility and therefore prehensility</a:t>
            </a:r>
            <a:endParaRPr lang="en-AU" sz="2000" dirty="0"/>
          </a:p>
          <a:p>
            <a:pPr lvl="1"/>
            <a:r>
              <a:rPr lang="en-AU" sz="2000" dirty="0"/>
              <a:t>Large big toe, </a:t>
            </a:r>
            <a:r>
              <a:rPr lang="en-AU" sz="2000" dirty="0" smtClean="0"/>
              <a:t>not opposable, </a:t>
            </a:r>
            <a:r>
              <a:rPr lang="en-AU" sz="2000" dirty="0"/>
              <a:t>aligned with other toes</a:t>
            </a:r>
          </a:p>
          <a:p>
            <a:pPr lvl="1"/>
            <a:r>
              <a:rPr lang="en-AU" sz="2000" dirty="0"/>
              <a:t>Metatarsals form arches – longitudinal and transverse</a:t>
            </a:r>
          </a:p>
          <a:p>
            <a:pPr lvl="1"/>
            <a:r>
              <a:rPr lang="en-AU" sz="2000" dirty="0"/>
              <a:t>Allows striding gait as foot “rolls” with movement.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766" y="908720"/>
            <a:ext cx="2376264" cy="2261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766" y="3314019"/>
            <a:ext cx="2821252" cy="334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779" y="1123405"/>
            <a:ext cx="2801593" cy="4110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6524635"/>
            <a:ext cx="7942217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Describe how the foot is adapted for bipedalism and why this is an advantage.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345530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11" y="274638"/>
            <a:ext cx="10097589" cy="490066"/>
          </a:xfrm>
        </p:spPr>
        <p:txBody>
          <a:bodyPr>
            <a:noAutofit/>
          </a:bodyPr>
          <a:lstStyle/>
          <a:p>
            <a:r>
              <a:rPr lang="en-AU" sz="3600" b="1" dirty="0" smtClean="0">
                <a:latin typeface="+mn-lt"/>
              </a:rPr>
              <a:t>Adaptations for Bipedalism – Centre of Gravity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469" y="908720"/>
            <a:ext cx="6966857" cy="5688632"/>
          </a:xfrm>
        </p:spPr>
        <p:txBody>
          <a:bodyPr>
            <a:normAutofit/>
          </a:bodyPr>
          <a:lstStyle/>
          <a:p>
            <a:r>
              <a:rPr lang="en-AU" sz="2400" dirty="0" smtClean="0"/>
              <a:t>Low Centre </a:t>
            </a:r>
            <a:r>
              <a:rPr lang="en-AU" sz="2400" dirty="0"/>
              <a:t>of </a:t>
            </a:r>
            <a:r>
              <a:rPr lang="en-AU" sz="2400" dirty="0" smtClean="0"/>
              <a:t>Gravity makes balancing easier.</a:t>
            </a:r>
            <a:endParaRPr lang="en-AU" sz="2400" dirty="0"/>
          </a:p>
          <a:p>
            <a:r>
              <a:rPr lang="en-AU" sz="2400" dirty="0"/>
              <a:t>Humans: legs longer than </a:t>
            </a:r>
            <a:r>
              <a:rPr lang="en-AU" sz="2400" dirty="0" smtClean="0"/>
              <a:t>arms.</a:t>
            </a:r>
          </a:p>
          <a:p>
            <a:pPr marL="0" indent="0">
              <a:buNone/>
            </a:pPr>
            <a:endParaRPr lang="en-AU" sz="2400" dirty="0"/>
          </a:p>
          <a:p>
            <a:pPr lvl="1"/>
            <a:r>
              <a:rPr lang="en-AU" sz="2000" dirty="0"/>
              <a:t>(1/2 of height </a:t>
            </a:r>
            <a:r>
              <a:rPr lang="en-AU" sz="2000" dirty="0" err="1"/>
              <a:t>vs</a:t>
            </a:r>
            <a:r>
              <a:rPr lang="en-AU" sz="2000" dirty="0"/>
              <a:t> 1/3 of height in chimps)</a:t>
            </a:r>
          </a:p>
          <a:p>
            <a:pPr lvl="1"/>
            <a:r>
              <a:rPr lang="en-AU" sz="2000" dirty="0"/>
              <a:t>Long legs increase stride length</a:t>
            </a:r>
          </a:p>
          <a:p>
            <a:pPr lvl="1"/>
            <a:r>
              <a:rPr lang="en-AU" sz="2000" dirty="0" smtClean="0"/>
              <a:t>Lowers </a:t>
            </a:r>
            <a:r>
              <a:rPr lang="en-AU" sz="2000" dirty="0"/>
              <a:t>the centre of gravity to pelvis (chest in chimps)</a:t>
            </a:r>
          </a:p>
          <a:p>
            <a:pPr lvl="1"/>
            <a:r>
              <a:rPr lang="en-AU" sz="2000" dirty="0"/>
              <a:t>Lower </a:t>
            </a:r>
            <a:r>
              <a:rPr lang="en-AU" sz="2000" dirty="0" smtClean="0"/>
              <a:t>centre of gravity </a:t>
            </a:r>
            <a:r>
              <a:rPr lang="en-AU" sz="2000" dirty="0"/>
              <a:t>contributes to stability when standing/walking</a:t>
            </a:r>
          </a:p>
          <a:p>
            <a:pPr lvl="1"/>
            <a:endParaRPr lang="en-AU" sz="20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691" y="995805"/>
            <a:ext cx="4418590" cy="3994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524635"/>
            <a:ext cx="8882743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Describe how the centre of gravity is adapted for bipedalism and why this is an advantage.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29030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03" y="274638"/>
            <a:ext cx="11016343" cy="778098"/>
          </a:xfrm>
        </p:spPr>
        <p:txBody>
          <a:bodyPr>
            <a:noAutofit/>
          </a:bodyPr>
          <a:lstStyle/>
          <a:p>
            <a:r>
              <a:rPr lang="en-AU" sz="3600" b="1" dirty="0" smtClean="0">
                <a:latin typeface="+mn-lt"/>
              </a:rPr>
              <a:t>Adaptations for Bipedalism  - Stance and Muscle Tone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634" y="1114698"/>
            <a:ext cx="6984275" cy="5410646"/>
          </a:xfrm>
        </p:spPr>
        <p:txBody>
          <a:bodyPr>
            <a:normAutofit lnSpcReduction="10000"/>
          </a:bodyPr>
          <a:lstStyle/>
          <a:p>
            <a:r>
              <a:rPr lang="en-AU" dirty="0"/>
              <a:t>Muscle Tone</a:t>
            </a:r>
          </a:p>
          <a:p>
            <a:pPr lvl="1"/>
            <a:r>
              <a:rPr lang="en-AU" dirty="0"/>
              <a:t>Essential for maintaining an upright </a:t>
            </a:r>
            <a:r>
              <a:rPr lang="en-AU" dirty="0" smtClean="0"/>
              <a:t>stance (erect posture).</a:t>
            </a:r>
          </a:p>
          <a:p>
            <a:pPr marL="457200" lvl="1" indent="0">
              <a:buNone/>
            </a:pPr>
            <a:endParaRPr lang="en-AU" dirty="0"/>
          </a:p>
          <a:p>
            <a:pPr lvl="1"/>
            <a:r>
              <a:rPr lang="en-AU" dirty="0"/>
              <a:t>Consistent and partial contraction of skeletal </a:t>
            </a:r>
            <a:r>
              <a:rPr lang="en-AU" dirty="0" smtClean="0"/>
              <a:t>muscles.</a:t>
            </a:r>
          </a:p>
          <a:p>
            <a:pPr marL="457200" lvl="1" indent="0">
              <a:buNone/>
            </a:pPr>
            <a:endParaRPr lang="en-AU" dirty="0"/>
          </a:p>
          <a:p>
            <a:pPr lvl="1"/>
            <a:r>
              <a:rPr lang="en-AU" dirty="0"/>
              <a:t>Muscles required for </a:t>
            </a:r>
            <a:r>
              <a:rPr lang="en-AU" dirty="0" smtClean="0"/>
              <a:t>balance in upright stance </a:t>
            </a:r>
            <a:r>
              <a:rPr lang="en-AU" dirty="0"/>
              <a:t>need greater muscle tone</a:t>
            </a:r>
            <a:r>
              <a:rPr lang="en-AU" dirty="0" smtClean="0"/>
              <a:t>:</a:t>
            </a:r>
            <a:endParaRPr lang="en-AU" dirty="0"/>
          </a:p>
          <a:p>
            <a:pPr lvl="2"/>
            <a:r>
              <a:rPr lang="en-AU" dirty="0"/>
              <a:t>Spinal muscles</a:t>
            </a:r>
          </a:p>
          <a:p>
            <a:pPr lvl="2"/>
            <a:r>
              <a:rPr lang="en-AU" dirty="0"/>
              <a:t>Hip, knee, ankle</a:t>
            </a:r>
          </a:p>
          <a:p>
            <a:pPr lvl="2"/>
            <a:r>
              <a:rPr lang="en-AU" dirty="0"/>
              <a:t>Abdominals</a:t>
            </a:r>
          </a:p>
          <a:p>
            <a:pPr marL="914400" lvl="2" indent="0">
              <a:buNone/>
            </a:pPr>
            <a:endParaRPr lang="en-AU" dirty="0"/>
          </a:p>
          <a:p>
            <a:pPr lvl="1"/>
            <a:r>
              <a:rPr lang="en-AU" dirty="0"/>
              <a:t>Nervous system and sense organs work together to maintain muscle tone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7477" y="1319578"/>
            <a:ext cx="1926283" cy="500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524635"/>
            <a:ext cx="9344297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Describe how stance and muscle tone are adapted for bipedalism and why this is an advantage.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30959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096637"/>
              </p:ext>
            </p:extLst>
          </p:nvPr>
        </p:nvGraphicFramePr>
        <p:xfrm>
          <a:off x="165463" y="75233"/>
          <a:ext cx="11739154" cy="6643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297">
                  <a:extLst>
                    <a:ext uri="{9D8B030D-6E8A-4147-A177-3AD203B41FA5}">
                      <a16:colId xmlns:a16="http://schemas.microsoft.com/office/drawing/2014/main" val="3955304084"/>
                    </a:ext>
                  </a:extLst>
                </a:gridCol>
                <a:gridCol w="6204857">
                  <a:extLst>
                    <a:ext uri="{9D8B030D-6E8A-4147-A177-3AD203B41FA5}">
                      <a16:colId xmlns:a16="http://schemas.microsoft.com/office/drawing/2014/main" val="2642575247"/>
                    </a:ext>
                  </a:extLst>
                </a:gridCol>
              </a:tblGrid>
              <a:tr h="317888">
                <a:tc>
                  <a:txBody>
                    <a:bodyPr/>
                    <a:lstStyle/>
                    <a:p>
                      <a:r>
                        <a:rPr lang="en-AU" dirty="0" smtClean="0"/>
                        <a:t>Date: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Huma</a:t>
                      </a:r>
                      <a:r>
                        <a:rPr lang="en-AU" baseline="0" dirty="0" smtClean="0"/>
                        <a:t>n Biology Year 12 ATAR 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475727"/>
                  </a:ext>
                </a:extLst>
              </a:tr>
              <a:tr h="4106057">
                <a:tc rowSpan="2">
                  <a:txBody>
                    <a:bodyPr/>
                    <a:lstStyle/>
                    <a:p>
                      <a:r>
                        <a:rPr lang="en-AU" sz="1600" b="1" dirty="0" smtClean="0"/>
                        <a:t>Do</a:t>
                      </a:r>
                      <a:r>
                        <a:rPr lang="en-AU" sz="1600" b="1" baseline="0" dirty="0" smtClean="0"/>
                        <a:t> Now</a:t>
                      </a:r>
                    </a:p>
                    <a:p>
                      <a:endParaRPr lang="en-AU" sz="1600" b="0" baseline="0" dirty="0" smtClean="0"/>
                    </a:p>
                    <a:p>
                      <a:r>
                        <a:rPr lang="en-AU" sz="1600" b="0" baseline="0" dirty="0" smtClean="0"/>
                        <a:t>Get out equipment – new topic today!</a:t>
                      </a:r>
                    </a:p>
                    <a:p>
                      <a:endParaRPr lang="en-AU" sz="1600" b="0" baseline="0" dirty="0" smtClean="0"/>
                    </a:p>
                    <a:p>
                      <a:r>
                        <a:rPr lang="en-AU" sz="1600" b="1" dirty="0" smtClean="0"/>
                        <a:t>Lesson Agenda</a:t>
                      </a:r>
                    </a:p>
                    <a:p>
                      <a:r>
                        <a:rPr lang="en-AU" sz="1600" b="0" baseline="0" dirty="0" smtClean="0"/>
                        <a:t>1: Do Now</a:t>
                      </a:r>
                    </a:p>
                    <a:p>
                      <a:r>
                        <a:rPr lang="en-AU" sz="1600" b="0" baseline="0" dirty="0" smtClean="0"/>
                        <a:t>2: Hominin Evolution Intro</a:t>
                      </a:r>
                    </a:p>
                    <a:p>
                      <a:r>
                        <a:rPr lang="en-AU" sz="1600" b="0" baseline="0" dirty="0" smtClean="0"/>
                        <a:t>3: Hominin Evolution – Adaptations for Bipedalism</a:t>
                      </a:r>
                    </a:p>
                    <a:p>
                      <a:r>
                        <a:rPr lang="en-AU" sz="1600" b="0" i="0" baseline="0" dirty="0" smtClean="0"/>
                        <a:t>4: Lesson summary and windup</a:t>
                      </a:r>
                    </a:p>
                    <a:p>
                      <a:endParaRPr lang="en-AU" sz="1600" b="0" i="0" baseline="0" dirty="0" smtClean="0"/>
                    </a:p>
                    <a:p>
                      <a:r>
                        <a:rPr lang="en-AU" sz="1600" b="1" i="0" baseline="0" dirty="0" smtClean="0"/>
                        <a:t>Suggested Study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0" i="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Read through today’s notes and textbook section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600" b="0" i="0" baseline="0" dirty="0" smtClean="0"/>
                        <a:t>Complete review worksheet, then mark and correct using the answer key on Connect (compulsory).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0" i="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600" b="1" i="0" baseline="0" dirty="0" smtClean="0"/>
                        <a:t>NEXT LESSON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0" i="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600" b="0" i="0" baseline="0" dirty="0" smtClean="0"/>
                        <a:t>Do Now past exam question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600" b="0" i="0" baseline="0" dirty="0" smtClean="0"/>
                        <a:t>Go through recent test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600" b="0" i="0" baseline="0" dirty="0" smtClean="0"/>
                        <a:t>Hominin Evolution – </a:t>
                      </a:r>
                      <a:r>
                        <a:rPr lang="en-AU" sz="1600" b="0" i="0" baseline="0" dirty="0" err="1" smtClean="0"/>
                        <a:t>Prognathism</a:t>
                      </a:r>
                      <a:r>
                        <a:rPr lang="en-AU" sz="1600" b="0" i="0" baseline="0" dirty="0" smtClean="0"/>
                        <a:t> and </a:t>
                      </a:r>
                      <a:r>
                        <a:rPr lang="en-AU" sz="1600" b="0" i="0" baseline="0" dirty="0" err="1" smtClean="0"/>
                        <a:t>Dentittion</a:t>
                      </a:r>
                      <a:endParaRPr lang="en-AU" sz="1600" b="0" i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1" dirty="0" smtClean="0"/>
                        <a:t>Learning</a:t>
                      </a:r>
                      <a:r>
                        <a:rPr lang="en-AU" sz="1600" b="1" baseline="0" dirty="0" smtClean="0"/>
                        <a:t> Aims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Define bipedalism and describe evidence that recent human ancestors were bipedal.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Discuss environmental changes that favoured bipedalism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Explain why bipedalism was an advantage in this environment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List anatomical adaptations for bipedalism/erect posture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Describe the following adaptations and explain how they assist with bipedalism: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Foramen magnum position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Curvature of the spinal column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Reduced </a:t>
                      </a:r>
                      <a:r>
                        <a:rPr lang="en-AU" sz="1600" b="0" baseline="0" dirty="0" err="1" smtClean="0"/>
                        <a:t>Prognathism</a:t>
                      </a:r>
                      <a:endParaRPr lang="en-AU" sz="1600" b="0" baseline="0" dirty="0" smtClean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Pelvic shape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Carrying angle of the Femur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Knee Adaptations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Platform Foot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Centre of Gravity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Stance and Muscle Tone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Striding Gait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endParaRPr lang="en-AU" sz="1600" b="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345155"/>
                  </a:ext>
                </a:extLst>
              </a:tr>
              <a:tr h="1553279">
                <a:tc vMerge="1">
                  <a:txBody>
                    <a:bodyPr/>
                    <a:lstStyle/>
                    <a:p>
                      <a:endParaRPr lang="en-AU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1" dirty="0" smtClean="0"/>
                        <a:t>Key Vocabulary</a:t>
                      </a:r>
                    </a:p>
                    <a:p>
                      <a:r>
                        <a:rPr lang="en-AU" sz="1600" b="0" dirty="0" smtClean="0"/>
                        <a:t>Bipedalism</a:t>
                      </a:r>
                    </a:p>
                    <a:p>
                      <a:r>
                        <a:rPr lang="en-AU" sz="1600" b="0" dirty="0" err="1" smtClean="0"/>
                        <a:t>Quadrupedalism</a:t>
                      </a:r>
                      <a:endParaRPr lang="en-AU" sz="1600" b="0" dirty="0" smtClean="0"/>
                    </a:p>
                    <a:p>
                      <a:r>
                        <a:rPr lang="en-AU" sz="1600" b="0" dirty="0" smtClean="0"/>
                        <a:t>Foramen</a:t>
                      </a:r>
                      <a:r>
                        <a:rPr lang="en-AU" sz="1600" b="0" baseline="0" dirty="0" smtClean="0"/>
                        <a:t> magnum</a:t>
                      </a:r>
                    </a:p>
                    <a:p>
                      <a:r>
                        <a:rPr lang="en-AU" sz="1600" b="0" baseline="0" dirty="0" err="1" smtClean="0"/>
                        <a:t>Prognathism</a:t>
                      </a:r>
                      <a:endParaRPr lang="en-AU" sz="1600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35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67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51" y="0"/>
            <a:ext cx="9853749" cy="609600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Adaptations for Bipedalism – Striding Gait 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754" y="609601"/>
            <a:ext cx="6496595" cy="5915744"/>
          </a:xfrm>
        </p:spPr>
        <p:txBody>
          <a:bodyPr>
            <a:normAutofit lnSpcReduction="10000"/>
          </a:bodyPr>
          <a:lstStyle/>
          <a:p>
            <a:pPr lvl="1"/>
            <a:r>
              <a:rPr lang="en-AU" dirty="0" smtClean="0"/>
              <a:t>Walking </a:t>
            </a:r>
            <a:r>
              <a:rPr lang="en-AU" dirty="0"/>
              <a:t>upright with hip and knee fully </a:t>
            </a:r>
            <a:r>
              <a:rPr lang="en-AU" dirty="0" smtClean="0"/>
              <a:t>straightened.</a:t>
            </a:r>
            <a:endParaRPr lang="en-AU" dirty="0"/>
          </a:p>
          <a:p>
            <a:pPr lvl="1"/>
            <a:r>
              <a:rPr lang="en-AU" dirty="0"/>
              <a:t>Only </a:t>
            </a:r>
            <a:r>
              <a:rPr lang="en-AU" dirty="0" smtClean="0"/>
              <a:t>bipedal hominins (humans and extinct recent ancestors) </a:t>
            </a:r>
            <a:r>
              <a:rPr lang="en-AU" dirty="0"/>
              <a:t>have this form of </a:t>
            </a:r>
            <a:r>
              <a:rPr lang="en-AU" dirty="0" smtClean="0"/>
              <a:t>locomotion.</a:t>
            </a:r>
            <a:endParaRPr lang="en-AU" dirty="0"/>
          </a:p>
          <a:p>
            <a:pPr lvl="1"/>
            <a:r>
              <a:rPr lang="en-AU" dirty="0"/>
              <a:t>Other </a:t>
            </a:r>
            <a:r>
              <a:rPr lang="en-AU" dirty="0" smtClean="0"/>
              <a:t>hominids </a:t>
            </a:r>
            <a:r>
              <a:rPr lang="en-AU" dirty="0"/>
              <a:t>bend forward at hips, knees bent, swaying </a:t>
            </a:r>
            <a:r>
              <a:rPr lang="en-AU" dirty="0" smtClean="0"/>
              <a:t>gait.</a:t>
            </a:r>
            <a:endParaRPr lang="en-AU" dirty="0"/>
          </a:p>
          <a:p>
            <a:pPr lvl="1"/>
            <a:r>
              <a:rPr lang="en-AU" dirty="0" smtClean="0"/>
              <a:t>Arches </a:t>
            </a:r>
            <a:r>
              <a:rPr lang="en-AU" dirty="0"/>
              <a:t>of </a:t>
            </a:r>
            <a:r>
              <a:rPr lang="en-AU" dirty="0" smtClean="0"/>
              <a:t>bipedal foot </a:t>
            </a:r>
            <a:r>
              <a:rPr lang="en-AU" dirty="0"/>
              <a:t>allow rolling movement, heel to big toe</a:t>
            </a:r>
          </a:p>
          <a:p>
            <a:pPr lvl="1"/>
            <a:r>
              <a:rPr lang="en-AU" dirty="0"/>
              <a:t>Human big toe no longer prehensile or opposable: allows stability for weight-bearing in striding gait.</a:t>
            </a:r>
          </a:p>
          <a:p>
            <a:pPr lvl="1"/>
            <a:r>
              <a:rPr lang="en-AU" dirty="0"/>
              <a:t>Trunk rotates around pelvis</a:t>
            </a:r>
          </a:p>
          <a:p>
            <a:pPr lvl="2"/>
            <a:r>
              <a:rPr lang="en-AU" dirty="0"/>
              <a:t>Arms swing forwards</a:t>
            </a:r>
          </a:p>
          <a:p>
            <a:pPr lvl="2"/>
            <a:r>
              <a:rPr lang="en-AU" dirty="0"/>
              <a:t>Shoulders at right angles to direction of movement</a:t>
            </a:r>
          </a:p>
          <a:p>
            <a:pPr lvl="1"/>
            <a:r>
              <a:rPr lang="en-AU" dirty="0"/>
              <a:t>Arrangement of femurs allows weight distribution close to central axis</a:t>
            </a:r>
          </a:p>
          <a:p>
            <a:pPr marL="914400" lvl="2" indent="0">
              <a:buNone/>
            </a:pPr>
            <a:endParaRPr lang="en-AU" dirty="0"/>
          </a:p>
          <a:p>
            <a:pPr lvl="2"/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pPr marL="914400" lvl="2" indent="0">
              <a:buNone/>
            </a:pP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223" y="506590"/>
            <a:ext cx="3033105" cy="28912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91" y="3538785"/>
            <a:ext cx="1982198" cy="29278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524635"/>
            <a:ext cx="7576457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Describe how gait is adapted for bipedalism and why this is an advantage.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67727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3" y="116632"/>
            <a:ext cx="8714963" cy="633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639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469" y="60961"/>
            <a:ext cx="10944497" cy="696686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Bipedalism – walking on two legs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057" y="757646"/>
            <a:ext cx="6592389" cy="5974080"/>
          </a:xfrm>
        </p:spPr>
        <p:txBody>
          <a:bodyPr>
            <a:normAutofit lnSpcReduction="10000"/>
          </a:bodyPr>
          <a:lstStyle/>
          <a:p>
            <a:r>
              <a:rPr lang="en-AU" sz="2400" dirty="0" smtClean="0"/>
              <a:t>Humans have unique locomotion compared to other primate species. </a:t>
            </a:r>
          </a:p>
          <a:p>
            <a:pPr lvl="1"/>
            <a:r>
              <a:rPr lang="en-AU" sz="2000" dirty="0" smtClean="0"/>
              <a:t>Other primates (</a:t>
            </a:r>
            <a:r>
              <a:rPr lang="en-AU" sz="2000" dirty="0" err="1" smtClean="0"/>
              <a:t>eg</a:t>
            </a:r>
            <a:r>
              <a:rPr lang="en-AU" sz="2000" dirty="0" smtClean="0"/>
              <a:t> monkeys, gorillas, chimps) are </a:t>
            </a:r>
            <a:r>
              <a:rPr lang="en-AU" sz="2000" i="1" dirty="0" smtClean="0"/>
              <a:t>quadrupedal</a:t>
            </a:r>
            <a:r>
              <a:rPr lang="en-AU" sz="2000" dirty="0" smtClean="0"/>
              <a:t>.</a:t>
            </a:r>
          </a:p>
          <a:p>
            <a:pPr lvl="1"/>
            <a:r>
              <a:rPr lang="en-AU" sz="2000" dirty="0" smtClean="0"/>
              <a:t>Humans have evolved to be </a:t>
            </a:r>
            <a:r>
              <a:rPr lang="en-AU" sz="2000" i="1" dirty="0" smtClean="0"/>
              <a:t>bipedal.</a:t>
            </a:r>
          </a:p>
          <a:p>
            <a:r>
              <a:rPr lang="en-AU" sz="2400" dirty="0" smtClean="0"/>
              <a:t>Some extinct human ancestors must have been bipedal and this </a:t>
            </a:r>
            <a:r>
              <a:rPr lang="en-AU" sz="2400" b="1" dirty="0" smtClean="0"/>
              <a:t>must have been an advantage in the environment.</a:t>
            </a:r>
          </a:p>
          <a:p>
            <a:r>
              <a:rPr lang="en-AU" sz="2400" dirty="0" smtClean="0"/>
              <a:t>First evidence of ancestral bipedalism – The </a:t>
            </a:r>
            <a:r>
              <a:rPr lang="en-AU" sz="2400" dirty="0" err="1" smtClean="0"/>
              <a:t>Laetoli</a:t>
            </a:r>
            <a:r>
              <a:rPr lang="en-AU" sz="2400" dirty="0" smtClean="0"/>
              <a:t> Footprints – 3 million years old</a:t>
            </a:r>
          </a:p>
          <a:p>
            <a:pPr lvl="1"/>
            <a:r>
              <a:rPr lang="en-AU" sz="2000" dirty="0" smtClean="0"/>
              <a:t>Made by </a:t>
            </a:r>
            <a:r>
              <a:rPr lang="en-AU" sz="2000" i="1" dirty="0" smtClean="0"/>
              <a:t>Australopithecus – </a:t>
            </a:r>
            <a:r>
              <a:rPr lang="en-AU" sz="2000" dirty="0" smtClean="0"/>
              <a:t>footprints fossilised in volcanic ash</a:t>
            </a:r>
          </a:p>
          <a:p>
            <a:pPr lvl="1"/>
            <a:r>
              <a:rPr lang="en-AU" sz="2000" dirty="0" smtClean="0"/>
              <a:t>Only 2 feet in prints</a:t>
            </a:r>
          </a:p>
          <a:p>
            <a:pPr lvl="1"/>
            <a:r>
              <a:rPr lang="en-AU" sz="2000" dirty="0" smtClean="0"/>
              <a:t>Feet showed adaptations for bipedalism (more on this later)</a:t>
            </a:r>
          </a:p>
          <a:p>
            <a:pPr lvl="1"/>
            <a:r>
              <a:rPr lang="en-AU" sz="2000" i="1" dirty="0" smtClean="0"/>
              <a:t>Note – this does not mean that Australopithecus was the first bipedal human ancestor – just the first we have excellent evidence for. Earlier ancestors would have shown a slow sequence of changes towards bipedalism.</a:t>
            </a:r>
          </a:p>
          <a:p>
            <a:pPr lvl="1"/>
            <a:endParaRPr lang="en-AU" sz="2000" dirty="0" smtClean="0"/>
          </a:p>
        </p:txBody>
      </p:sp>
      <p:pic>
        <p:nvPicPr>
          <p:cNvPr id="1028" name="Picture 4" descr="Dorsa Amir on Twitter: &amp;quot;One of my favorite anthropology stories: In 1976,  the late, great Andrew Hill fell trying to avoid a ball of elephant dung  thrown at him by a friend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810" y="190955"/>
            <a:ext cx="2696684" cy="402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eserving the Laetoli Footprin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810" y="3727268"/>
            <a:ext cx="4347721" cy="2552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6519446"/>
            <a:ext cx="8377647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Define </a:t>
            </a:r>
            <a:r>
              <a:rPr lang="en-AU" sz="1600" i="1" dirty="0"/>
              <a:t>bipedalism and describe evidence that recent human ancestors were bipedal</a:t>
            </a:r>
            <a:r>
              <a:rPr lang="en-AU" sz="1600" i="1" dirty="0" smtClean="0"/>
              <a:t>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74791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131" y="116632"/>
            <a:ext cx="9986013" cy="806477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Selection Pressures and Evolution of Bipedalism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223" y="923109"/>
            <a:ext cx="7367451" cy="5818259"/>
          </a:xfrm>
        </p:spPr>
        <p:txBody>
          <a:bodyPr>
            <a:normAutofit/>
          </a:bodyPr>
          <a:lstStyle/>
          <a:p>
            <a:r>
              <a:rPr lang="en-AU" sz="2400" dirty="0"/>
              <a:t>Evolution by natural selection </a:t>
            </a:r>
            <a:r>
              <a:rPr lang="en-AU" sz="2400" dirty="0" smtClean="0"/>
              <a:t>means </a:t>
            </a:r>
            <a:r>
              <a:rPr lang="en-AU" sz="2400" dirty="0"/>
              <a:t>environment must have </a:t>
            </a:r>
            <a:r>
              <a:rPr lang="en-AU" sz="2400" dirty="0" smtClean="0"/>
              <a:t>favoured bipedalism for human ancestors:</a:t>
            </a:r>
          </a:p>
          <a:p>
            <a:pPr marL="0" indent="0">
              <a:buNone/>
            </a:pPr>
            <a:endParaRPr lang="en-AU" sz="1600" dirty="0"/>
          </a:p>
          <a:p>
            <a:pPr lvl="1"/>
            <a:r>
              <a:rPr lang="en-AU" dirty="0" smtClean="0"/>
              <a:t>Hominins that evolved into human ancestors </a:t>
            </a:r>
            <a:r>
              <a:rPr lang="en-AU" dirty="0"/>
              <a:t>originally lived in woodland environment</a:t>
            </a:r>
          </a:p>
          <a:p>
            <a:pPr lvl="2"/>
            <a:r>
              <a:rPr lang="en-AU" dirty="0"/>
              <a:t>Ape-like</a:t>
            </a:r>
          </a:p>
          <a:p>
            <a:pPr lvl="2"/>
            <a:r>
              <a:rPr lang="en-AU" dirty="0"/>
              <a:t>Arms and hands suited to arboreal lifestyle</a:t>
            </a:r>
          </a:p>
          <a:p>
            <a:pPr lvl="2"/>
            <a:r>
              <a:rPr lang="en-AU" dirty="0"/>
              <a:t>May have used some bipedal movement to get through forest clearings – like modern </a:t>
            </a:r>
            <a:r>
              <a:rPr lang="en-AU" dirty="0" err="1"/>
              <a:t>Orangutans</a:t>
            </a:r>
            <a:r>
              <a:rPr lang="en-AU" dirty="0"/>
              <a:t>. </a:t>
            </a:r>
            <a:endParaRPr lang="en-AU" dirty="0" smtClean="0"/>
          </a:p>
          <a:p>
            <a:pPr marL="914400" lvl="2" indent="0">
              <a:buNone/>
            </a:pPr>
            <a:endParaRPr lang="en-AU" dirty="0" smtClean="0"/>
          </a:p>
          <a:p>
            <a:pPr lvl="1"/>
            <a:r>
              <a:rPr lang="en-AU" dirty="0" smtClean="0"/>
              <a:t>Environmental change in Africa </a:t>
            </a:r>
            <a:r>
              <a:rPr lang="en-AU" dirty="0"/>
              <a:t>5-6 million years ago</a:t>
            </a:r>
          </a:p>
          <a:p>
            <a:pPr lvl="2"/>
            <a:r>
              <a:rPr lang="en-AU" dirty="0"/>
              <a:t>Temperatures </a:t>
            </a:r>
            <a:r>
              <a:rPr lang="en-AU" dirty="0" smtClean="0"/>
              <a:t>fell and rainfall decreased</a:t>
            </a:r>
            <a:endParaRPr lang="en-AU" dirty="0"/>
          </a:p>
          <a:p>
            <a:pPr lvl="2"/>
            <a:r>
              <a:rPr lang="en-AU" dirty="0"/>
              <a:t>Forest areas diminished</a:t>
            </a:r>
          </a:p>
          <a:p>
            <a:pPr lvl="2"/>
            <a:r>
              <a:rPr lang="en-AU" dirty="0"/>
              <a:t>Open grassland </a:t>
            </a:r>
            <a:r>
              <a:rPr lang="en-AU" dirty="0" smtClean="0"/>
              <a:t>increased</a:t>
            </a:r>
          </a:p>
          <a:p>
            <a:pPr lvl="2"/>
            <a:r>
              <a:rPr lang="en-AU" dirty="0" smtClean="0"/>
              <a:t>Slow evolutionary changes towards bipedalism would have been favoured.</a:t>
            </a:r>
            <a:endParaRPr lang="en-AU" dirty="0"/>
          </a:p>
          <a:p>
            <a:pPr marL="914400" lvl="2" indent="0">
              <a:buNone/>
            </a:pPr>
            <a:endParaRPr lang="en-AU" dirty="0"/>
          </a:p>
        </p:txBody>
      </p:sp>
      <p:pic>
        <p:nvPicPr>
          <p:cNvPr id="1026" name="Picture 2" descr="Hominids (Australopithecus africanus) - Stock Image - E437/0121 - Science  Photo Library | Ancient humans, Prehistoric world, Prehistoric ma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779" y="3666775"/>
            <a:ext cx="2213792" cy="294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earchers find link between extinct apes in Hungary, Spain and living apes  in Africa | Mirage New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249" y="923109"/>
            <a:ext cx="3814831" cy="254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6519446"/>
            <a:ext cx="6104709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Discuss environmental changes that favoured bipedalism.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316430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131" y="116632"/>
            <a:ext cx="9986013" cy="806477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Selection Pressures and Evolution of Bipedalism</a:t>
            </a:r>
            <a:endParaRPr lang="en-AU" sz="3600" b="1" dirty="0">
              <a:latin typeface="+mn-lt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27611"/>
            <a:ext cx="8599714" cy="5713757"/>
          </a:xfrm>
        </p:spPr>
        <p:txBody>
          <a:bodyPr>
            <a:normAutofit/>
          </a:bodyPr>
          <a:lstStyle/>
          <a:p>
            <a:r>
              <a:rPr lang="en-AU" sz="2400" dirty="0" smtClean="0"/>
              <a:t>Increase in open grassland caused bipedalism and other traits to be advantageous</a:t>
            </a:r>
          </a:p>
          <a:p>
            <a:pPr lvl="1"/>
            <a:r>
              <a:rPr lang="en-AU" sz="2000" dirty="0" smtClean="0"/>
              <a:t>Bipedalism is a more energy efficient mode of locomotion on the ground</a:t>
            </a:r>
          </a:p>
          <a:p>
            <a:pPr lvl="1"/>
            <a:r>
              <a:rPr lang="en-AU" sz="2000" dirty="0" smtClean="0"/>
              <a:t>Increased range of vision to detect prey and predators</a:t>
            </a:r>
          </a:p>
          <a:p>
            <a:pPr lvl="1"/>
            <a:r>
              <a:rPr lang="en-AU" sz="2000" dirty="0" smtClean="0"/>
              <a:t>Increased height/size deterred predators</a:t>
            </a:r>
          </a:p>
          <a:p>
            <a:pPr lvl="1"/>
            <a:r>
              <a:rPr lang="en-AU" sz="2000" dirty="0" smtClean="0"/>
              <a:t>Hands free for carrying food, using tools </a:t>
            </a:r>
            <a:r>
              <a:rPr lang="en-AU" sz="2000" dirty="0" err="1" smtClean="0"/>
              <a:t>etc</a:t>
            </a:r>
            <a:endParaRPr lang="en-AU" sz="2000" dirty="0" smtClean="0"/>
          </a:p>
          <a:p>
            <a:pPr lvl="1"/>
            <a:r>
              <a:rPr lang="en-AU" sz="2000" dirty="0" smtClean="0"/>
              <a:t>Higher reach to pick fruit or collect honey</a:t>
            </a:r>
          </a:p>
          <a:p>
            <a:pPr lvl="1"/>
            <a:r>
              <a:rPr lang="en-AU" sz="2000" dirty="0" smtClean="0"/>
              <a:t>Less exposure to sunlight, greater surface areas for breezes – better temperature regulation in open grassland.</a:t>
            </a:r>
          </a:p>
          <a:p>
            <a:pPr marL="914400" lvl="2" indent="0">
              <a:buNone/>
            </a:pPr>
            <a:endParaRPr lang="en-AU" dirty="0" smtClean="0"/>
          </a:p>
          <a:p>
            <a:r>
              <a:rPr lang="en-AU" sz="2400" dirty="0" smtClean="0"/>
              <a:t>Food supply limited as forests replaced by grasslands</a:t>
            </a:r>
          </a:p>
          <a:p>
            <a:pPr lvl="1"/>
            <a:r>
              <a:rPr lang="en-AU" sz="2000" dirty="0" smtClean="0"/>
              <a:t>Caused selection pressure and made bipedalism a big selective advantage</a:t>
            </a:r>
          </a:p>
          <a:p>
            <a:pPr marL="914400" lvl="2" indent="0">
              <a:buNone/>
            </a:pPr>
            <a:endParaRPr lang="en-A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" y="6519446"/>
            <a:ext cx="7768046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Explain why bipedalism was an advantage in an open grassland environment.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273888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902" y="231095"/>
            <a:ext cx="8229600" cy="418058"/>
          </a:xfrm>
        </p:spPr>
        <p:txBody>
          <a:bodyPr>
            <a:noAutofit/>
          </a:bodyPr>
          <a:lstStyle/>
          <a:p>
            <a:r>
              <a:rPr lang="en-AU" sz="3600" b="1" dirty="0" smtClean="0">
                <a:latin typeface="+mn-lt"/>
              </a:rPr>
              <a:t>Bipedal Human Ancestors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932" y="764705"/>
            <a:ext cx="5181600" cy="5001419"/>
          </a:xfrm>
        </p:spPr>
        <p:txBody>
          <a:bodyPr>
            <a:normAutofit/>
          </a:bodyPr>
          <a:lstStyle/>
          <a:p>
            <a:r>
              <a:rPr lang="en-AU" dirty="0" smtClean="0"/>
              <a:t>Bipedal human </a:t>
            </a:r>
            <a:r>
              <a:rPr lang="en-AU" dirty="0"/>
              <a:t>ancestors</a:t>
            </a:r>
          </a:p>
          <a:p>
            <a:pPr lvl="1"/>
            <a:r>
              <a:rPr lang="en-AU" sz="2000" dirty="0"/>
              <a:t>Extinct ancestors of present-day </a:t>
            </a:r>
            <a:r>
              <a:rPr lang="en-AU" sz="2000" dirty="0" smtClean="0"/>
              <a:t>humans</a:t>
            </a:r>
          </a:p>
          <a:p>
            <a:pPr marL="457200" lvl="1" indent="0">
              <a:buNone/>
            </a:pPr>
            <a:endParaRPr lang="en-AU" sz="2000" dirty="0"/>
          </a:p>
          <a:p>
            <a:pPr lvl="1"/>
            <a:r>
              <a:rPr lang="en-AU" sz="2000" dirty="0"/>
              <a:t>Apes </a:t>
            </a:r>
            <a:r>
              <a:rPr lang="en-AU" sz="2000" dirty="0" smtClean="0"/>
              <a:t>alive today and </a:t>
            </a:r>
            <a:r>
              <a:rPr lang="en-AU" sz="2000" dirty="0"/>
              <a:t>humans share a common </a:t>
            </a:r>
            <a:r>
              <a:rPr lang="en-AU" sz="2000" dirty="0" smtClean="0"/>
              <a:t>ancestor. </a:t>
            </a:r>
            <a:r>
              <a:rPr lang="en-AU" sz="2000" dirty="0"/>
              <a:t>H</a:t>
            </a:r>
            <a:r>
              <a:rPr lang="en-AU" sz="2000" dirty="0" smtClean="0"/>
              <a:t>uman </a:t>
            </a:r>
            <a:r>
              <a:rPr lang="en-AU" sz="2000" dirty="0"/>
              <a:t>lineages and ape lineages diverged from that common </a:t>
            </a:r>
            <a:r>
              <a:rPr lang="en-AU" sz="2000" dirty="0" smtClean="0"/>
              <a:t>ancestor.</a:t>
            </a:r>
          </a:p>
          <a:p>
            <a:pPr marL="457200" lvl="1" indent="0">
              <a:buNone/>
            </a:pPr>
            <a:endParaRPr lang="en-AU" sz="2000" dirty="0"/>
          </a:p>
          <a:p>
            <a:pPr lvl="1"/>
            <a:r>
              <a:rPr lang="en-AU" sz="2000" dirty="0"/>
              <a:t>Hominids of interest to this course</a:t>
            </a:r>
            <a:r>
              <a:rPr lang="en-AU" sz="2000" dirty="0" smtClean="0"/>
              <a:t>:</a:t>
            </a:r>
            <a:endParaRPr lang="en-AU" sz="1600" i="1" dirty="0"/>
          </a:p>
          <a:p>
            <a:pPr lvl="2"/>
            <a:r>
              <a:rPr lang="en-AU" i="1" dirty="0" smtClean="0"/>
              <a:t>Australopithecus</a:t>
            </a:r>
          </a:p>
          <a:p>
            <a:pPr lvl="2"/>
            <a:r>
              <a:rPr lang="en-AU" i="1" dirty="0" smtClean="0"/>
              <a:t>Homo </a:t>
            </a:r>
            <a:r>
              <a:rPr lang="en-AU" i="1" dirty="0" err="1" smtClean="0"/>
              <a:t>habilis</a:t>
            </a:r>
            <a:endParaRPr lang="en-AU" i="1" dirty="0"/>
          </a:p>
          <a:p>
            <a:pPr lvl="2"/>
            <a:r>
              <a:rPr lang="en-AU" i="1" dirty="0"/>
              <a:t>Homo erectus</a:t>
            </a:r>
          </a:p>
          <a:p>
            <a:pPr lvl="2"/>
            <a:r>
              <a:rPr lang="en-AU" i="1" dirty="0"/>
              <a:t>Homo </a:t>
            </a:r>
            <a:r>
              <a:rPr lang="en-AU" i="1" dirty="0" err="1"/>
              <a:t>neanderthalensis</a:t>
            </a:r>
            <a:endParaRPr lang="en-AU" i="1" dirty="0"/>
          </a:p>
          <a:p>
            <a:pPr lvl="2"/>
            <a:r>
              <a:rPr lang="en-AU" i="1" dirty="0"/>
              <a:t>Homo sapiens</a:t>
            </a:r>
          </a:p>
          <a:p>
            <a:pPr marL="457200" lvl="1" indent="0">
              <a:buNone/>
            </a:pPr>
            <a:endParaRPr lang="en-AU" dirty="0"/>
          </a:p>
          <a:p>
            <a:pPr marL="514350" lvl="1" indent="0">
              <a:buNone/>
            </a:pPr>
            <a:endParaRPr lang="en-AU" i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004" y="649153"/>
            <a:ext cx="5647210" cy="4895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" y="6519446"/>
            <a:ext cx="6635930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Review extinct bipedal human ancestors and when they existed.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62585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19075"/>
            <a:ext cx="7848600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21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549" y="1529184"/>
            <a:ext cx="5429321" cy="411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4" y="144010"/>
            <a:ext cx="9993086" cy="562074"/>
          </a:xfrm>
        </p:spPr>
        <p:txBody>
          <a:bodyPr>
            <a:noAutofit/>
          </a:bodyPr>
          <a:lstStyle/>
          <a:p>
            <a:r>
              <a:rPr lang="en-AU" sz="3600" b="1" dirty="0" smtClean="0">
                <a:latin typeface="+mn-lt"/>
              </a:rPr>
              <a:t>Adaptations for Bipedalism/Erect Posture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14" y="836712"/>
            <a:ext cx="6426926" cy="5764385"/>
          </a:xfrm>
        </p:spPr>
        <p:txBody>
          <a:bodyPr>
            <a:normAutofit fontScale="92500" lnSpcReduction="10000"/>
          </a:bodyPr>
          <a:lstStyle/>
          <a:p>
            <a:r>
              <a:rPr lang="en-AU" sz="2400" dirty="0"/>
              <a:t>Skeleton and muscles </a:t>
            </a:r>
            <a:r>
              <a:rPr lang="en-AU" sz="2400" dirty="0" smtClean="0"/>
              <a:t>of humans are adapted </a:t>
            </a:r>
            <a:r>
              <a:rPr lang="en-AU" sz="2400" dirty="0"/>
              <a:t>for </a:t>
            </a:r>
            <a:r>
              <a:rPr lang="en-AU" sz="2400" dirty="0" smtClean="0"/>
              <a:t>erect posture to enable bipedal </a:t>
            </a:r>
            <a:r>
              <a:rPr lang="en-AU" sz="2400" dirty="0"/>
              <a:t>locomotion </a:t>
            </a:r>
            <a:endParaRPr lang="en-AU" sz="2400" dirty="0" smtClean="0"/>
          </a:p>
          <a:p>
            <a:r>
              <a:rPr lang="en-AU" sz="2400" dirty="0" smtClean="0"/>
              <a:t>Extinct bipedal human ancestors show a progression in these adaptations</a:t>
            </a:r>
            <a:endParaRPr lang="en-AU" sz="2400" dirty="0"/>
          </a:p>
          <a:p>
            <a:r>
              <a:rPr lang="en-AU" sz="2400" dirty="0"/>
              <a:t>Can see </a:t>
            </a:r>
            <a:r>
              <a:rPr lang="en-AU" sz="2400" dirty="0" smtClean="0"/>
              <a:t>these adaptations by  </a:t>
            </a:r>
            <a:r>
              <a:rPr lang="en-AU" sz="2400" dirty="0"/>
              <a:t>comparing humans </a:t>
            </a:r>
            <a:r>
              <a:rPr lang="en-AU" sz="2400" dirty="0" smtClean="0"/>
              <a:t>with our </a:t>
            </a:r>
            <a:r>
              <a:rPr lang="en-AU" sz="2400" dirty="0"/>
              <a:t>close </a:t>
            </a:r>
            <a:r>
              <a:rPr lang="en-AU" sz="2400" dirty="0" smtClean="0"/>
              <a:t>quadrupedal relative - the gorilla.</a:t>
            </a:r>
          </a:p>
          <a:p>
            <a:r>
              <a:rPr lang="en-AU" sz="2400" dirty="0" smtClean="0"/>
              <a:t>Adaptations for erect posture/bipedalism include:</a:t>
            </a:r>
          </a:p>
          <a:p>
            <a:pPr marL="457200" lvl="1" indent="0">
              <a:buNone/>
            </a:pPr>
            <a:endParaRPr lang="en-AU" sz="2000" dirty="0"/>
          </a:p>
          <a:p>
            <a:pPr lvl="1"/>
            <a:r>
              <a:rPr lang="en-AU" sz="2000" dirty="0"/>
              <a:t>Position of Foramen </a:t>
            </a:r>
            <a:r>
              <a:rPr lang="en-AU" sz="2000" dirty="0" smtClean="0"/>
              <a:t>Magnum and Skull</a:t>
            </a:r>
            <a:endParaRPr lang="en-AU" sz="2000" dirty="0"/>
          </a:p>
          <a:p>
            <a:pPr lvl="1"/>
            <a:r>
              <a:rPr lang="en-AU" sz="2000" dirty="0"/>
              <a:t>Curve of spinal </a:t>
            </a:r>
            <a:r>
              <a:rPr lang="en-AU" sz="2000" dirty="0" smtClean="0"/>
              <a:t>Column</a:t>
            </a:r>
            <a:endParaRPr lang="en-AU" sz="2000" dirty="0"/>
          </a:p>
          <a:p>
            <a:pPr lvl="1"/>
            <a:r>
              <a:rPr lang="en-AU" sz="2000" dirty="0" smtClean="0"/>
              <a:t>Jaw (reduced </a:t>
            </a:r>
            <a:r>
              <a:rPr lang="en-AU" sz="2000" dirty="0" err="1" smtClean="0"/>
              <a:t>prognathism</a:t>
            </a:r>
            <a:r>
              <a:rPr lang="en-AU" sz="2000" dirty="0" smtClean="0"/>
              <a:t>)</a:t>
            </a:r>
            <a:endParaRPr lang="en-AU" sz="2000" dirty="0"/>
          </a:p>
          <a:p>
            <a:pPr lvl="1"/>
            <a:r>
              <a:rPr lang="en-AU" sz="2000" dirty="0"/>
              <a:t>Pelvis</a:t>
            </a:r>
          </a:p>
          <a:p>
            <a:pPr lvl="1"/>
            <a:r>
              <a:rPr lang="en-AU" sz="2000" dirty="0"/>
              <a:t>Carrying angle</a:t>
            </a:r>
          </a:p>
          <a:p>
            <a:pPr lvl="1"/>
            <a:r>
              <a:rPr lang="en-AU" sz="2000" dirty="0"/>
              <a:t>Knee</a:t>
            </a:r>
          </a:p>
          <a:p>
            <a:pPr lvl="1"/>
            <a:r>
              <a:rPr lang="en-AU" sz="2000" dirty="0"/>
              <a:t>Foot</a:t>
            </a:r>
          </a:p>
          <a:p>
            <a:pPr lvl="1"/>
            <a:r>
              <a:rPr lang="en-AU" sz="2000" dirty="0"/>
              <a:t>Centre of </a:t>
            </a:r>
            <a:r>
              <a:rPr lang="en-AU" sz="2000" dirty="0" smtClean="0"/>
              <a:t>Gravity</a:t>
            </a:r>
          </a:p>
          <a:p>
            <a:pPr lvl="1"/>
            <a:r>
              <a:rPr lang="en-AU" sz="2000" dirty="0" smtClean="0"/>
              <a:t>Stance and muscle tone</a:t>
            </a:r>
          </a:p>
          <a:p>
            <a:pPr lvl="1"/>
            <a:r>
              <a:rPr lang="en-AU" sz="2000" dirty="0" smtClean="0"/>
              <a:t>Striding gait</a:t>
            </a:r>
            <a:endParaRPr lang="en-AU" sz="2000" dirty="0"/>
          </a:p>
          <a:p>
            <a:pPr marL="0" indent="0">
              <a:buNone/>
            </a:pPr>
            <a:endParaRPr lang="en-AU" sz="2400" dirty="0"/>
          </a:p>
          <a:p>
            <a:endParaRPr lang="en-A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" y="6519446"/>
            <a:ext cx="6095999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List anatomical adaptations for bipedalism/erect posture.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260881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6243C5B-7788-4937-A000-15BC384518A1}"/>
</file>

<file path=customXml/itemProps2.xml><?xml version="1.0" encoding="utf-8"?>
<ds:datastoreItem xmlns:ds="http://schemas.openxmlformats.org/officeDocument/2006/customXml" ds:itemID="{FEB64B2E-FC57-4BC6-9FE3-63544E365134}"/>
</file>

<file path=customXml/itemProps3.xml><?xml version="1.0" encoding="utf-8"?>
<ds:datastoreItem xmlns:ds="http://schemas.openxmlformats.org/officeDocument/2006/customXml" ds:itemID="{182C2A9F-39CA-4CD8-A3A2-A0AB5D31C7F6}"/>
</file>

<file path=docProps/app.xml><?xml version="1.0" encoding="utf-8"?>
<Properties xmlns="http://schemas.openxmlformats.org/officeDocument/2006/extended-properties" xmlns:vt="http://schemas.openxmlformats.org/officeDocument/2006/docPropsVTypes">
  <TotalTime>1655</TotalTime>
  <Words>1698</Words>
  <Application>Microsoft Office PowerPoint</Application>
  <PresentationFormat>Widescreen</PresentationFormat>
  <Paragraphs>225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Hominin Evolution</vt:lpstr>
      <vt:lpstr>PowerPoint Presentation</vt:lpstr>
      <vt:lpstr>PowerPoint Presentation</vt:lpstr>
      <vt:lpstr>Bipedalism – walking on two legs</vt:lpstr>
      <vt:lpstr>Selection Pressures and Evolution of Bipedalism</vt:lpstr>
      <vt:lpstr>Selection Pressures and Evolution of Bipedalism</vt:lpstr>
      <vt:lpstr>Bipedal Human Ancestors</vt:lpstr>
      <vt:lpstr>PowerPoint Presentation</vt:lpstr>
      <vt:lpstr>Adaptations for Bipedalism/Erect Posture</vt:lpstr>
      <vt:lpstr>Adaptations for Bipedalism – position of Foramen Magnum</vt:lpstr>
      <vt:lpstr>Adaptations for Bipedalism– Curvature of Spinal Column</vt:lpstr>
      <vt:lpstr>Adaptations for Bipedalism – reduced prognathism</vt:lpstr>
      <vt:lpstr>Adaptations for Bipedalism – The Pelvis</vt:lpstr>
      <vt:lpstr>Adaptations for Bipedalism – Carrying Angle</vt:lpstr>
      <vt:lpstr>Adaptations for Bipedalism – Carrying Angle</vt:lpstr>
      <vt:lpstr>Adaptations for Bipedalism – the Knee</vt:lpstr>
      <vt:lpstr>Adaptations for Bipedalism – the foot (and lower leg)</vt:lpstr>
      <vt:lpstr>Adaptations for Bipedalism – Centre of Gravity</vt:lpstr>
      <vt:lpstr>Adaptations for Bipedalism  - Stance and Muscle Tone</vt:lpstr>
      <vt:lpstr>Adaptations for Bipedalism – Striding Gait </vt:lpstr>
    </vt:vector>
  </TitlesOfParts>
  <Company>Department of Education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Hominin Evolution</dc:title>
  <dc:creator>BYRNE Robin [Belmont City College]</dc:creator>
  <cp:lastModifiedBy>BYRNE Robin [Belmont City College]</cp:lastModifiedBy>
  <cp:revision>54</cp:revision>
  <dcterms:created xsi:type="dcterms:W3CDTF">2021-08-17T08:10:58Z</dcterms:created>
  <dcterms:modified xsi:type="dcterms:W3CDTF">2021-09-09T01:52:49Z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</Properties>
</file>