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58" r:id="rId4"/>
    <p:sldId id="260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27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12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6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3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83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89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322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5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63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46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B9416-3E7F-4DF1-9B50-252D01698AF1}" type="datetimeFigureOut">
              <a:rPr lang="en-AU" smtClean="0"/>
              <a:t>25/08/2021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C4ED5-C081-4985-9563-5B4E3B0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396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48" y="302792"/>
            <a:ext cx="11234058" cy="986078"/>
          </a:xfrm>
        </p:spPr>
        <p:txBody>
          <a:bodyPr>
            <a:normAutofit/>
          </a:bodyPr>
          <a:lstStyle/>
          <a:p>
            <a:r>
              <a:rPr lang="en-AU" dirty="0" smtClean="0"/>
              <a:t>Hominin Evolutionary Trends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4437112"/>
            <a:ext cx="6400800" cy="2160240"/>
          </a:xfrm>
        </p:spPr>
        <p:txBody>
          <a:bodyPr>
            <a:normAutofit/>
          </a:bodyPr>
          <a:lstStyle/>
          <a:p>
            <a:r>
              <a:rPr lang="en-AU" dirty="0" smtClean="0"/>
              <a:t>Relative size of cerebral cortex</a:t>
            </a:r>
          </a:p>
          <a:p>
            <a:r>
              <a:rPr lang="en-AU" dirty="0" err="1" smtClean="0"/>
              <a:t>Prognathism</a:t>
            </a:r>
            <a:r>
              <a:rPr lang="en-AU" dirty="0" smtClean="0"/>
              <a:t> and Dentition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059" y="1441890"/>
            <a:ext cx="535290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90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241169"/>
              </p:ext>
            </p:extLst>
          </p:nvPr>
        </p:nvGraphicFramePr>
        <p:xfrm>
          <a:off x="165463" y="75233"/>
          <a:ext cx="11739154" cy="6586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29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620485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399860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4488870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Past exam question</a:t>
                      </a:r>
                    </a:p>
                    <a:p>
                      <a:r>
                        <a:rPr lang="en-AU" sz="1600" b="0" baseline="0" dirty="0" smtClean="0"/>
                        <a:t>Hand in review worksheet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</a:t>
                      </a:r>
                      <a:r>
                        <a:rPr lang="en-AU" sz="1600" b="0" baseline="0" smtClean="0"/>
                        <a:t>: </a:t>
                      </a:r>
                      <a:r>
                        <a:rPr lang="en-AU" sz="1600" b="0" baseline="0" smtClean="0"/>
                        <a:t>Review recent </a:t>
                      </a:r>
                      <a:r>
                        <a:rPr lang="en-AU" sz="1600" b="0" baseline="0" dirty="0" smtClean="0"/>
                        <a:t>test</a:t>
                      </a:r>
                      <a:endParaRPr lang="en-AU" sz="1600" b="0" baseline="0" dirty="0" smtClean="0"/>
                    </a:p>
                    <a:p>
                      <a:r>
                        <a:rPr lang="en-AU" sz="1600" b="0" baseline="0" dirty="0" smtClean="0"/>
                        <a:t>3: Hominin Evolution Cerebral Cortex, </a:t>
                      </a:r>
                      <a:r>
                        <a:rPr lang="en-AU" sz="1600" b="0" baseline="0" dirty="0" err="1" smtClean="0"/>
                        <a:t>Prognathism</a:t>
                      </a:r>
                      <a:r>
                        <a:rPr lang="en-AU" sz="1600" b="0" baseline="0" dirty="0" smtClean="0"/>
                        <a:t>, Dentition</a:t>
                      </a:r>
                    </a:p>
                    <a:p>
                      <a:r>
                        <a:rPr lang="en-AU" sz="1600" b="0" i="0" baseline="0" dirty="0" smtClean="0"/>
                        <a:t>4: Lesson summary and windup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Connect (compulsory).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i="0" baseline="0" dirty="0" smtClean="0"/>
                        <a:t>Australopithecines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  <a:endParaRPr lang="en-AU" sz="1600" b="0" baseline="0" dirty="0" smtClean="0"/>
                    </a:p>
                    <a:p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Compare the human cerebral cortex with that of currently living great apes.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evolutionary trends in extinct human ancestors for: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Cranial capacity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err="1" smtClean="0"/>
                        <a:t>Endocasts</a:t>
                      </a:r>
                      <a:r>
                        <a:rPr lang="en-AU" sz="1600" b="0" baseline="0" dirty="0" smtClean="0"/>
                        <a:t> and cerebral convolutions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Dentition and Dental arcade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Jaw shape and size, brow ridges and tooth size</a:t>
                      </a:r>
                      <a:endParaRPr lang="en-AU" sz="1600" b="1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1698093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err="1" smtClean="0"/>
                        <a:t>Endocast</a:t>
                      </a:r>
                      <a:endParaRPr lang="en-AU" sz="1600" b="0" dirty="0" smtClean="0"/>
                    </a:p>
                    <a:p>
                      <a:r>
                        <a:rPr lang="en-AU" sz="1600" b="0" dirty="0" smtClean="0"/>
                        <a:t>Cranial</a:t>
                      </a:r>
                      <a:r>
                        <a:rPr lang="en-AU" sz="1600" b="0" baseline="0" dirty="0" smtClean="0"/>
                        <a:t> Capacity</a:t>
                      </a:r>
                    </a:p>
                    <a:p>
                      <a:r>
                        <a:rPr lang="en-AU" sz="1600" b="0" baseline="0" dirty="0" smtClean="0"/>
                        <a:t>Dental Arcade</a:t>
                      </a:r>
                    </a:p>
                    <a:p>
                      <a:r>
                        <a:rPr lang="en-AU" sz="1600" b="0" baseline="0" dirty="0" smtClean="0"/>
                        <a:t>Diastema</a:t>
                      </a:r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274638"/>
            <a:ext cx="9818914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Relative size of Cerebral Cortex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97" y="1124745"/>
            <a:ext cx="6322423" cy="544151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Humans – relatively large brains</a:t>
            </a:r>
          </a:p>
          <a:p>
            <a:pPr lvl="1"/>
            <a:r>
              <a:rPr lang="en-AU" dirty="0"/>
              <a:t>Larger than apes</a:t>
            </a:r>
          </a:p>
          <a:p>
            <a:pPr lvl="1"/>
            <a:r>
              <a:rPr lang="en-AU" dirty="0"/>
              <a:t>Difference associated with larger cerebral cortex</a:t>
            </a:r>
          </a:p>
          <a:p>
            <a:pPr lvl="2"/>
            <a:r>
              <a:rPr lang="en-AU" dirty="0"/>
              <a:t>Physically larger</a:t>
            </a:r>
          </a:p>
          <a:p>
            <a:pPr lvl="2"/>
            <a:r>
              <a:rPr lang="en-AU" dirty="0"/>
              <a:t>Has folds to increase surface area (convolutions)</a:t>
            </a:r>
          </a:p>
          <a:p>
            <a:pPr lvl="1"/>
            <a:r>
              <a:rPr lang="en-AU" dirty="0"/>
              <a:t>Frontal lobe enlarged</a:t>
            </a:r>
          </a:p>
          <a:p>
            <a:pPr lvl="2"/>
            <a:r>
              <a:rPr lang="en-AU" dirty="0"/>
              <a:t>Thinking, reasoning, planning, processing</a:t>
            </a:r>
          </a:p>
          <a:p>
            <a:pPr lvl="1"/>
            <a:r>
              <a:rPr lang="en-AU" dirty="0"/>
              <a:t>Large brain requires large cranium</a:t>
            </a:r>
          </a:p>
          <a:p>
            <a:pPr lvl="2"/>
            <a:r>
              <a:rPr lang="en-AU" dirty="0"/>
              <a:t>More of skull used for brain in humans than in apes</a:t>
            </a:r>
          </a:p>
          <a:p>
            <a:pPr lvl="2"/>
            <a:r>
              <a:rPr lang="en-AU" dirty="0"/>
              <a:t>Brow more vertical, without ridges</a:t>
            </a:r>
          </a:p>
          <a:p>
            <a:pPr lvl="2"/>
            <a:r>
              <a:rPr lang="en-AU" dirty="0"/>
              <a:t>Flatter face, more prominent nose</a:t>
            </a:r>
          </a:p>
          <a:p>
            <a:pPr lvl="1"/>
            <a:r>
              <a:rPr lang="en-AU" dirty="0"/>
              <a:t>Can see evolutionary trend towards greater cranium size and brain development </a:t>
            </a:r>
            <a:r>
              <a:rPr lang="en-AU" dirty="0" smtClean="0"/>
              <a:t>in extinct human ancestors.</a:t>
            </a:r>
            <a:endParaRPr lang="en-A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0" y="908720"/>
            <a:ext cx="5285096" cy="4980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23243"/>
            <a:ext cx="116956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Compare </a:t>
            </a:r>
            <a:r>
              <a:rPr lang="en-AU" sz="1600" i="1" dirty="0"/>
              <a:t>the human cerebral cortex with that of currently living great </a:t>
            </a:r>
            <a:r>
              <a:rPr lang="en-AU" sz="1600" i="1" dirty="0" smtClean="0"/>
              <a:t>apes and extinct human ancestors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19129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74638"/>
            <a:ext cx="984504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Relative size of Cerebral Cortex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69" y="908720"/>
            <a:ext cx="6923315" cy="572721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AU" dirty="0" smtClean="0"/>
              <a:t>Can see evolutionary trend towards greater cranium size and brain development in </a:t>
            </a:r>
            <a:r>
              <a:rPr lang="en-AU" dirty="0" err="1" smtClean="0"/>
              <a:t>hominin</a:t>
            </a:r>
            <a:r>
              <a:rPr lang="en-AU" dirty="0" smtClean="0"/>
              <a:t> ancestors:</a:t>
            </a:r>
          </a:p>
          <a:p>
            <a:pPr marL="742950" lvl="2" indent="-342900"/>
            <a:r>
              <a:rPr lang="en-AU" sz="2200" i="1" dirty="0"/>
              <a:t>Australopithecus afarensis</a:t>
            </a:r>
            <a:r>
              <a:rPr lang="en-AU" sz="2200" dirty="0"/>
              <a:t> cranium size more similar to modern apes, but has adaptations for </a:t>
            </a:r>
            <a:r>
              <a:rPr lang="en-AU" sz="2200" dirty="0" smtClean="0"/>
              <a:t>bipedalism – indicates brain size increased AFTER bipedalism developed.</a:t>
            </a:r>
            <a:endParaRPr lang="en-AU" sz="2200" dirty="0"/>
          </a:p>
          <a:p>
            <a:pPr marL="742950" lvl="2" indent="-342900"/>
            <a:r>
              <a:rPr lang="en-AU" sz="2200" dirty="0" smtClean="0"/>
              <a:t>Can’t </a:t>
            </a:r>
            <a:r>
              <a:rPr lang="en-AU" sz="2200" dirty="0"/>
              <a:t>see </a:t>
            </a:r>
            <a:r>
              <a:rPr lang="en-AU" sz="2200" dirty="0" smtClean="0"/>
              <a:t>brain of fossils, </a:t>
            </a:r>
            <a:r>
              <a:rPr lang="en-AU" sz="2200" dirty="0"/>
              <a:t>but can see cranial </a:t>
            </a:r>
            <a:r>
              <a:rPr lang="en-AU" sz="2200" dirty="0" smtClean="0"/>
              <a:t>capacity, and sometimes</a:t>
            </a:r>
            <a:r>
              <a:rPr lang="en-AU" sz="2200" b="1" dirty="0" smtClean="0"/>
              <a:t> </a:t>
            </a:r>
            <a:r>
              <a:rPr lang="en-AU" sz="2200" b="1" dirty="0" err="1" smtClean="0"/>
              <a:t>endocasts</a:t>
            </a:r>
            <a:r>
              <a:rPr lang="en-AU" sz="2200" b="1" dirty="0" smtClean="0"/>
              <a:t> </a:t>
            </a:r>
            <a:r>
              <a:rPr lang="en-AU" sz="2200" dirty="0" smtClean="0"/>
              <a:t>showing convolutions on cerebrum (more on this later)</a:t>
            </a:r>
            <a:endParaRPr lang="en-AU" sz="2200" dirty="0"/>
          </a:p>
          <a:p>
            <a:pPr marL="742950" lvl="2" indent="-342900"/>
            <a:r>
              <a:rPr lang="en-AU" sz="2200" dirty="0"/>
              <a:t>Gradual increase in relative cranial capacity </a:t>
            </a:r>
            <a:r>
              <a:rPr lang="en-AU" sz="2200" dirty="0" smtClean="0"/>
              <a:t>as more closely related to humans.</a:t>
            </a:r>
            <a:endParaRPr lang="en-AU" sz="2200" dirty="0"/>
          </a:p>
          <a:p>
            <a:pPr marL="742950" lvl="2" indent="-342900"/>
            <a:r>
              <a:rPr lang="en-AU" sz="2200" dirty="0"/>
              <a:t>Also foramen magnum positioning, rounding of </a:t>
            </a:r>
            <a:r>
              <a:rPr lang="en-AU" sz="2200" dirty="0" smtClean="0"/>
              <a:t>skull.</a:t>
            </a:r>
            <a:endParaRPr lang="en-AU" sz="2200" dirty="0"/>
          </a:p>
          <a:p>
            <a:pPr marL="742950" lvl="2" indent="-342900"/>
            <a:r>
              <a:rPr lang="en-AU" sz="2200" dirty="0"/>
              <a:t>Sometimes only skull fragments are found – can then be difficult to estimate cranial capacity.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412" y="1378208"/>
            <a:ext cx="5023588" cy="47882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523243"/>
            <a:ext cx="77332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evolutionary trends in cranial capacity for extinct human ancestors.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15193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9175"/>
            <a:ext cx="8229600" cy="634082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Relative size of Cerebral Cortex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23109"/>
            <a:ext cx="11469189" cy="520305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AU" dirty="0" err="1" smtClean="0"/>
              <a:t>Endocasts</a:t>
            </a:r>
            <a:endParaRPr lang="en-AU" dirty="0" smtClean="0"/>
          </a:p>
          <a:p>
            <a:pPr marL="742950" lvl="2" indent="-342900"/>
            <a:r>
              <a:rPr lang="en-AU" dirty="0" smtClean="0"/>
              <a:t>Are “casts” of the inside of the skull – see image</a:t>
            </a:r>
          </a:p>
          <a:p>
            <a:pPr marL="742950" lvl="2" indent="-342900"/>
            <a:r>
              <a:rPr lang="en-AU" dirty="0" smtClean="0"/>
              <a:t>Provide shape of brain surface</a:t>
            </a:r>
            <a:endParaRPr lang="en-AU" dirty="0"/>
          </a:p>
          <a:p>
            <a:pPr marL="742950" lvl="2" indent="-342900"/>
            <a:r>
              <a:rPr lang="en-AU" dirty="0"/>
              <a:t>May occur naturally, or </a:t>
            </a:r>
            <a:r>
              <a:rPr lang="en-AU" dirty="0" smtClean="0"/>
              <a:t>by scientific </a:t>
            </a:r>
            <a:r>
              <a:rPr lang="en-AU" dirty="0"/>
              <a:t>casts made of inside of skull</a:t>
            </a:r>
          </a:p>
          <a:p>
            <a:pPr marL="742950" lvl="2" indent="-342900"/>
            <a:r>
              <a:rPr lang="en-AU" dirty="0"/>
              <a:t>Reveal increase in convolutions and relative size of frontal lobe</a:t>
            </a:r>
          </a:p>
          <a:p>
            <a:pPr marL="742950" lvl="2" indent="-342900"/>
            <a:r>
              <a:rPr lang="en-AU" dirty="0"/>
              <a:t>Trend can be seen as </a:t>
            </a:r>
            <a:r>
              <a:rPr lang="en-AU" dirty="0" err="1"/>
              <a:t>hominin</a:t>
            </a:r>
            <a:r>
              <a:rPr lang="en-AU" dirty="0"/>
              <a:t> species become more recent</a:t>
            </a:r>
          </a:p>
          <a:p>
            <a:pPr marL="742950" lvl="2" indent="-342900"/>
            <a:r>
              <a:rPr lang="en-AU" dirty="0"/>
              <a:t>Even within </a:t>
            </a:r>
            <a:r>
              <a:rPr lang="en-AU" i="1" dirty="0" err="1"/>
              <a:t>H.erectus</a:t>
            </a:r>
            <a:r>
              <a:rPr lang="en-AU" i="1" dirty="0"/>
              <a:t> </a:t>
            </a:r>
            <a:r>
              <a:rPr lang="en-AU" dirty="0"/>
              <a:t>–increase seen between earlier and later fossils</a:t>
            </a:r>
            <a:endParaRPr lang="en-AU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798" y="1079862"/>
            <a:ext cx="2462442" cy="206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31" y="3392641"/>
            <a:ext cx="5625737" cy="30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23243"/>
            <a:ext cx="773321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evolutionary trends in cranial capacity for extinct human ancestors.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3682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36302"/>
            <a:ext cx="9940834" cy="562074"/>
          </a:xfrm>
        </p:spPr>
        <p:txBody>
          <a:bodyPr>
            <a:noAutofit/>
          </a:bodyPr>
          <a:lstStyle/>
          <a:p>
            <a:r>
              <a:rPr lang="en-AU" sz="3600" b="1" dirty="0" err="1" smtClean="0">
                <a:latin typeface="+mn-lt"/>
              </a:rPr>
              <a:t>Prognathism</a:t>
            </a:r>
            <a:r>
              <a:rPr lang="en-AU" sz="3600" b="1" dirty="0" smtClean="0">
                <a:latin typeface="+mn-lt"/>
              </a:rPr>
              <a:t> and Dentition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" y="836712"/>
            <a:ext cx="6714309" cy="5760640"/>
          </a:xfrm>
        </p:spPr>
        <p:txBody>
          <a:bodyPr>
            <a:normAutofit lnSpcReduction="10000"/>
          </a:bodyPr>
          <a:lstStyle/>
          <a:p>
            <a:r>
              <a:rPr lang="en-AU" sz="2400" dirty="0" err="1"/>
              <a:t>Prognathism</a:t>
            </a:r>
            <a:r>
              <a:rPr lang="en-AU" sz="2400" dirty="0"/>
              <a:t>:  forward jutting jaw</a:t>
            </a:r>
          </a:p>
          <a:p>
            <a:r>
              <a:rPr lang="en-AU" sz="2400" dirty="0"/>
              <a:t>Dentition:  size, shape and position of teeth</a:t>
            </a:r>
          </a:p>
          <a:p>
            <a:pPr marL="0" indent="0">
              <a:buNone/>
            </a:pPr>
            <a:r>
              <a:rPr lang="en-AU" b="1" dirty="0"/>
              <a:t>Dentition:</a:t>
            </a:r>
          </a:p>
          <a:p>
            <a:pPr lvl="1"/>
            <a:r>
              <a:rPr lang="en-AU" dirty="0"/>
              <a:t>Humans very distinctive compared to other primates</a:t>
            </a:r>
          </a:p>
          <a:p>
            <a:pPr lvl="1"/>
            <a:r>
              <a:rPr lang="en-AU" dirty="0"/>
              <a:t>Canines do not protrude or interlock – small canine </a:t>
            </a:r>
            <a:r>
              <a:rPr lang="en-AU" dirty="0" smtClean="0"/>
              <a:t>teeth, no diastema</a:t>
            </a:r>
            <a:endParaRPr lang="en-AU" dirty="0"/>
          </a:p>
          <a:p>
            <a:pPr lvl="1"/>
            <a:r>
              <a:rPr lang="en-AU" dirty="0"/>
              <a:t>Parabolic rather than U shaped dental arcade</a:t>
            </a:r>
          </a:p>
          <a:p>
            <a:pPr lvl="1"/>
            <a:r>
              <a:rPr lang="en-AU" dirty="0"/>
              <a:t>Change in dental arcade shape is a trend among </a:t>
            </a:r>
            <a:r>
              <a:rPr lang="en-AU" dirty="0" err="1"/>
              <a:t>hominin</a:t>
            </a:r>
            <a:r>
              <a:rPr lang="en-AU" dirty="0"/>
              <a:t> ancestors:</a:t>
            </a:r>
          </a:p>
          <a:p>
            <a:pPr lvl="2"/>
            <a:r>
              <a:rPr lang="en-AU" i="1" dirty="0"/>
              <a:t>A. </a:t>
            </a:r>
            <a:r>
              <a:rPr lang="en-AU" i="1" dirty="0" err="1"/>
              <a:t>afarensis</a:t>
            </a:r>
            <a:r>
              <a:rPr lang="en-AU" dirty="0"/>
              <a:t> lower jaw and face ape-like</a:t>
            </a:r>
          </a:p>
          <a:p>
            <a:pPr lvl="2"/>
            <a:r>
              <a:rPr lang="en-AU" i="1" dirty="0"/>
              <a:t>H. </a:t>
            </a:r>
            <a:r>
              <a:rPr lang="en-AU" i="1" dirty="0" err="1"/>
              <a:t>habilis</a:t>
            </a:r>
            <a:r>
              <a:rPr lang="en-AU" dirty="0"/>
              <a:t>  molars and premolars smaller and narrower, still prominent canines</a:t>
            </a:r>
          </a:p>
          <a:p>
            <a:pPr lvl="2"/>
            <a:r>
              <a:rPr lang="en-AU" i="1" dirty="0"/>
              <a:t>H. erectus</a:t>
            </a:r>
            <a:r>
              <a:rPr lang="en-AU" dirty="0"/>
              <a:t> smaller and narrower, canines smaller</a:t>
            </a:r>
          </a:p>
          <a:p>
            <a:pPr lvl="2"/>
            <a:r>
              <a:rPr lang="en-AU" dirty="0"/>
              <a:t>Early </a:t>
            </a:r>
            <a:r>
              <a:rPr lang="en-AU" i="1" dirty="0"/>
              <a:t> H. sapiens</a:t>
            </a:r>
            <a:r>
              <a:rPr lang="en-AU" dirty="0"/>
              <a:t> had larger teeth than modern humans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610" y="698376"/>
            <a:ext cx="4675603" cy="201243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10" y="3030582"/>
            <a:ext cx="4516046" cy="1912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6" y="5105738"/>
            <a:ext cx="5347528" cy="14082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6523243"/>
            <a:ext cx="863019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evolutionary trends in dentition and dental arcade for extinct human ancestors.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24457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34" y="256310"/>
            <a:ext cx="8229600" cy="562074"/>
          </a:xfrm>
        </p:spPr>
        <p:txBody>
          <a:bodyPr>
            <a:noAutofit/>
          </a:bodyPr>
          <a:lstStyle/>
          <a:p>
            <a:r>
              <a:rPr lang="en-AU" sz="3600" b="1" dirty="0" err="1" smtClean="0">
                <a:latin typeface="+mn-lt"/>
              </a:rPr>
              <a:t>Prognathism</a:t>
            </a:r>
            <a:r>
              <a:rPr lang="en-AU" sz="3600" b="1" dirty="0" smtClean="0">
                <a:latin typeface="+mn-lt"/>
              </a:rPr>
              <a:t> and Dentition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08720"/>
            <a:ext cx="11634652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err="1"/>
              <a:t>Prognathism</a:t>
            </a:r>
            <a:r>
              <a:rPr lang="en-AU" dirty="0"/>
              <a:t> and Brow Ridge</a:t>
            </a:r>
          </a:p>
          <a:p>
            <a:pPr lvl="1"/>
            <a:r>
              <a:rPr lang="en-AU" dirty="0"/>
              <a:t>Apes and early </a:t>
            </a:r>
            <a:r>
              <a:rPr lang="en-AU" dirty="0" err="1"/>
              <a:t>hominins</a:t>
            </a:r>
            <a:r>
              <a:rPr lang="en-AU" dirty="0"/>
              <a:t> – forward jutting jaw (</a:t>
            </a:r>
            <a:r>
              <a:rPr lang="en-AU" dirty="0" err="1"/>
              <a:t>prognathism</a:t>
            </a:r>
            <a:r>
              <a:rPr lang="en-AU" dirty="0"/>
              <a:t>) and distinct brow ridge.</a:t>
            </a:r>
          </a:p>
          <a:p>
            <a:pPr lvl="1"/>
            <a:r>
              <a:rPr lang="en-AU" dirty="0"/>
              <a:t>Evolutionary trend to flatter face, development of chin and more prominent </a:t>
            </a:r>
            <a:r>
              <a:rPr lang="en-AU" dirty="0" smtClean="0"/>
              <a:t>nose.</a:t>
            </a:r>
            <a:endParaRPr lang="en-AU" dirty="0"/>
          </a:p>
          <a:p>
            <a:pPr lvl="1"/>
            <a:r>
              <a:rPr lang="en-AU" dirty="0"/>
              <a:t>Gradual enlargement of frontal lobe led to more distinct forehead, reduction in brow ridge</a:t>
            </a:r>
            <a:r>
              <a:rPr lang="en-AU" dirty="0" smtClean="0"/>
              <a:t>.</a:t>
            </a:r>
          </a:p>
          <a:p>
            <a:pPr lvl="1"/>
            <a:r>
              <a:rPr lang="en-AU" dirty="0" smtClean="0"/>
              <a:t>Smaller teeth due to dietary changes led to smaller jaw and flatter face – also provides balance for bipedalism.</a:t>
            </a:r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27" y="3547539"/>
            <a:ext cx="6480720" cy="28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23243"/>
            <a:ext cx="973618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Describe evolutionary trends in </a:t>
            </a:r>
            <a:r>
              <a:rPr lang="en-AU" sz="1600" i="1" dirty="0" err="1" smtClean="0"/>
              <a:t>prognathism</a:t>
            </a:r>
            <a:r>
              <a:rPr lang="en-AU" sz="1600" i="1" dirty="0" smtClean="0"/>
              <a:t>, brow ridge and tooth size for extinct human ancestors.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651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55" y="209517"/>
            <a:ext cx="7128792" cy="664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4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5D37DD-AD52-4610-9036-E93FF867AB83}"/>
</file>

<file path=customXml/itemProps2.xml><?xml version="1.0" encoding="utf-8"?>
<ds:datastoreItem xmlns:ds="http://schemas.openxmlformats.org/officeDocument/2006/customXml" ds:itemID="{0F4B60B8-324E-4843-B866-AE251F17FA10}"/>
</file>

<file path=customXml/itemProps3.xml><?xml version="1.0" encoding="utf-8"?>
<ds:datastoreItem xmlns:ds="http://schemas.openxmlformats.org/officeDocument/2006/customXml" ds:itemID="{21FED62E-5CA9-444C-8B30-BEB62FDBAAB4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647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Hominin Evolutionary Trends</vt:lpstr>
      <vt:lpstr>PowerPoint Presentation</vt:lpstr>
      <vt:lpstr>Relative size of Cerebral Cortex</vt:lpstr>
      <vt:lpstr>Relative size of Cerebral Cortex</vt:lpstr>
      <vt:lpstr>Relative size of Cerebral Cortex</vt:lpstr>
      <vt:lpstr>Prognathism and Dentition</vt:lpstr>
      <vt:lpstr>Prognathism and Dentition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Hominin Evolutionary Trends</dc:title>
  <dc:creator>BYRNE Robin [Belmont City College]</dc:creator>
  <cp:lastModifiedBy>BYRNE Robin [Belmont City College]</cp:lastModifiedBy>
  <cp:revision>12</cp:revision>
  <dcterms:created xsi:type="dcterms:W3CDTF">2021-08-23T08:03:43Z</dcterms:created>
  <dcterms:modified xsi:type="dcterms:W3CDTF">2021-08-25T10:29:59Z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