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6" r:id="rId4"/>
    <p:sldId id="261" r:id="rId5"/>
    <p:sldId id="263" r:id="rId6"/>
    <p:sldId id="272" r:id="rId7"/>
    <p:sldId id="264" r:id="rId8"/>
    <p:sldId id="273" r:id="rId9"/>
    <p:sldId id="265" r:id="rId10"/>
    <p:sldId id="274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81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09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181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80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07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20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03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03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20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2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08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3F0B-1053-49EA-B1FD-25112874DAAF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83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092" y="460947"/>
            <a:ext cx="7772400" cy="618917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Human Ancestors: </a:t>
            </a:r>
            <a:r>
              <a:rPr lang="en-AU" sz="3600" b="1" i="1" dirty="0" smtClean="0"/>
              <a:t>Australopithecus</a:t>
            </a:r>
            <a:endParaRPr lang="en-AU" sz="36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869160"/>
            <a:ext cx="6400800" cy="1752600"/>
          </a:xfrm>
        </p:spPr>
        <p:txBody>
          <a:bodyPr/>
          <a:lstStyle/>
          <a:p>
            <a:r>
              <a:rPr lang="en-AU" dirty="0" smtClean="0"/>
              <a:t>Habitat and Behaviour</a:t>
            </a:r>
          </a:p>
          <a:p>
            <a:r>
              <a:rPr lang="en-AU" dirty="0" smtClean="0"/>
              <a:t>Fossil Record</a:t>
            </a:r>
          </a:p>
          <a:p>
            <a:r>
              <a:rPr lang="en-AU" dirty="0" smtClean="0"/>
              <a:t>Anatomical Features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38" y="1472046"/>
            <a:ext cx="56197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9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" y="154568"/>
            <a:ext cx="11965577" cy="63408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Evolutionary Progression in Australopithecines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08721"/>
            <a:ext cx="4310743" cy="5217443"/>
          </a:xfrm>
        </p:spPr>
        <p:txBody>
          <a:bodyPr>
            <a:normAutofit/>
          </a:bodyPr>
          <a:lstStyle/>
          <a:p>
            <a:r>
              <a:rPr lang="en-AU" sz="2000" dirty="0" smtClean="0"/>
              <a:t>More than one species of Australopithecine.</a:t>
            </a:r>
          </a:p>
          <a:p>
            <a:r>
              <a:rPr lang="en-AU" sz="2000" i="1" dirty="0" smtClean="0"/>
              <a:t>Australopithecus afarensis </a:t>
            </a:r>
            <a:r>
              <a:rPr lang="en-AU" sz="2000" dirty="0" smtClean="0"/>
              <a:t>– earlier</a:t>
            </a:r>
          </a:p>
          <a:p>
            <a:r>
              <a:rPr lang="en-AU" sz="2000" i="1" dirty="0" smtClean="0"/>
              <a:t>Australopithecus </a:t>
            </a:r>
            <a:r>
              <a:rPr lang="en-AU" sz="2000" i="1" dirty="0" err="1" smtClean="0"/>
              <a:t>africanus</a:t>
            </a:r>
            <a:r>
              <a:rPr lang="en-AU" sz="2000" i="1" dirty="0" smtClean="0"/>
              <a:t> </a:t>
            </a:r>
            <a:r>
              <a:rPr lang="en-AU" sz="2000" dirty="0" smtClean="0"/>
              <a:t>– later</a:t>
            </a:r>
          </a:p>
          <a:p>
            <a:r>
              <a:rPr lang="en-AU" sz="2000" dirty="0" smtClean="0"/>
              <a:t>Can see evolutionary transition between the two species:</a:t>
            </a:r>
            <a:endParaRPr lang="en-A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698" y="908721"/>
            <a:ext cx="7677791" cy="4882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41165"/>
            <a:ext cx="912658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features that demonstrate evolutionary </a:t>
            </a:r>
            <a:r>
              <a:rPr lang="en-AU" sz="1600" i="1" dirty="0" err="1" smtClean="0"/>
              <a:t>progession</a:t>
            </a:r>
            <a:r>
              <a:rPr lang="en-AU" sz="1600" i="1" dirty="0" smtClean="0"/>
              <a:t> within the Australopithecus genus.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1255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857" y="4547032"/>
            <a:ext cx="3652657" cy="2162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1" y="274638"/>
            <a:ext cx="9914709" cy="509133"/>
          </a:xfrm>
        </p:spPr>
        <p:txBody>
          <a:bodyPr>
            <a:noAutofit/>
          </a:bodyPr>
          <a:lstStyle/>
          <a:p>
            <a:r>
              <a:rPr lang="en-AU" sz="3600" b="1" i="1" dirty="0" err="1" smtClean="0">
                <a:latin typeface="+mn-lt"/>
              </a:rPr>
              <a:t>Paranthropus</a:t>
            </a:r>
            <a:r>
              <a:rPr lang="en-AU" sz="3600" b="1" i="1" dirty="0" smtClean="0">
                <a:latin typeface="+mn-lt"/>
              </a:rPr>
              <a:t> </a:t>
            </a:r>
            <a:r>
              <a:rPr lang="en-AU" sz="3600" b="1" i="1" dirty="0" err="1" smtClean="0">
                <a:latin typeface="+mn-lt"/>
              </a:rPr>
              <a:t>robustus</a:t>
            </a:r>
            <a:endParaRPr lang="en-AU" sz="3600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23109"/>
            <a:ext cx="6670765" cy="5538651"/>
          </a:xfrm>
        </p:spPr>
        <p:txBody>
          <a:bodyPr>
            <a:normAutofit/>
          </a:bodyPr>
          <a:lstStyle/>
          <a:p>
            <a:r>
              <a:rPr lang="en-AU" sz="2400" dirty="0" smtClean="0"/>
              <a:t>Closely related to </a:t>
            </a:r>
            <a:r>
              <a:rPr lang="en-AU" sz="2400" i="1" dirty="0" smtClean="0"/>
              <a:t>Australopithecus</a:t>
            </a:r>
            <a:endParaRPr lang="en-AU" sz="2400" dirty="0" smtClean="0"/>
          </a:p>
          <a:p>
            <a:r>
              <a:rPr lang="en-AU" sz="2400" i="1" dirty="0" err="1" smtClean="0"/>
              <a:t>Paranthropus</a:t>
            </a:r>
            <a:r>
              <a:rPr lang="en-AU" sz="2400" dirty="0" smtClean="0"/>
              <a:t> used to be classified as </a:t>
            </a:r>
            <a:r>
              <a:rPr lang="en-AU" sz="2400" i="1" dirty="0" smtClean="0"/>
              <a:t>Australopithecus. </a:t>
            </a:r>
          </a:p>
          <a:p>
            <a:r>
              <a:rPr lang="en-AU" sz="2400" dirty="0" smtClean="0"/>
              <a:t>Different branch of the evolutionary tree.</a:t>
            </a:r>
          </a:p>
          <a:p>
            <a:endParaRPr lang="en-AU" sz="2000" dirty="0"/>
          </a:p>
          <a:p>
            <a:pPr marL="0" indent="0">
              <a:buNone/>
            </a:pPr>
            <a:endParaRPr lang="en-A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01974"/>
              </p:ext>
            </p:extLst>
          </p:nvPr>
        </p:nvGraphicFramePr>
        <p:xfrm>
          <a:off x="296091" y="2621532"/>
          <a:ext cx="6261464" cy="3918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0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864">
                <a:tc>
                  <a:txBody>
                    <a:bodyPr/>
                    <a:lstStyle/>
                    <a:p>
                      <a:r>
                        <a:rPr lang="en-AU" i="1" dirty="0" smtClean="0"/>
                        <a:t>Australopithecus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i="1" dirty="0" err="1" smtClean="0"/>
                        <a:t>Paranthropus</a:t>
                      </a:r>
                      <a:r>
                        <a:rPr lang="en-AU" i="1" dirty="0" smtClean="0"/>
                        <a:t> </a:t>
                      </a:r>
                      <a:r>
                        <a:rPr lang="en-AU" i="1" dirty="0" err="1" smtClean="0"/>
                        <a:t>robustus</a:t>
                      </a:r>
                      <a:endParaRPr lang="en-AU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4">
                <a:tc>
                  <a:txBody>
                    <a:bodyPr/>
                    <a:lstStyle/>
                    <a:p>
                      <a:r>
                        <a:rPr lang="en-AU" dirty="0" smtClean="0"/>
                        <a:t>120-140cm</a:t>
                      </a:r>
                      <a:r>
                        <a:rPr lang="en-AU" baseline="0" dirty="0" smtClean="0"/>
                        <a:t> tall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Up to 170cm tall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4">
                <a:tc>
                  <a:txBody>
                    <a:bodyPr/>
                    <a:lstStyle/>
                    <a:p>
                      <a:r>
                        <a:rPr lang="en-AU" dirty="0" smtClean="0"/>
                        <a:t>25-35 kg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Up to 70 kg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64">
                <a:tc>
                  <a:txBody>
                    <a:bodyPr/>
                    <a:lstStyle/>
                    <a:p>
                      <a:r>
                        <a:rPr lang="en-AU" dirty="0" smtClean="0"/>
                        <a:t>Proportional</a:t>
                      </a:r>
                      <a:r>
                        <a:rPr lang="en-AU" baseline="0" dirty="0" smtClean="0"/>
                        <a:t> molars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Larger, broader molars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102">
                <a:tc>
                  <a:txBody>
                    <a:bodyPr/>
                    <a:lstStyle/>
                    <a:p>
                      <a:r>
                        <a:rPr lang="en-AU" dirty="0" smtClean="0"/>
                        <a:t>Smaller jaw muscles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Large jaw muscles</a:t>
                      </a:r>
                      <a:r>
                        <a:rPr lang="en-AU" baseline="0" dirty="0" smtClean="0"/>
                        <a:t> and attachments, and sagittal crest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3046">
                <a:tc>
                  <a:txBody>
                    <a:bodyPr/>
                    <a:lstStyle/>
                    <a:p>
                      <a:r>
                        <a:rPr lang="en-AU" i="1" dirty="0" smtClean="0"/>
                        <a:t>Australopithecus</a:t>
                      </a:r>
                      <a:r>
                        <a:rPr lang="en-AU" i="1" baseline="0" dirty="0" smtClean="0"/>
                        <a:t> </a:t>
                      </a:r>
                      <a:r>
                        <a:rPr lang="en-AU" i="1" baseline="0" dirty="0" err="1" smtClean="0"/>
                        <a:t>africanus</a:t>
                      </a:r>
                      <a:endParaRPr lang="en-AU" i="1" baseline="0" dirty="0" smtClean="0"/>
                    </a:p>
                    <a:p>
                      <a:r>
                        <a:rPr lang="en-AU" i="1" baseline="0" dirty="0" smtClean="0"/>
                        <a:t>Australopithecus afarensis</a:t>
                      </a:r>
                    </a:p>
                    <a:p>
                      <a:r>
                        <a:rPr lang="en-AU" i="0" dirty="0" smtClean="0"/>
                        <a:t>Used to be classified as “gracile” Australopithecus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i="1" baseline="0" dirty="0" err="1" smtClean="0"/>
                        <a:t>Paranthropus</a:t>
                      </a:r>
                      <a:r>
                        <a:rPr lang="en-AU" i="1" baseline="0" dirty="0" smtClean="0"/>
                        <a:t> </a:t>
                      </a:r>
                      <a:r>
                        <a:rPr lang="en-AU" i="1" baseline="0" dirty="0" err="1" smtClean="0"/>
                        <a:t>robustus</a:t>
                      </a:r>
                      <a:r>
                        <a:rPr lang="en-AU" i="1" baseline="0" dirty="0" smtClean="0"/>
                        <a:t> </a:t>
                      </a:r>
                      <a:r>
                        <a:rPr lang="en-AU" i="0" baseline="0" dirty="0" smtClean="0"/>
                        <a:t>used to be classified as “robust” Australopithecus</a:t>
                      </a:r>
                      <a:endParaRPr lang="en-AU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 descr="Pin on 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88" y="170136"/>
            <a:ext cx="2948035" cy="253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1 Paranthropus robustus ideas | hominid, human evolution, southern afr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923" y="111288"/>
            <a:ext cx="1751329" cy="259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706" y="2808105"/>
            <a:ext cx="4641984" cy="19982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40136"/>
            <a:ext cx="8351520" cy="33958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differences between Australopithecus and the closely related </a:t>
            </a:r>
            <a:r>
              <a:rPr lang="en-AU" sz="1600" i="1" dirty="0" err="1" smtClean="0"/>
              <a:t>Paranthropus</a:t>
            </a:r>
            <a:r>
              <a:rPr lang="en-AU" sz="1600" i="1" dirty="0" smtClean="0"/>
              <a:t>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81859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26" y="84043"/>
            <a:ext cx="9830344" cy="67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387929"/>
              </p:ext>
            </p:extLst>
          </p:nvPr>
        </p:nvGraphicFramePr>
        <p:xfrm>
          <a:off x="165463" y="75232"/>
          <a:ext cx="11739154" cy="666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29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620485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96479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605490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0" baseline="0" dirty="0" smtClean="0"/>
                        <a:t>Past exam question</a:t>
                      </a:r>
                    </a:p>
                    <a:p>
                      <a:r>
                        <a:rPr lang="en-AU" sz="1600" b="0" baseline="0" dirty="0" smtClean="0"/>
                        <a:t>Hand in review worksheet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Human Ancestors – </a:t>
                      </a:r>
                      <a:r>
                        <a:rPr lang="en-AU" sz="1600" b="0" i="1" baseline="0" dirty="0" smtClean="0"/>
                        <a:t>Australopithecus</a:t>
                      </a:r>
                    </a:p>
                    <a:p>
                      <a:r>
                        <a:rPr lang="en-AU" sz="1600" b="0" i="0" baseline="0" dirty="0" smtClean="0"/>
                        <a:t>3: Lesson summary and windup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i="0" baseline="0" dirty="0" smtClean="0"/>
                        <a:t>Complete review worksheet, then mark and correct using the answer key on Connect (compulsory).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1" baseline="0" dirty="0" smtClean="0"/>
                        <a:t>Homo </a:t>
                      </a:r>
                      <a:r>
                        <a:rPr lang="en-AU" sz="1600" b="0" i="1" baseline="0" dirty="0" err="1" smtClean="0"/>
                        <a:t>habilis</a:t>
                      </a:r>
                      <a:endParaRPr lang="en-AU" sz="1600" b="0" i="1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1" baseline="0" dirty="0" smtClean="0"/>
                        <a:t>Homo erectus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  <a:endParaRPr lang="en-AU" sz="1600" b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main features of Australopithecines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fossil record for Australopithecines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following anatomical features of Australopithecines and compare these to modern day Great Apes and Humans: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General skeletal structure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Dentition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Skull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Femur and Pelvis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563232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endParaRPr lang="en-AU" sz="1600" b="1" dirty="0" smtClean="0"/>
                    </a:p>
                    <a:p>
                      <a:r>
                        <a:rPr lang="en-AU" sz="1600" b="0" i="0" dirty="0" smtClean="0"/>
                        <a:t>Australopithecine</a:t>
                      </a:r>
                    </a:p>
                    <a:p>
                      <a:r>
                        <a:rPr lang="en-AU" sz="1600" b="0" i="1" dirty="0" smtClean="0"/>
                        <a:t>Australopithecus</a:t>
                      </a:r>
                    </a:p>
                    <a:p>
                      <a:r>
                        <a:rPr lang="en-AU" sz="1600" b="0" i="1" dirty="0" err="1" smtClean="0"/>
                        <a:t>Paranthropus</a:t>
                      </a:r>
                      <a:r>
                        <a:rPr lang="en-AU" sz="1600" b="0" i="1" baseline="0" dirty="0" smtClean="0"/>
                        <a:t> 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Sagittal Crest</a:t>
                      </a:r>
                      <a:endParaRPr lang="en-AU" sz="1600" b="0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5057" y="980893"/>
            <a:ext cx="5841274" cy="5585370"/>
          </a:xfrm>
        </p:spPr>
        <p:txBody>
          <a:bodyPr>
            <a:noAutofit/>
          </a:bodyPr>
          <a:lstStyle/>
          <a:p>
            <a:r>
              <a:rPr lang="en-AU" sz="2000" dirty="0" smtClean="0"/>
              <a:t>Lived 3-4 million years ago in East Africa.</a:t>
            </a:r>
          </a:p>
          <a:p>
            <a:r>
              <a:rPr lang="en-AU" sz="2000" dirty="0"/>
              <a:t>Likely several species </a:t>
            </a:r>
            <a:endParaRPr lang="en-AU" sz="2000" dirty="0" smtClean="0"/>
          </a:p>
          <a:p>
            <a:r>
              <a:rPr lang="en-AU" sz="2000" dirty="0" smtClean="0"/>
              <a:t>Direct ancestor to humans but also to other extinct hominids – some on other “branches” of the evolutionary tree.</a:t>
            </a:r>
          </a:p>
          <a:p>
            <a:r>
              <a:rPr lang="en-AU" sz="2000" dirty="0" smtClean="0"/>
              <a:t>Were bipedal (walked on two legs)</a:t>
            </a:r>
          </a:p>
          <a:p>
            <a:r>
              <a:rPr lang="en-AU" sz="2000" dirty="0" smtClean="0"/>
              <a:t>Lived in family groups</a:t>
            </a:r>
          </a:p>
          <a:p>
            <a:r>
              <a:rPr lang="en-AU" sz="2000" dirty="0" smtClean="0"/>
              <a:t>Spent time in trees and on ground</a:t>
            </a:r>
          </a:p>
          <a:p>
            <a:r>
              <a:rPr lang="en-AU" sz="2000" dirty="0" smtClean="0"/>
              <a:t>Mostly vegetarian</a:t>
            </a:r>
          </a:p>
          <a:p>
            <a:r>
              <a:rPr lang="en-AU" sz="2000" dirty="0" smtClean="0"/>
              <a:t>Used rocks and sticks to forage (</a:t>
            </a:r>
            <a:r>
              <a:rPr lang="en-AU" sz="2000" dirty="0" err="1" smtClean="0"/>
              <a:t>eg</a:t>
            </a:r>
            <a:r>
              <a:rPr lang="en-AU" sz="2000" dirty="0" smtClean="0"/>
              <a:t> fishing for ants) and *may* have made simple stone tools, but this is debated among experts</a:t>
            </a:r>
          </a:p>
          <a:p>
            <a:r>
              <a:rPr lang="en-AU" sz="2000" dirty="0" smtClean="0"/>
              <a:t>No evidence of fire use, building of structures, making of art, use of language or abstract thought.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212" y="130624"/>
            <a:ext cx="1008888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+mn-lt"/>
              </a:rPr>
              <a:t>Australopithecines – Overview</a:t>
            </a:r>
            <a:endParaRPr lang="en-AU" sz="3600" b="1" dirty="0">
              <a:latin typeface="+mn-lt"/>
            </a:endParaRPr>
          </a:p>
        </p:txBody>
      </p:sp>
      <p:pic>
        <p:nvPicPr>
          <p:cNvPr id="2050" name="Picture 2" descr="10 Stuff I thought of when I was high ideas | hominid, prehistoric,  prehistoric anim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331" y="1059270"/>
            <a:ext cx="5724890" cy="43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541165"/>
            <a:ext cx="543414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the main features of Australopithecines</a:t>
            </a:r>
          </a:p>
        </p:txBody>
      </p:sp>
    </p:spTree>
    <p:extLst>
      <p:ext uri="{BB962C8B-B14F-4D97-AF65-F5344CB8AC3E}">
        <p14:creationId xmlns:p14="http://schemas.microsoft.com/office/powerpoint/2010/main" val="2365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2" y="130624"/>
            <a:ext cx="10088880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Australopithecines – Fossil Record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2" y="908721"/>
            <a:ext cx="6069874" cy="5217443"/>
          </a:xfrm>
        </p:spPr>
        <p:txBody>
          <a:bodyPr>
            <a:normAutofit/>
          </a:bodyPr>
          <a:lstStyle/>
          <a:p>
            <a:r>
              <a:rPr lang="en-AU" sz="2400" dirty="0"/>
              <a:t>First fossil found in early 1920s</a:t>
            </a:r>
          </a:p>
          <a:p>
            <a:pPr lvl="1"/>
            <a:r>
              <a:rPr lang="en-AU" sz="2000" dirty="0"/>
              <a:t>Raymond Dart (an Aussie!)</a:t>
            </a:r>
          </a:p>
          <a:p>
            <a:pPr lvl="1"/>
            <a:r>
              <a:rPr lang="en-AU" sz="2000" dirty="0"/>
              <a:t>Found in the </a:t>
            </a:r>
            <a:r>
              <a:rPr lang="en-AU" sz="2000" dirty="0" err="1"/>
              <a:t>limeworks</a:t>
            </a:r>
            <a:r>
              <a:rPr lang="en-AU" sz="2000" dirty="0"/>
              <a:t> at </a:t>
            </a:r>
            <a:r>
              <a:rPr lang="en-AU" sz="2000" dirty="0" err="1"/>
              <a:t>Taung</a:t>
            </a:r>
            <a:endParaRPr lang="en-AU" sz="2000" dirty="0"/>
          </a:p>
          <a:p>
            <a:pPr lvl="1"/>
            <a:r>
              <a:rPr lang="en-AU" sz="2000" dirty="0"/>
              <a:t>Realised skull was not of an ape</a:t>
            </a:r>
          </a:p>
          <a:p>
            <a:pPr lvl="1"/>
            <a:r>
              <a:rPr lang="en-AU" sz="2000" dirty="0"/>
              <a:t>Juvenile skull of a </a:t>
            </a:r>
            <a:r>
              <a:rPr lang="en-AU" sz="2000" dirty="0" err="1"/>
              <a:t>hominin</a:t>
            </a:r>
            <a:endParaRPr lang="en-AU" sz="2000" dirty="0"/>
          </a:p>
          <a:p>
            <a:pPr lvl="1"/>
            <a:r>
              <a:rPr lang="en-AU" sz="2000" dirty="0"/>
              <a:t>Need to be cautious about juvenile skulls -  naturally more rounded</a:t>
            </a:r>
          </a:p>
          <a:p>
            <a:pPr lvl="1"/>
            <a:r>
              <a:rPr lang="en-AU" sz="2000" dirty="0"/>
              <a:t>Jaws and teeth were also different</a:t>
            </a:r>
          </a:p>
          <a:p>
            <a:pPr lvl="1"/>
            <a:r>
              <a:rPr lang="en-AU" sz="2000" dirty="0"/>
              <a:t>Foramen magnum </a:t>
            </a:r>
            <a:r>
              <a:rPr lang="en-AU" sz="2000" dirty="0" smtClean="0"/>
              <a:t>positioning</a:t>
            </a:r>
            <a:endParaRPr lang="en-AU" sz="2000" dirty="0"/>
          </a:p>
          <a:p>
            <a:pPr lvl="1"/>
            <a:r>
              <a:rPr lang="en-AU" sz="2000" dirty="0"/>
              <a:t>Concluded that the skull was from an ancestral </a:t>
            </a:r>
            <a:r>
              <a:rPr lang="en-AU" sz="2000" dirty="0" err="1"/>
              <a:t>hominin</a:t>
            </a:r>
            <a:endParaRPr lang="en-AU" sz="2000" dirty="0"/>
          </a:p>
          <a:p>
            <a:pPr lvl="1"/>
            <a:r>
              <a:rPr lang="en-AU" sz="2000" dirty="0"/>
              <a:t>“</a:t>
            </a:r>
            <a:r>
              <a:rPr lang="en-AU" sz="2000" dirty="0" err="1"/>
              <a:t>Taung</a:t>
            </a:r>
            <a:r>
              <a:rPr lang="en-AU" sz="2000" dirty="0"/>
              <a:t> Child” – named </a:t>
            </a:r>
            <a:r>
              <a:rPr lang="en-AU" sz="2000" i="1" dirty="0"/>
              <a:t>Australopithecus </a:t>
            </a:r>
            <a:r>
              <a:rPr lang="en-AU" sz="2000" i="1" dirty="0" err="1"/>
              <a:t>africanus</a:t>
            </a:r>
            <a:endParaRPr lang="en-AU" sz="2000" dirty="0"/>
          </a:p>
          <a:p>
            <a:pPr lvl="1"/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85" y="370458"/>
            <a:ext cx="4089391" cy="284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85" y="3456002"/>
            <a:ext cx="3415502" cy="308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41165"/>
            <a:ext cx="52948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the </a:t>
            </a:r>
            <a:r>
              <a:rPr lang="en-AU" sz="1600" i="1" dirty="0" smtClean="0"/>
              <a:t>fossil record for Australopithecines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6906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900012"/>
            <a:ext cx="5534297" cy="5217443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Further fossils found </a:t>
            </a:r>
          </a:p>
          <a:p>
            <a:pPr lvl="1"/>
            <a:r>
              <a:rPr lang="en-AU" sz="2000" dirty="0"/>
              <a:t>By Robert Broom, at </a:t>
            </a:r>
            <a:r>
              <a:rPr lang="en-AU" sz="2000" dirty="0" err="1"/>
              <a:t>Sterkfontein</a:t>
            </a:r>
            <a:r>
              <a:rPr lang="en-AU" sz="2000" dirty="0"/>
              <a:t>, in 1930s</a:t>
            </a:r>
          </a:p>
          <a:p>
            <a:pPr lvl="1"/>
            <a:r>
              <a:rPr lang="en-AU" sz="2000" dirty="0"/>
              <a:t>Different fossil found at </a:t>
            </a:r>
            <a:r>
              <a:rPr lang="en-AU" sz="2000" dirty="0" err="1"/>
              <a:t>Kromdraai</a:t>
            </a:r>
            <a:r>
              <a:rPr lang="en-AU" sz="2000" dirty="0"/>
              <a:t> – </a:t>
            </a:r>
            <a:r>
              <a:rPr lang="en-AU" sz="2000" i="1" dirty="0" err="1"/>
              <a:t>Paranthropus</a:t>
            </a:r>
            <a:r>
              <a:rPr lang="en-AU" sz="2000" i="1" dirty="0"/>
              <a:t> </a:t>
            </a:r>
            <a:r>
              <a:rPr lang="en-AU" sz="2000" i="1" dirty="0" err="1"/>
              <a:t>robustus</a:t>
            </a:r>
            <a:endParaRPr lang="en-AU" sz="2000" i="1" dirty="0"/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1974</a:t>
            </a:r>
            <a:r>
              <a:rPr lang="en-AU" sz="2000" dirty="0"/>
              <a:t>:  “Lucy” found in </a:t>
            </a:r>
            <a:r>
              <a:rPr lang="en-AU" sz="2000" dirty="0" err="1"/>
              <a:t>Hadar</a:t>
            </a:r>
            <a:r>
              <a:rPr lang="en-AU" sz="2000" dirty="0"/>
              <a:t> region of Ethiopia</a:t>
            </a:r>
          </a:p>
          <a:p>
            <a:pPr lvl="2"/>
            <a:r>
              <a:rPr lang="en-AU" sz="1600" dirty="0"/>
              <a:t>40% complete female skeleton</a:t>
            </a:r>
          </a:p>
          <a:p>
            <a:pPr lvl="2"/>
            <a:r>
              <a:rPr lang="en-AU" sz="1600" dirty="0"/>
              <a:t>3-3.6 million years old</a:t>
            </a:r>
          </a:p>
          <a:p>
            <a:pPr lvl="2"/>
            <a:r>
              <a:rPr lang="en-AU" sz="1600" i="1" dirty="0"/>
              <a:t>Australopithecus </a:t>
            </a:r>
            <a:r>
              <a:rPr lang="en-AU" sz="1600" i="1" dirty="0" smtClean="0"/>
              <a:t>afarensis</a:t>
            </a:r>
          </a:p>
          <a:p>
            <a:pPr lvl="2"/>
            <a:r>
              <a:rPr lang="en-AU" sz="1600" dirty="0" smtClean="0"/>
              <a:t>Shows short, broad pelvis, and carrying angle of femur that indicate bipedalism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lvl="1"/>
            <a:r>
              <a:rPr lang="en-AU" sz="2000" dirty="0" err="1" smtClean="0"/>
              <a:t>Laetoli</a:t>
            </a:r>
            <a:r>
              <a:rPr lang="en-AU" sz="2000" dirty="0" smtClean="0"/>
              <a:t> </a:t>
            </a:r>
            <a:r>
              <a:rPr lang="en-AU" sz="2000" dirty="0"/>
              <a:t>footprints </a:t>
            </a:r>
          </a:p>
          <a:p>
            <a:pPr lvl="2"/>
            <a:r>
              <a:rPr lang="en-AU" sz="1600" dirty="0"/>
              <a:t>3 hominids walked across wet volcanic ash </a:t>
            </a:r>
            <a:r>
              <a:rPr lang="en-AU" sz="1600" i="1" dirty="0"/>
              <a:t>Australopithecus </a:t>
            </a:r>
            <a:r>
              <a:rPr lang="en-AU" sz="1600" i="1" dirty="0" err="1"/>
              <a:t>afarensis</a:t>
            </a:r>
            <a:endParaRPr lang="en-AU" sz="1600" dirty="0"/>
          </a:p>
          <a:p>
            <a:pPr lvl="2"/>
            <a:r>
              <a:rPr lang="en-AU" sz="1600" dirty="0"/>
              <a:t>Left behind footprints showing bipedal locomotion</a:t>
            </a:r>
          </a:p>
          <a:p>
            <a:pPr lvl="2"/>
            <a:r>
              <a:rPr lang="en-AU" sz="1600" dirty="0"/>
              <a:t>3.6 million years ago</a:t>
            </a:r>
          </a:p>
          <a:p>
            <a:pPr marL="914400" lvl="2" indent="0">
              <a:buNone/>
            </a:pPr>
            <a:endParaRPr lang="en-AU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469" y="299121"/>
            <a:ext cx="3763916" cy="394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3212" y="130624"/>
            <a:ext cx="1008888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+mn-lt"/>
              </a:rPr>
              <a:t>Australopithecines – Fossil Record</a:t>
            </a:r>
            <a:endParaRPr lang="en-AU" sz="3600" b="1" dirty="0">
              <a:latin typeface="+mn-lt"/>
            </a:endParaRPr>
          </a:p>
        </p:txBody>
      </p:sp>
      <p:pic>
        <p:nvPicPr>
          <p:cNvPr id="3074" name="Picture 2" descr="Lucy (Australopithecus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92" y="770039"/>
            <a:ext cx="1581375" cy="381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167" y="3770368"/>
            <a:ext cx="1580679" cy="29098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41165"/>
            <a:ext cx="52948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the </a:t>
            </a:r>
            <a:r>
              <a:rPr lang="en-AU" sz="1600" i="1" dirty="0" smtClean="0"/>
              <a:t>fossil record for Australopithecines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5854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eleton of chimpanz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3" y="744016"/>
            <a:ext cx="11175959" cy="59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3211" y="130624"/>
            <a:ext cx="11573691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+mn-lt"/>
              </a:rPr>
              <a:t>Australopithecines – Comparison to Humans and other Apes </a:t>
            </a:r>
            <a:endParaRPr lang="en-AU" sz="36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41165"/>
            <a:ext cx="52948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the </a:t>
            </a:r>
            <a:r>
              <a:rPr lang="en-AU" sz="1600" i="1" dirty="0" smtClean="0"/>
              <a:t>fossil record for Australopithecines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9533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" y="180111"/>
            <a:ext cx="11887200" cy="706090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Australopithecines – Anatomical Features - Dentition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908721"/>
            <a:ext cx="9884608" cy="521744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AU" sz="2000" dirty="0"/>
          </a:p>
          <a:p>
            <a:pPr marL="914400" lvl="2" indent="0">
              <a:buNone/>
            </a:pPr>
            <a:endParaRPr lang="en-AU" sz="1600" dirty="0"/>
          </a:p>
        </p:txBody>
      </p:sp>
      <p:pic>
        <p:nvPicPr>
          <p:cNvPr id="4" name="Picture 2" descr="Australopithecus and Kin | Learn Science at Sci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83" y="980728"/>
            <a:ext cx="5209441" cy="307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98005"/>
              </p:ext>
            </p:extLst>
          </p:nvPr>
        </p:nvGraphicFramePr>
        <p:xfrm>
          <a:off x="515081" y="4208258"/>
          <a:ext cx="112959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306">
                  <a:extLst>
                    <a:ext uri="{9D8B030D-6E8A-4147-A177-3AD203B41FA5}">
                      <a16:colId xmlns:a16="http://schemas.microsoft.com/office/drawing/2014/main" val="2731419507"/>
                    </a:ext>
                  </a:extLst>
                </a:gridCol>
                <a:gridCol w="3765306">
                  <a:extLst>
                    <a:ext uri="{9D8B030D-6E8A-4147-A177-3AD203B41FA5}">
                      <a16:colId xmlns:a16="http://schemas.microsoft.com/office/drawing/2014/main" val="2739754077"/>
                    </a:ext>
                  </a:extLst>
                </a:gridCol>
                <a:gridCol w="3765306">
                  <a:extLst>
                    <a:ext uri="{9D8B030D-6E8A-4147-A177-3AD203B41FA5}">
                      <a16:colId xmlns:a16="http://schemas.microsoft.com/office/drawing/2014/main" val="1706639629"/>
                    </a:ext>
                  </a:extLst>
                </a:gridCol>
              </a:tblGrid>
              <a:tr h="225848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Chimp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1" dirty="0" smtClean="0"/>
                        <a:t>Australopithecus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Human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42150"/>
                  </a:ext>
                </a:extLst>
              </a:tr>
              <a:tr h="2258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Large canine teeth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Diastema present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U-shaped dental</a:t>
                      </a:r>
                      <a:r>
                        <a:rPr lang="en-AU" baseline="0" dirty="0" smtClean="0"/>
                        <a:t> arcade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Canines</a:t>
                      </a:r>
                      <a:r>
                        <a:rPr lang="en-AU" baseline="0" dirty="0" smtClean="0"/>
                        <a:t> shorter than chimp, larger than human, non projecting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Small diastema present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Dental arcade becoming parabolic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Teeth much larger than human – indicates plant based diet.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Canines small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No</a:t>
                      </a:r>
                      <a:r>
                        <a:rPr lang="en-AU" baseline="0" dirty="0" smtClean="0"/>
                        <a:t> diastema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Parabolic dental arcade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Teeth small – indicates omnivorous diet and less </a:t>
                      </a:r>
                      <a:r>
                        <a:rPr lang="en-AU" baseline="0" dirty="0" err="1" smtClean="0"/>
                        <a:t>prognathism</a:t>
                      </a:r>
                      <a:r>
                        <a:rPr lang="en-AU" baseline="0" dirty="0" smtClean="0"/>
                        <a:t>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83447"/>
                  </a:ext>
                </a:extLst>
              </a:tr>
            </a:tbl>
          </a:graphicData>
        </a:graphic>
      </p:graphicFrame>
      <p:pic>
        <p:nvPicPr>
          <p:cNvPr id="1026" name="Picture 2" descr="Australopithecine Sexual Dimorphism: What&amp;#39;s Love Got to Do With It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939" y="980728"/>
            <a:ext cx="6196131" cy="304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541165"/>
            <a:ext cx="833410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dentition of Australopithecines and compare to modern apes and humans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3609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70" y="1149531"/>
            <a:ext cx="6810101" cy="4162698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/>
              <a:t>Facial profile</a:t>
            </a:r>
          </a:p>
          <a:p>
            <a:pPr lvl="1"/>
            <a:r>
              <a:rPr lang="en-AU" sz="2000" dirty="0"/>
              <a:t>Lower forehead, more projecting jaw than more modern hominins</a:t>
            </a:r>
          </a:p>
          <a:p>
            <a:pPr lvl="1"/>
            <a:r>
              <a:rPr lang="en-AU" sz="2000" dirty="0"/>
              <a:t>Brain size 480cc, closer to modern gorilla than human</a:t>
            </a:r>
          </a:p>
          <a:p>
            <a:pPr lvl="1"/>
            <a:r>
              <a:rPr lang="en-AU" sz="2000" dirty="0"/>
              <a:t>Relative brain size larger though: Australopithecus smaller than gorilla</a:t>
            </a:r>
          </a:p>
          <a:p>
            <a:endParaRPr lang="en-AU" sz="2400" dirty="0" smtClean="0"/>
          </a:p>
          <a:p>
            <a:r>
              <a:rPr lang="en-AU" sz="2400" dirty="0" smtClean="0"/>
              <a:t>Brain </a:t>
            </a:r>
            <a:r>
              <a:rPr lang="en-AU" sz="2400" dirty="0"/>
              <a:t>size and anatomy</a:t>
            </a:r>
          </a:p>
          <a:p>
            <a:pPr lvl="1"/>
            <a:r>
              <a:rPr lang="en-AU" sz="2000" dirty="0"/>
              <a:t>Brain size 480cc, closer to modern gorilla than human</a:t>
            </a:r>
          </a:p>
          <a:p>
            <a:pPr lvl="1"/>
            <a:r>
              <a:rPr lang="en-AU" sz="2000" dirty="0"/>
              <a:t>Relative brain size larger though: </a:t>
            </a:r>
            <a:r>
              <a:rPr lang="en-AU" sz="2000" dirty="0" smtClean="0"/>
              <a:t>Australopithecus is </a:t>
            </a:r>
            <a:r>
              <a:rPr lang="en-AU" sz="2000" dirty="0"/>
              <a:t>smaller than gorilla</a:t>
            </a:r>
          </a:p>
          <a:p>
            <a:pPr lvl="1"/>
            <a:r>
              <a:rPr lang="en-AU" sz="2000" dirty="0" err="1"/>
              <a:t>Endocasts</a:t>
            </a:r>
            <a:r>
              <a:rPr lang="en-AU" sz="2000" dirty="0"/>
              <a:t> show brain more similar to humans in structure</a:t>
            </a:r>
          </a:p>
          <a:p>
            <a:pPr lvl="1"/>
            <a:r>
              <a:rPr lang="en-AU" sz="2000" dirty="0"/>
              <a:t>Foramen magnum more forward than in apes</a:t>
            </a:r>
          </a:p>
          <a:p>
            <a:pPr lvl="1"/>
            <a:r>
              <a:rPr lang="en-AU" sz="2000" dirty="0"/>
              <a:t>Skull more rounded in back than in apes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2870" y="180111"/>
            <a:ext cx="118872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+mn-lt"/>
              </a:rPr>
              <a:t>Australopithecines – Anatomical Features – Skull </a:t>
            </a:r>
            <a:endParaRPr lang="en-AU" sz="3600" b="1" dirty="0">
              <a:latin typeface="+mn-lt"/>
            </a:endParaRPr>
          </a:p>
        </p:txBody>
      </p:sp>
      <p:pic>
        <p:nvPicPr>
          <p:cNvPr id="1026" name="Picture 2" descr="Australopithecus HD Stock Images |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35" y="913724"/>
            <a:ext cx="4177835" cy="193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re 3.8-million-year-old skull recasts origins of iconic &amp;#39;Lucy&amp;#39; fossi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442" y="2939578"/>
            <a:ext cx="2579850" cy="17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opithecus africanus - The Australian Muse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765" y="4119154"/>
            <a:ext cx="2829235" cy="18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687" y="4574310"/>
            <a:ext cx="4138204" cy="1966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41165"/>
            <a:ext cx="833410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the skull of Australopithecines and compare to modern apes and humans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8553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" y="154568"/>
            <a:ext cx="11965577" cy="63408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Australopithecines -  Anatomical Features -  Limb bones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08721"/>
            <a:ext cx="7855131" cy="5217443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Footprints </a:t>
            </a:r>
            <a:r>
              <a:rPr lang="en-AU" sz="2400" dirty="0"/>
              <a:t>show bipedal gait, although not quite the same as modern humans</a:t>
            </a:r>
          </a:p>
          <a:p>
            <a:r>
              <a:rPr lang="en-AU" sz="2400" dirty="0"/>
              <a:t>Pelvis and carrying angle more similar to modern humans than to </a:t>
            </a:r>
            <a:r>
              <a:rPr lang="en-AU" sz="2400" dirty="0" smtClean="0"/>
              <a:t>apes</a:t>
            </a:r>
          </a:p>
          <a:p>
            <a:r>
              <a:rPr lang="en-AU" sz="2400" dirty="0"/>
              <a:t>Limb bones</a:t>
            </a:r>
          </a:p>
          <a:p>
            <a:pPr lvl="1"/>
            <a:r>
              <a:rPr lang="en-AU" sz="2000" dirty="0"/>
              <a:t>Suggest bipedal locomotion</a:t>
            </a:r>
          </a:p>
          <a:p>
            <a:pPr lvl="1"/>
            <a:r>
              <a:rPr lang="en-AU" sz="2000" dirty="0"/>
              <a:t>Pelvic and foot bones typically hominin</a:t>
            </a:r>
          </a:p>
          <a:p>
            <a:pPr lvl="1"/>
            <a:r>
              <a:rPr lang="en-AU" sz="2000" dirty="0"/>
              <a:t>Non opposable, strongly built big toe </a:t>
            </a:r>
          </a:p>
          <a:p>
            <a:pPr lvl="1"/>
            <a:r>
              <a:rPr lang="en-AU" sz="2000" dirty="0"/>
              <a:t>Thumb less mobile than modern humans, but more so than modern apes</a:t>
            </a:r>
          </a:p>
          <a:p>
            <a:pPr lvl="1"/>
            <a:r>
              <a:rPr lang="en-AU" sz="2000" dirty="0"/>
              <a:t>Vertebral column – typically hominin curves </a:t>
            </a:r>
          </a:p>
          <a:p>
            <a:pPr lvl="1"/>
            <a:r>
              <a:rPr lang="en-AU" sz="2000" dirty="0"/>
              <a:t>Foramen magnum – at base of skull.</a:t>
            </a:r>
          </a:p>
          <a:p>
            <a:pPr lvl="1"/>
            <a:endParaRPr lang="en-AU" sz="2000" dirty="0"/>
          </a:p>
          <a:p>
            <a:pPr marL="914400" lvl="2" indent="0">
              <a:buNone/>
            </a:pPr>
            <a:endParaRPr lang="en-AU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080" y="788652"/>
            <a:ext cx="2938188" cy="297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94" y="3761544"/>
            <a:ext cx="1951949" cy="28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" y="6541165"/>
            <a:ext cx="920496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the femur and pelvis of Australopithecines and compare to modern apes and humans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2190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B630F10-BA45-4924-95C0-FE44E5D993F5}"/>
</file>

<file path=customXml/itemProps2.xml><?xml version="1.0" encoding="utf-8"?>
<ds:datastoreItem xmlns:ds="http://schemas.openxmlformats.org/officeDocument/2006/customXml" ds:itemID="{909FC3F9-CB02-4EF4-BB92-A1F61E0EB7E4}"/>
</file>

<file path=customXml/itemProps3.xml><?xml version="1.0" encoding="utf-8"?>
<ds:datastoreItem xmlns:ds="http://schemas.openxmlformats.org/officeDocument/2006/customXml" ds:itemID="{9ABD5962-5528-4B15-8981-9B7D4A486B9B}"/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833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Human Ancestors: Australopithecus</vt:lpstr>
      <vt:lpstr>PowerPoint Presentation</vt:lpstr>
      <vt:lpstr>PowerPoint Presentation</vt:lpstr>
      <vt:lpstr>Australopithecines – Fossil Record</vt:lpstr>
      <vt:lpstr>PowerPoint Presentation</vt:lpstr>
      <vt:lpstr>PowerPoint Presentation</vt:lpstr>
      <vt:lpstr>Australopithecines – Anatomical Features - Dentition</vt:lpstr>
      <vt:lpstr>PowerPoint Presentation</vt:lpstr>
      <vt:lpstr>Australopithecines -  Anatomical Features -  Limb bones</vt:lpstr>
      <vt:lpstr>Evolutionary Progression in Australopithecines</vt:lpstr>
      <vt:lpstr>Paranthropus robustus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Ancestors: Australopithecus</dc:title>
  <dc:creator>BYRNE Robin [Belmont City College]</dc:creator>
  <cp:lastModifiedBy>BYRNE Robin [Belmont City College]</cp:lastModifiedBy>
  <cp:revision>27</cp:revision>
  <dcterms:created xsi:type="dcterms:W3CDTF">2021-08-24T06:05:16Z</dcterms:created>
  <dcterms:modified xsi:type="dcterms:W3CDTF">2021-08-31T09:28:43Z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