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56" r:id="rId4"/>
    <p:sldId id="261" r:id="rId5"/>
    <p:sldId id="264" r:id="rId6"/>
    <p:sldId id="273" r:id="rId7"/>
    <p:sldId id="265" r:id="rId8"/>
    <p:sldId id="274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81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09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181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80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07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20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03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03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20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27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3F0B-1053-49EA-B1FD-25112874DAAF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08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3F0B-1053-49EA-B1FD-25112874DAAF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990A-D0AF-43A7-8254-B2348A7721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83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092" y="460947"/>
            <a:ext cx="7772400" cy="618917"/>
          </a:xfrm>
        </p:spPr>
        <p:txBody>
          <a:bodyPr>
            <a:normAutofit/>
          </a:bodyPr>
          <a:lstStyle/>
          <a:p>
            <a:r>
              <a:rPr lang="en-AU" sz="3600" b="1" dirty="0"/>
              <a:t>Human Ancestors: </a:t>
            </a:r>
            <a:r>
              <a:rPr lang="en-AU" sz="3600" b="1" i="1" dirty="0"/>
              <a:t>Paranthropus robustus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869160"/>
            <a:ext cx="6400800" cy="1752600"/>
          </a:xfrm>
        </p:spPr>
        <p:txBody>
          <a:bodyPr/>
          <a:lstStyle/>
          <a:p>
            <a:r>
              <a:rPr lang="en-AU" dirty="0"/>
              <a:t>Habitat and Behaviour</a:t>
            </a:r>
          </a:p>
          <a:p>
            <a:r>
              <a:rPr lang="en-AU" dirty="0"/>
              <a:t>Fossil Record</a:t>
            </a:r>
          </a:p>
          <a:p>
            <a:r>
              <a:rPr lang="en-AU" dirty="0"/>
              <a:t>Anatomical Features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38" y="1472046"/>
            <a:ext cx="56197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96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26" y="84043"/>
            <a:ext cx="9830344" cy="67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1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96160"/>
              </p:ext>
            </p:extLst>
          </p:nvPr>
        </p:nvGraphicFramePr>
        <p:xfrm>
          <a:off x="165463" y="75232"/>
          <a:ext cx="11739154" cy="666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29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620485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96479">
                <a:tc>
                  <a:txBody>
                    <a:bodyPr/>
                    <a:lstStyle/>
                    <a:p>
                      <a:r>
                        <a:rPr lang="en-AU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Huma</a:t>
                      </a:r>
                      <a:r>
                        <a:rPr lang="en-AU" baseline="0" dirty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605490">
                <a:tc rowSpan="2">
                  <a:txBody>
                    <a:bodyPr/>
                    <a:lstStyle/>
                    <a:p>
                      <a:r>
                        <a:rPr lang="en-AU" sz="1600" b="1" dirty="0"/>
                        <a:t>Do</a:t>
                      </a:r>
                      <a:r>
                        <a:rPr lang="en-AU" sz="1600" b="1" baseline="0" dirty="0"/>
                        <a:t> Now</a:t>
                      </a:r>
                    </a:p>
                    <a:p>
                      <a:endParaRPr lang="en-AU" sz="1600" b="0" baseline="0" dirty="0"/>
                    </a:p>
                    <a:p>
                      <a:r>
                        <a:rPr lang="en-AU" sz="1600" b="0" baseline="0" dirty="0"/>
                        <a:t>Past exam question</a:t>
                      </a:r>
                    </a:p>
                    <a:p>
                      <a:r>
                        <a:rPr lang="en-AU" sz="1600" b="0" baseline="0" dirty="0"/>
                        <a:t>Hand in review worksheet</a:t>
                      </a:r>
                    </a:p>
                    <a:p>
                      <a:endParaRPr lang="en-AU" sz="1600" b="0" baseline="0" dirty="0"/>
                    </a:p>
                    <a:p>
                      <a:r>
                        <a:rPr lang="en-AU" sz="1600" b="1" dirty="0"/>
                        <a:t>Lesson Agenda</a:t>
                      </a:r>
                    </a:p>
                    <a:p>
                      <a:r>
                        <a:rPr lang="en-AU" sz="1600" b="0" baseline="0" dirty="0"/>
                        <a:t>1: Do Now</a:t>
                      </a:r>
                    </a:p>
                    <a:p>
                      <a:r>
                        <a:rPr lang="en-AU" sz="1600" b="0" baseline="0" dirty="0"/>
                        <a:t>2: Human Ancestors – </a:t>
                      </a:r>
                      <a:r>
                        <a:rPr lang="en-AU" sz="1600" b="0" i="1" baseline="0" dirty="0"/>
                        <a:t>Paranthropus</a:t>
                      </a:r>
                    </a:p>
                    <a:p>
                      <a:r>
                        <a:rPr lang="en-AU" sz="1600" b="0" i="0" baseline="0" dirty="0"/>
                        <a:t>3: Lesson summary and windup</a:t>
                      </a:r>
                    </a:p>
                    <a:p>
                      <a:endParaRPr lang="en-AU" sz="1600" b="0" i="0" baseline="0" dirty="0"/>
                    </a:p>
                    <a:p>
                      <a:r>
                        <a:rPr lang="en-AU" sz="1600" b="1" i="0" baseline="0" dirty="0"/>
                        <a:t>Suggested Study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/>
                        <a:t>Read through today’s notes and textbook section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i="0" baseline="0" dirty="0"/>
                        <a:t>Complete review worksheet, then mark and correct using the answer key on Connect (compulsory).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/>
                        <a:t>NEXT LESSON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1" baseline="0" dirty="0"/>
                        <a:t>Homo </a:t>
                      </a:r>
                      <a:r>
                        <a:rPr lang="en-AU" sz="1600" b="0" i="1" baseline="0" dirty="0" err="1"/>
                        <a:t>habilis</a:t>
                      </a:r>
                      <a:endParaRPr lang="en-AU" sz="1600" b="0" i="1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1" baseline="0" dirty="0"/>
                        <a:t>Homo erectus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/>
                        <a:t>Learning</a:t>
                      </a:r>
                      <a:r>
                        <a:rPr lang="en-AU" sz="1600" b="1" baseline="0" dirty="0"/>
                        <a:t> Aims</a:t>
                      </a:r>
                      <a:endParaRPr lang="en-AU" sz="1600" b="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/>
                        <a:t>Describe the main features of Paranthropus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/>
                        <a:t>Describe the fossil record for Paranthropus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/>
                        <a:t>Describe the following anatomical features of Paranthropus and compare these to modern day Great Apes and Humans: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/>
                        <a:t>General skeletal structure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/>
                        <a:t>Dentition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/>
                        <a:t>Skull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/>
                        <a:t>Femur and Pelvis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563232">
                <a:tc vMerge="1">
                  <a:txBody>
                    <a:bodyPr/>
                    <a:lstStyle/>
                    <a:p>
                      <a:endParaRPr lang="en-AU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/>
                        <a:t>Key Vocabulary</a:t>
                      </a:r>
                    </a:p>
                    <a:p>
                      <a:endParaRPr lang="en-AU" sz="1600" b="1" dirty="0"/>
                    </a:p>
                    <a:p>
                      <a:r>
                        <a:rPr lang="en-AU" sz="1600" b="0" i="1" dirty="0"/>
                        <a:t>Paranthropus</a:t>
                      </a:r>
                      <a:r>
                        <a:rPr lang="en-AU" sz="1600" b="0" i="1" baseline="0" dirty="0"/>
                        <a:t> </a:t>
                      </a:r>
                      <a:endParaRPr lang="en-AU" sz="1600" b="0" i="0" baseline="0" dirty="0"/>
                    </a:p>
                    <a:p>
                      <a:r>
                        <a:rPr lang="en-AU" sz="1600" b="0" i="0" baseline="0" dirty="0"/>
                        <a:t>Sagittal Crest</a:t>
                      </a:r>
                    </a:p>
                    <a:p>
                      <a:endParaRPr lang="en-AU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9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5057" y="980893"/>
            <a:ext cx="5841274" cy="5585370"/>
          </a:xfrm>
        </p:spPr>
        <p:txBody>
          <a:bodyPr>
            <a:noAutofit/>
          </a:bodyPr>
          <a:lstStyle/>
          <a:p>
            <a:r>
              <a:rPr lang="en-AU" sz="2000" dirty="0"/>
              <a:t>Lived 1.8-1.2 million years ago in southern Africa</a:t>
            </a:r>
          </a:p>
          <a:p>
            <a:r>
              <a:rPr lang="en-AU" sz="2000" dirty="0"/>
              <a:t>Likely several species including P.  boisei but now an extinct line</a:t>
            </a:r>
          </a:p>
          <a:p>
            <a:r>
              <a:rPr lang="en-AU" sz="2000" dirty="0"/>
              <a:t>Likely branched off evolutionary tree from Au. afarensis – Au. africanus and other Homo species another branch</a:t>
            </a:r>
          </a:p>
          <a:p>
            <a:r>
              <a:rPr lang="en-AU" sz="2000" dirty="0"/>
              <a:t>Formerly known as “robust Australopithecines” due to skeletal differences with other “gracile Australopithecines”</a:t>
            </a:r>
          </a:p>
          <a:p>
            <a:r>
              <a:rPr lang="en-AU" sz="2000" dirty="0"/>
              <a:t>Spent time in trees and on ground</a:t>
            </a:r>
          </a:p>
          <a:p>
            <a:r>
              <a:rPr lang="en-AU" sz="2000" dirty="0"/>
              <a:t>Mostly vegetarian – roots and seeds, but also fruit</a:t>
            </a:r>
          </a:p>
          <a:p>
            <a:r>
              <a:rPr lang="en-AU" sz="2000" dirty="0"/>
              <a:t>“Nutcracker Man” due to size of teeth and strong chewing muscles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212" y="130624"/>
            <a:ext cx="1008888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>
                <a:latin typeface="+mn-lt"/>
              </a:rPr>
              <a:t>Paranthropus –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541165"/>
            <a:ext cx="543414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Describe the main features of Paranthropus</a:t>
            </a:r>
          </a:p>
        </p:txBody>
      </p:sp>
      <p:pic>
        <p:nvPicPr>
          <p:cNvPr id="1026" name="Picture 2" descr="2-Million-Year-Old Skull of Paranthropus robustus Suggests Climate Change  Drove Rapid Changes | Paleoanthropology | Sci-News.com">
            <a:extLst>
              <a:ext uri="{FF2B5EF4-FFF2-40B4-BE49-F238E27FC236}">
                <a16:creationId xmlns:a16="http://schemas.microsoft.com/office/drawing/2014/main" id="{5DA231A0-CCC2-F223-6AED-1DF7BC293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064" y="1109345"/>
            <a:ext cx="3579495" cy="393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7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2" y="130624"/>
            <a:ext cx="10088880" cy="706090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Paranthropus – Fossil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2" y="908721"/>
            <a:ext cx="6069874" cy="5217443"/>
          </a:xfrm>
        </p:spPr>
        <p:txBody>
          <a:bodyPr>
            <a:normAutofit/>
          </a:bodyPr>
          <a:lstStyle/>
          <a:p>
            <a:r>
              <a:rPr lang="en-AU" sz="2400" dirty="0"/>
              <a:t>First fossil found in 1938</a:t>
            </a:r>
          </a:p>
          <a:p>
            <a:pPr lvl="1"/>
            <a:r>
              <a:rPr lang="en-AU" sz="2000" dirty="0"/>
              <a:t>Robert Bloom</a:t>
            </a:r>
          </a:p>
          <a:p>
            <a:pPr lvl="1"/>
            <a:r>
              <a:rPr lang="en-AU" sz="2000" dirty="0"/>
              <a:t>Jaw fragment and molar</a:t>
            </a:r>
          </a:p>
          <a:p>
            <a:pPr lvl="1"/>
            <a:r>
              <a:rPr lang="en-AU" sz="2000" dirty="0"/>
              <a:t>Different skeletal structure to other </a:t>
            </a:r>
            <a:r>
              <a:rPr lang="en-AU" sz="2000" dirty="0" err="1"/>
              <a:t>Australo’s</a:t>
            </a:r>
            <a:endParaRPr lang="en-AU" sz="2000" dirty="0"/>
          </a:p>
          <a:p>
            <a:pPr lvl="1"/>
            <a:r>
              <a:rPr lang="en-AU" sz="2000" dirty="0"/>
              <a:t>Para = alongside; </a:t>
            </a:r>
            <a:r>
              <a:rPr lang="en-AU" sz="2000" dirty="0" err="1"/>
              <a:t>anthropus</a:t>
            </a:r>
            <a:r>
              <a:rPr lang="en-AU" sz="2000" dirty="0"/>
              <a:t> = man</a:t>
            </a:r>
          </a:p>
          <a:p>
            <a:r>
              <a:rPr lang="en-AU" sz="2400" dirty="0"/>
              <a:t>More fossils found in 1955 in Olduvai Gorge, Tanzania</a:t>
            </a:r>
          </a:p>
          <a:p>
            <a:r>
              <a:rPr lang="en-AU" sz="2400" dirty="0"/>
              <a:t>Mary Leakey (1959)</a:t>
            </a:r>
          </a:p>
          <a:p>
            <a:pPr lvl="1"/>
            <a:r>
              <a:rPr lang="en-AU" sz="2000" dirty="0"/>
              <a:t>“</a:t>
            </a:r>
            <a:r>
              <a:rPr lang="en-AU" sz="2000" dirty="0" err="1"/>
              <a:t>Zinj</a:t>
            </a:r>
            <a:r>
              <a:rPr lang="en-AU" sz="2000" dirty="0"/>
              <a:t>” skull</a:t>
            </a:r>
          </a:p>
          <a:p>
            <a:pPr lvl="1"/>
            <a:r>
              <a:rPr lang="en-AU" sz="2000" dirty="0"/>
              <a:t>P. boisei classified</a:t>
            </a:r>
          </a:p>
          <a:p>
            <a:r>
              <a:rPr lang="en-AU" sz="2400" dirty="0"/>
              <a:t>Eventually three separate Para species identified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41165"/>
            <a:ext cx="52948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Describe the fossil record for Paranthropus</a:t>
            </a:r>
          </a:p>
        </p:txBody>
      </p:sp>
      <p:pic>
        <p:nvPicPr>
          <p:cNvPr id="2050" name="Picture 2" descr="The Leakey Foundation | The Discovery of “Zinj”">
            <a:extLst>
              <a:ext uri="{FF2B5EF4-FFF2-40B4-BE49-F238E27FC236}">
                <a16:creationId xmlns:a16="http://schemas.microsoft.com/office/drawing/2014/main" id="{4A6A1699-AE3B-12E9-E44A-F7EABCE97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81" y="597628"/>
            <a:ext cx="4125278" cy="283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H 5 (Zinj or nutcracker man)">
            <a:extLst>
              <a:ext uri="{FF2B5EF4-FFF2-40B4-BE49-F238E27FC236}">
                <a16:creationId xmlns:a16="http://schemas.microsoft.com/office/drawing/2014/main" id="{B5FC8849-F7B4-9E36-500A-B5D16E538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20234"/>
            <a:ext cx="2370040" cy="364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68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" y="180111"/>
            <a:ext cx="11887200" cy="706090"/>
          </a:xfrm>
        </p:spPr>
        <p:txBody>
          <a:bodyPr>
            <a:noAutofit/>
          </a:bodyPr>
          <a:lstStyle/>
          <a:p>
            <a:r>
              <a:rPr lang="en-AU" sz="3600" b="1" dirty="0">
                <a:latin typeface="+mn-lt"/>
              </a:rPr>
              <a:t>Paranthropus – Anatomical Features - Dentition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908721"/>
            <a:ext cx="9884608" cy="521744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AU" sz="2000" dirty="0"/>
          </a:p>
          <a:p>
            <a:pPr marL="914400" lvl="2" indent="0">
              <a:buNone/>
            </a:pPr>
            <a:endParaRPr lang="en-AU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67396"/>
              </p:ext>
            </p:extLst>
          </p:nvPr>
        </p:nvGraphicFramePr>
        <p:xfrm>
          <a:off x="515081" y="4208258"/>
          <a:ext cx="112959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306">
                  <a:extLst>
                    <a:ext uri="{9D8B030D-6E8A-4147-A177-3AD203B41FA5}">
                      <a16:colId xmlns:a16="http://schemas.microsoft.com/office/drawing/2014/main" val="2731419507"/>
                    </a:ext>
                  </a:extLst>
                </a:gridCol>
                <a:gridCol w="3765306">
                  <a:extLst>
                    <a:ext uri="{9D8B030D-6E8A-4147-A177-3AD203B41FA5}">
                      <a16:colId xmlns:a16="http://schemas.microsoft.com/office/drawing/2014/main" val="2739754077"/>
                    </a:ext>
                  </a:extLst>
                </a:gridCol>
                <a:gridCol w="3765306">
                  <a:extLst>
                    <a:ext uri="{9D8B030D-6E8A-4147-A177-3AD203B41FA5}">
                      <a16:colId xmlns:a16="http://schemas.microsoft.com/office/drawing/2014/main" val="1706639629"/>
                    </a:ext>
                  </a:extLst>
                </a:gridCol>
              </a:tblGrid>
              <a:tr h="225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1" dirty="0"/>
                        <a:t>Australopithecus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Human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042150"/>
                  </a:ext>
                </a:extLst>
              </a:tr>
              <a:tr h="22584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Canines</a:t>
                      </a:r>
                      <a:r>
                        <a:rPr lang="en-AU" baseline="0" dirty="0"/>
                        <a:t> shorter than chimp, larger than human, non projecting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/>
                        <a:t>Small diastema present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/>
                        <a:t>Dental arcade becoming parabolic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/>
                        <a:t>Teeth much larger than human – indicates plant based diet.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Canines small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No</a:t>
                      </a:r>
                      <a:r>
                        <a:rPr lang="en-AU" baseline="0" dirty="0"/>
                        <a:t> diastema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/>
                        <a:t>Parabolic dental arcade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/>
                        <a:t>Teeth small – indicates omnivorous diet and less </a:t>
                      </a:r>
                      <a:r>
                        <a:rPr lang="en-AU" baseline="0" dirty="0" err="1"/>
                        <a:t>prognathism</a:t>
                      </a:r>
                      <a:r>
                        <a:rPr lang="en-AU" baseline="0" dirty="0"/>
                        <a:t>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8344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541165"/>
            <a:ext cx="833410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Describe dentition of Paranthropus and compare to </a:t>
            </a:r>
            <a:r>
              <a:rPr lang="en-AU" sz="1600" i="1" dirty="0" err="1"/>
              <a:t>Australopithcines</a:t>
            </a:r>
            <a:r>
              <a:rPr lang="en-AU" sz="1600" i="1" dirty="0"/>
              <a:t> and humans</a:t>
            </a:r>
          </a:p>
        </p:txBody>
      </p:sp>
    </p:spTree>
    <p:extLst>
      <p:ext uri="{BB962C8B-B14F-4D97-AF65-F5344CB8AC3E}">
        <p14:creationId xmlns:p14="http://schemas.microsoft.com/office/powerpoint/2010/main" val="236091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70" y="1149531"/>
            <a:ext cx="6810101" cy="4162698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/>
              <a:t>Facial profile</a:t>
            </a:r>
          </a:p>
          <a:p>
            <a:pPr lvl="1"/>
            <a:r>
              <a:rPr lang="en-AU" sz="2000" dirty="0"/>
              <a:t>Lower forehead, more projecting jaw than more modern hominins</a:t>
            </a:r>
          </a:p>
          <a:p>
            <a:pPr lvl="1"/>
            <a:r>
              <a:rPr lang="en-AU" sz="2000" dirty="0"/>
              <a:t>Brain size 480cc, closer to modern gorilla than human</a:t>
            </a:r>
          </a:p>
          <a:p>
            <a:pPr lvl="1"/>
            <a:r>
              <a:rPr lang="en-AU" sz="2000" dirty="0"/>
              <a:t>Relative brain size larger though: Australopithecus smaller than gorilla</a:t>
            </a:r>
          </a:p>
          <a:p>
            <a:endParaRPr lang="en-AU" sz="2400" dirty="0"/>
          </a:p>
          <a:p>
            <a:r>
              <a:rPr lang="en-AU" sz="2400" dirty="0"/>
              <a:t>Brain size and anatomy</a:t>
            </a:r>
          </a:p>
          <a:p>
            <a:pPr lvl="1"/>
            <a:r>
              <a:rPr lang="en-AU" sz="2000" dirty="0"/>
              <a:t>Brain size 480cc, closer to modern gorilla than human</a:t>
            </a:r>
          </a:p>
          <a:p>
            <a:pPr lvl="1"/>
            <a:r>
              <a:rPr lang="en-AU" sz="2000" dirty="0"/>
              <a:t>Relative brain size larger though: Australopithecus is smaller than gorilla</a:t>
            </a:r>
          </a:p>
          <a:p>
            <a:pPr lvl="1"/>
            <a:r>
              <a:rPr lang="en-AU" sz="2000" dirty="0" err="1"/>
              <a:t>Endocasts</a:t>
            </a:r>
            <a:r>
              <a:rPr lang="en-AU" sz="2000" dirty="0"/>
              <a:t> show brain more similar to humans in structure</a:t>
            </a:r>
          </a:p>
          <a:p>
            <a:pPr lvl="1"/>
            <a:r>
              <a:rPr lang="en-AU" sz="2000" dirty="0"/>
              <a:t>Foramen magnum more forward than in apes</a:t>
            </a:r>
          </a:p>
          <a:p>
            <a:pPr lvl="1"/>
            <a:r>
              <a:rPr lang="en-AU" sz="2000" dirty="0"/>
              <a:t>Skull more rounded in back than in apes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2870" y="180111"/>
            <a:ext cx="118872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>
                <a:latin typeface="+mn-lt"/>
              </a:rPr>
              <a:t>Australopithecines – Anatomical Features – Skull </a:t>
            </a:r>
          </a:p>
        </p:txBody>
      </p:sp>
      <p:pic>
        <p:nvPicPr>
          <p:cNvPr id="1026" name="Picture 2" descr="Australopithecus HD Stock Images |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35" y="913724"/>
            <a:ext cx="4177835" cy="193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re 3.8-million-year-old skull recasts origins of iconic &amp;#39;Lucy&amp;#39; fossi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442" y="2939578"/>
            <a:ext cx="2579850" cy="17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stralopithecus africanus - The Australian Muse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765" y="4119154"/>
            <a:ext cx="2829235" cy="18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687" y="4574310"/>
            <a:ext cx="4138204" cy="19668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41165"/>
            <a:ext cx="833410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Describe the skull of Australopithecines and compare to modern apes and humans</a:t>
            </a:r>
          </a:p>
        </p:txBody>
      </p:sp>
    </p:spTree>
    <p:extLst>
      <p:ext uri="{BB962C8B-B14F-4D97-AF65-F5344CB8AC3E}">
        <p14:creationId xmlns:p14="http://schemas.microsoft.com/office/powerpoint/2010/main" val="185531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" y="154568"/>
            <a:ext cx="11965577" cy="634084"/>
          </a:xfrm>
        </p:spPr>
        <p:txBody>
          <a:bodyPr>
            <a:noAutofit/>
          </a:bodyPr>
          <a:lstStyle/>
          <a:p>
            <a:r>
              <a:rPr lang="en-AU" sz="3600" b="1" dirty="0">
                <a:latin typeface="+mn-lt"/>
              </a:rPr>
              <a:t>Australopithecines -  Anatomical Features -  Limb bones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08721"/>
            <a:ext cx="7855131" cy="5217443"/>
          </a:xfrm>
        </p:spPr>
        <p:txBody>
          <a:bodyPr>
            <a:normAutofit/>
          </a:bodyPr>
          <a:lstStyle/>
          <a:p>
            <a:r>
              <a:rPr lang="en-AU" sz="2400" dirty="0"/>
              <a:t>Footprints show bipedal gait, although not quite the same as modern humans</a:t>
            </a:r>
          </a:p>
          <a:p>
            <a:r>
              <a:rPr lang="en-AU" sz="2400" dirty="0"/>
              <a:t>Pelvis and carrying angle more similar to modern humans than to apes</a:t>
            </a:r>
          </a:p>
          <a:p>
            <a:r>
              <a:rPr lang="en-AU" sz="2400" dirty="0"/>
              <a:t>Limb bones</a:t>
            </a:r>
          </a:p>
          <a:p>
            <a:pPr lvl="1"/>
            <a:r>
              <a:rPr lang="en-AU" sz="2000" dirty="0"/>
              <a:t>Suggest bipedal locomotion</a:t>
            </a:r>
          </a:p>
          <a:p>
            <a:pPr lvl="1"/>
            <a:r>
              <a:rPr lang="en-AU" sz="2000" dirty="0"/>
              <a:t>Pelvic and foot bones typically hominin</a:t>
            </a:r>
          </a:p>
          <a:p>
            <a:pPr lvl="1"/>
            <a:r>
              <a:rPr lang="en-AU" sz="2000" dirty="0"/>
              <a:t>Non opposable, strongly built big toe </a:t>
            </a:r>
          </a:p>
          <a:p>
            <a:pPr lvl="1"/>
            <a:r>
              <a:rPr lang="en-AU" sz="2000" dirty="0"/>
              <a:t>Thumb less mobile than modern humans, but more so than modern apes</a:t>
            </a:r>
          </a:p>
          <a:p>
            <a:pPr lvl="1"/>
            <a:r>
              <a:rPr lang="en-AU" sz="2000" dirty="0"/>
              <a:t>Vertebral column – typically hominin curves </a:t>
            </a:r>
          </a:p>
          <a:p>
            <a:pPr lvl="1"/>
            <a:r>
              <a:rPr lang="en-AU" sz="2000" dirty="0"/>
              <a:t>Foramen magnum – at base of skull.</a:t>
            </a:r>
          </a:p>
          <a:p>
            <a:pPr lvl="1"/>
            <a:endParaRPr lang="en-AU" sz="2000" dirty="0"/>
          </a:p>
          <a:p>
            <a:pPr marL="914400" lvl="2" indent="0">
              <a:buNone/>
            </a:pPr>
            <a:endParaRPr lang="en-AU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080" y="788652"/>
            <a:ext cx="2938188" cy="297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94" y="3761544"/>
            <a:ext cx="1951949" cy="283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" y="6541165"/>
            <a:ext cx="920496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Describe the femur and pelvis of Australopithecines and compare to modern apes and humans</a:t>
            </a:r>
          </a:p>
        </p:txBody>
      </p:sp>
    </p:spTree>
    <p:extLst>
      <p:ext uri="{BB962C8B-B14F-4D97-AF65-F5344CB8AC3E}">
        <p14:creationId xmlns:p14="http://schemas.microsoft.com/office/powerpoint/2010/main" val="221904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" y="154568"/>
            <a:ext cx="11965577" cy="634084"/>
          </a:xfrm>
        </p:spPr>
        <p:txBody>
          <a:bodyPr>
            <a:noAutofit/>
          </a:bodyPr>
          <a:lstStyle/>
          <a:p>
            <a:r>
              <a:rPr lang="en-AU" sz="3600" b="1" dirty="0">
                <a:latin typeface="+mn-lt"/>
              </a:rPr>
              <a:t>Evolutionary Progression in Australopithecines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908721"/>
            <a:ext cx="4310743" cy="5217443"/>
          </a:xfrm>
        </p:spPr>
        <p:txBody>
          <a:bodyPr>
            <a:normAutofit/>
          </a:bodyPr>
          <a:lstStyle/>
          <a:p>
            <a:r>
              <a:rPr lang="en-AU" sz="2000" dirty="0"/>
              <a:t>More than one species of Australopithecine.</a:t>
            </a:r>
          </a:p>
          <a:p>
            <a:r>
              <a:rPr lang="en-AU" sz="2000" i="1" dirty="0"/>
              <a:t>Australopithecus afarensis </a:t>
            </a:r>
            <a:r>
              <a:rPr lang="en-AU" sz="2000" dirty="0"/>
              <a:t>– earlier</a:t>
            </a:r>
          </a:p>
          <a:p>
            <a:r>
              <a:rPr lang="en-AU" sz="2000" i="1" dirty="0"/>
              <a:t>Australopithecus </a:t>
            </a:r>
            <a:r>
              <a:rPr lang="en-AU" sz="2000" i="1" dirty="0" err="1"/>
              <a:t>africanus</a:t>
            </a:r>
            <a:r>
              <a:rPr lang="en-AU" sz="2000" i="1" dirty="0"/>
              <a:t> </a:t>
            </a:r>
            <a:r>
              <a:rPr lang="en-AU" sz="2000" dirty="0"/>
              <a:t>– later</a:t>
            </a:r>
          </a:p>
          <a:p>
            <a:r>
              <a:rPr lang="en-AU" sz="2000" dirty="0"/>
              <a:t>Can see evolutionary transition between the two species: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698" y="908721"/>
            <a:ext cx="7677791" cy="48824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41165"/>
            <a:ext cx="912658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Discuss features that demonstrate evolutionary </a:t>
            </a:r>
            <a:r>
              <a:rPr lang="en-AU" sz="1600" i="1" dirty="0" err="1"/>
              <a:t>progession</a:t>
            </a:r>
            <a:r>
              <a:rPr lang="en-AU" sz="1600" i="1" dirty="0"/>
              <a:t> within the Australopithecus genus.</a:t>
            </a:r>
          </a:p>
        </p:txBody>
      </p:sp>
    </p:spTree>
    <p:extLst>
      <p:ext uri="{BB962C8B-B14F-4D97-AF65-F5344CB8AC3E}">
        <p14:creationId xmlns:p14="http://schemas.microsoft.com/office/powerpoint/2010/main" val="412557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857" y="4547032"/>
            <a:ext cx="3652657" cy="21629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1" y="274638"/>
            <a:ext cx="9914709" cy="509133"/>
          </a:xfrm>
        </p:spPr>
        <p:txBody>
          <a:bodyPr>
            <a:noAutofit/>
          </a:bodyPr>
          <a:lstStyle/>
          <a:p>
            <a:r>
              <a:rPr lang="en-AU" sz="3600" b="1" i="1" dirty="0" err="1">
                <a:latin typeface="+mn-lt"/>
              </a:rPr>
              <a:t>Paranthropus</a:t>
            </a:r>
            <a:r>
              <a:rPr lang="en-AU" sz="3600" b="1" i="1" dirty="0">
                <a:latin typeface="+mn-lt"/>
              </a:rPr>
              <a:t> </a:t>
            </a:r>
            <a:r>
              <a:rPr lang="en-AU" sz="3600" b="1" i="1" dirty="0" err="1">
                <a:latin typeface="+mn-lt"/>
              </a:rPr>
              <a:t>robustus</a:t>
            </a:r>
            <a:endParaRPr lang="en-AU" sz="3600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5" y="923109"/>
            <a:ext cx="6670765" cy="5538651"/>
          </a:xfrm>
        </p:spPr>
        <p:txBody>
          <a:bodyPr>
            <a:normAutofit/>
          </a:bodyPr>
          <a:lstStyle/>
          <a:p>
            <a:r>
              <a:rPr lang="en-AU" sz="2400" dirty="0"/>
              <a:t>Closely related to </a:t>
            </a:r>
            <a:r>
              <a:rPr lang="en-AU" sz="2400" i="1" dirty="0"/>
              <a:t>Australopithecus</a:t>
            </a:r>
            <a:endParaRPr lang="en-AU" sz="2400" dirty="0"/>
          </a:p>
          <a:p>
            <a:r>
              <a:rPr lang="en-AU" sz="2400" i="1" dirty="0" err="1"/>
              <a:t>Paranthropus</a:t>
            </a:r>
            <a:r>
              <a:rPr lang="en-AU" sz="2400" dirty="0"/>
              <a:t> used to be classified as </a:t>
            </a:r>
            <a:r>
              <a:rPr lang="en-AU" sz="2400" i="1" dirty="0"/>
              <a:t>Australopithecus. </a:t>
            </a:r>
          </a:p>
          <a:p>
            <a:r>
              <a:rPr lang="en-AU" sz="2400" dirty="0"/>
              <a:t>Different branch of the evolutionary tree.</a:t>
            </a:r>
          </a:p>
          <a:p>
            <a:endParaRPr lang="en-AU" sz="2000" dirty="0"/>
          </a:p>
          <a:p>
            <a:pPr marL="0" indent="0">
              <a:buNone/>
            </a:pPr>
            <a:endParaRPr lang="en-A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01974"/>
              </p:ext>
            </p:extLst>
          </p:nvPr>
        </p:nvGraphicFramePr>
        <p:xfrm>
          <a:off x="296091" y="2621532"/>
          <a:ext cx="6261464" cy="3918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0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864">
                <a:tc>
                  <a:txBody>
                    <a:bodyPr/>
                    <a:lstStyle/>
                    <a:p>
                      <a:r>
                        <a:rPr lang="en-AU" i="1" dirty="0"/>
                        <a:t>Australopithecus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i="1" dirty="0" err="1"/>
                        <a:t>Paranthropus</a:t>
                      </a:r>
                      <a:r>
                        <a:rPr lang="en-AU" i="1" dirty="0"/>
                        <a:t> </a:t>
                      </a:r>
                      <a:r>
                        <a:rPr lang="en-AU" i="1" dirty="0" err="1"/>
                        <a:t>robustus</a:t>
                      </a:r>
                      <a:endParaRPr lang="en-AU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4">
                <a:tc>
                  <a:txBody>
                    <a:bodyPr/>
                    <a:lstStyle/>
                    <a:p>
                      <a:r>
                        <a:rPr lang="en-AU" dirty="0"/>
                        <a:t>120-140cm</a:t>
                      </a:r>
                      <a:r>
                        <a:rPr lang="en-AU" baseline="0" dirty="0"/>
                        <a:t> tall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Up to 170cm 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4">
                <a:tc>
                  <a:txBody>
                    <a:bodyPr/>
                    <a:lstStyle/>
                    <a:p>
                      <a:r>
                        <a:rPr lang="en-AU" dirty="0"/>
                        <a:t>25-35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Up to 70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64">
                <a:tc>
                  <a:txBody>
                    <a:bodyPr/>
                    <a:lstStyle/>
                    <a:p>
                      <a:r>
                        <a:rPr lang="en-AU" dirty="0"/>
                        <a:t>Proportional</a:t>
                      </a:r>
                      <a:r>
                        <a:rPr lang="en-AU" baseline="0" dirty="0"/>
                        <a:t> molars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Larger, broader molars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102">
                <a:tc>
                  <a:txBody>
                    <a:bodyPr/>
                    <a:lstStyle/>
                    <a:p>
                      <a:r>
                        <a:rPr lang="en-AU" dirty="0"/>
                        <a:t>Smaller jaw muscles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Large jaw muscles</a:t>
                      </a:r>
                      <a:r>
                        <a:rPr lang="en-AU" baseline="0" dirty="0"/>
                        <a:t> and attachments, and sagittal crest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3046">
                <a:tc>
                  <a:txBody>
                    <a:bodyPr/>
                    <a:lstStyle/>
                    <a:p>
                      <a:r>
                        <a:rPr lang="en-AU" i="1" dirty="0"/>
                        <a:t>Australopithecus</a:t>
                      </a:r>
                      <a:r>
                        <a:rPr lang="en-AU" i="1" baseline="0" dirty="0"/>
                        <a:t> </a:t>
                      </a:r>
                      <a:r>
                        <a:rPr lang="en-AU" i="1" baseline="0" dirty="0" err="1"/>
                        <a:t>africanus</a:t>
                      </a:r>
                      <a:endParaRPr lang="en-AU" i="1" baseline="0" dirty="0"/>
                    </a:p>
                    <a:p>
                      <a:r>
                        <a:rPr lang="en-AU" i="1" baseline="0" dirty="0"/>
                        <a:t>Australopithecus afarensis</a:t>
                      </a:r>
                    </a:p>
                    <a:p>
                      <a:r>
                        <a:rPr lang="en-AU" i="0" dirty="0"/>
                        <a:t>Used to be classified as “gracile” Australopithecus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i="1" baseline="0" dirty="0" err="1"/>
                        <a:t>Paranthropus</a:t>
                      </a:r>
                      <a:r>
                        <a:rPr lang="en-AU" i="1" baseline="0" dirty="0"/>
                        <a:t> </a:t>
                      </a:r>
                      <a:r>
                        <a:rPr lang="en-AU" i="1" baseline="0" dirty="0" err="1"/>
                        <a:t>robustus</a:t>
                      </a:r>
                      <a:r>
                        <a:rPr lang="en-AU" i="1" baseline="0" dirty="0"/>
                        <a:t> </a:t>
                      </a:r>
                      <a:r>
                        <a:rPr lang="en-AU" i="0" baseline="0" dirty="0"/>
                        <a:t>used to be classified as “robust” Australopithecus</a:t>
                      </a:r>
                      <a:endParaRPr lang="en-AU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 descr="Pin on 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188" y="170136"/>
            <a:ext cx="2948035" cy="253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1 Paranthropus robustus ideas | hominid, human evolution, southern afri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923" y="111288"/>
            <a:ext cx="1751329" cy="259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706" y="2808105"/>
            <a:ext cx="4641984" cy="19982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40136"/>
            <a:ext cx="8351520" cy="33958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Describe differences between Australopithecus and the closely related </a:t>
            </a:r>
            <a:r>
              <a:rPr lang="en-AU" sz="1600" i="1" dirty="0" err="1"/>
              <a:t>Paranthropus</a:t>
            </a:r>
            <a:r>
              <a:rPr lang="en-AU" sz="1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59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B670032-9351-4053-9AB6-E428CD90ACF2}"/>
</file>

<file path=customXml/itemProps2.xml><?xml version="1.0" encoding="utf-8"?>
<ds:datastoreItem xmlns:ds="http://schemas.openxmlformats.org/officeDocument/2006/customXml" ds:itemID="{94DED8CF-5881-453C-8094-67BBB682EB78}"/>
</file>

<file path=customXml/itemProps3.xml><?xml version="1.0" encoding="utf-8"?>
<ds:datastoreItem xmlns:ds="http://schemas.openxmlformats.org/officeDocument/2006/customXml" ds:itemID="{97AF162F-64C3-4FA4-BEDE-720D98C06BC2}"/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683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Human Ancestors: Paranthropus robustus</vt:lpstr>
      <vt:lpstr>PowerPoint Presentation</vt:lpstr>
      <vt:lpstr>PowerPoint Presentation</vt:lpstr>
      <vt:lpstr>Paranthropus – Fossil Record</vt:lpstr>
      <vt:lpstr>Paranthropus – Anatomical Features - Dentition</vt:lpstr>
      <vt:lpstr>PowerPoint Presentation</vt:lpstr>
      <vt:lpstr>Australopithecines -  Anatomical Features -  Limb bones</vt:lpstr>
      <vt:lpstr>Evolutionary Progression in Australopithecines</vt:lpstr>
      <vt:lpstr>Paranthropus robustus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Ancestors: Australopithecus</dc:title>
  <dc:creator>BYRNE Robin [Belmont City College]</dc:creator>
  <cp:lastModifiedBy>Geraldine</cp:lastModifiedBy>
  <cp:revision>29</cp:revision>
  <dcterms:created xsi:type="dcterms:W3CDTF">2021-08-24T06:05:16Z</dcterms:created>
  <dcterms:modified xsi:type="dcterms:W3CDTF">2023-08-17T02:47:34Z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