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272E-481B-4045-B64B-F7326D953821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3762-EE05-472F-B0FC-2A76F30A86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955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9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8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8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02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8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2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67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17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3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68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53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3DBC-1BB1-4CB5-8DA5-40A799A81CD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3275-D74C-474A-9CFF-A943CCFB0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864096"/>
          </a:xfrm>
        </p:spPr>
        <p:txBody>
          <a:bodyPr/>
          <a:lstStyle/>
          <a:p>
            <a:r>
              <a:rPr lang="en-AU" dirty="0" err="1" smtClean="0"/>
              <a:t>Ch</a:t>
            </a:r>
            <a:r>
              <a:rPr lang="en-AU" dirty="0" smtClean="0"/>
              <a:t> 19 Human Ancestors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301208"/>
            <a:ext cx="6400800" cy="1224136"/>
          </a:xfrm>
        </p:spPr>
        <p:txBody>
          <a:bodyPr/>
          <a:lstStyle/>
          <a:p>
            <a:r>
              <a:rPr lang="en-AU" i="1" dirty="0" smtClean="0"/>
              <a:t>Homo </a:t>
            </a:r>
            <a:r>
              <a:rPr lang="en-AU" i="1" dirty="0" err="1" smtClean="0"/>
              <a:t>habilis</a:t>
            </a:r>
            <a:endParaRPr lang="en-AU" i="1" dirty="0" smtClean="0"/>
          </a:p>
          <a:p>
            <a:r>
              <a:rPr lang="en-AU" i="1" dirty="0" smtClean="0"/>
              <a:t>Homo erectus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4907"/>
            <a:ext cx="5890105" cy="410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7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dirty="0" smtClean="0"/>
              <a:t>Intro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400" i="1" dirty="0" smtClean="0"/>
              <a:t>H. erectus </a:t>
            </a:r>
            <a:r>
              <a:rPr lang="en-AU" sz="2400" dirty="0" smtClean="0"/>
              <a:t>and </a:t>
            </a:r>
            <a:r>
              <a:rPr lang="en-AU" sz="2400" i="1" dirty="0" smtClean="0"/>
              <a:t>H. </a:t>
            </a:r>
            <a:r>
              <a:rPr lang="en-AU" sz="2400" i="1" dirty="0" err="1" smtClean="0"/>
              <a:t>habilis</a:t>
            </a:r>
            <a:r>
              <a:rPr lang="en-AU" sz="2400" i="1" dirty="0" smtClean="0"/>
              <a:t> </a:t>
            </a:r>
            <a:r>
              <a:rPr lang="en-AU" sz="2400" dirty="0" smtClean="0"/>
              <a:t>together known as “early Homo”</a:t>
            </a:r>
          </a:p>
          <a:p>
            <a:r>
              <a:rPr lang="en-AU" sz="2400" dirty="0" smtClean="0"/>
              <a:t>1964 – Dr Louis Leakey and team</a:t>
            </a:r>
          </a:p>
          <a:p>
            <a:pPr lvl="1"/>
            <a:r>
              <a:rPr lang="en-AU" sz="2000" dirty="0" smtClean="0"/>
              <a:t>Found jaw, two cranial fragments and other remains </a:t>
            </a:r>
          </a:p>
          <a:p>
            <a:pPr lvl="1"/>
            <a:r>
              <a:rPr lang="en-AU" sz="2000" dirty="0" smtClean="0"/>
              <a:t>Olduvai Gorge – east </a:t>
            </a:r>
            <a:r>
              <a:rPr lang="en-AU" sz="2000" dirty="0"/>
              <a:t>A</a:t>
            </a:r>
            <a:r>
              <a:rPr lang="en-AU" sz="2000" dirty="0" smtClean="0"/>
              <a:t>frica</a:t>
            </a:r>
          </a:p>
          <a:p>
            <a:pPr lvl="1"/>
            <a:r>
              <a:rPr lang="en-AU" sz="2000" dirty="0" smtClean="0"/>
              <a:t>Dated at 1.75 million years BP</a:t>
            </a:r>
          </a:p>
          <a:p>
            <a:pPr lvl="1"/>
            <a:r>
              <a:rPr lang="en-AU" sz="2000" dirty="0" smtClean="0"/>
              <a:t>Named </a:t>
            </a:r>
            <a:r>
              <a:rPr lang="en-AU" sz="2000" i="1" dirty="0" smtClean="0"/>
              <a:t>“Homo </a:t>
            </a:r>
            <a:r>
              <a:rPr lang="en-AU" sz="2000" i="1" dirty="0" err="1" smtClean="0"/>
              <a:t>habilis</a:t>
            </a:r>
            <a:r>
              <a:rPr lang="en-AU" sz="2000" i="1" dirty="0" smtClean="0"/>
              <a:t>”</a:t>
            </a:r>
            <a:r>
              <a:rPr lang="en-AU" sz="2000" dirty="0" smtClean="0"/>
              <a:t> – “handy man” – tool making</a:t>
            </a:r>
          </a:p>
          <a:p>
            <a:pPr lvl="1"/>
            <a:r>
              <a:rPr lang="en-AU" sz="2000" dirty="0" smtClean="0"/>
              <a:t>Larger brain and smaller teeth than </a:t>
            </a:r>
            <a:r>
              <a:rPr lang="en-AU" sz="2000" i="1" dirty="0" smtClean="0"/>
              <a:t>Australopithecus</a:t>
            </a:r>
            <a:r>
              <a:rPr lang="en-AU" sz="2000" dirty="0" smtClean="0"/>
              <a:t>, different posture</a:t>
            </a:r>
          </a:p>
          <a:p>
            <a:pPr lvl="1"/>
            <a:r>
              <a:rPr lang="en-AU" sz="2000" dirty="0" smtClean="0"/>
              <a:t>Other skulls found also.  </a:t>
            </a:r>
          </a:p>
          <a:p>
            <a:pPr lvl="1"/>
            <a:r>
              <a:rPr lang="en-AU" sz="2000" dirty="0" smtClean="0"/>
              <a:t>Hard to classify between </a:t>
            </a:r>
            <a:r>
              <a:rPr lang="en-AU" sz="2000" i="1" dirty="0" smtClean="0"/>
              <a:t>H. </a:t>
            </a:r>
            <a:r>
              <a:rPr lang="en-AU" sz="2000" i="1" dirty="0" err="1" smtClean="0"/>
              <a:t>habilis</a:t>
            </a:r>
            <a:r>
              <a:rPr lang="en-AU" sz="2000" i="1" dirty="0" smtClean="0"/>
              <a:t> and H. erectus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221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3200" dirty="0" smtClean="0"/>
              <a:t>Early </a:t>
            </a:r>
            <a:r>
              <a:rPr lang="en-AU" sz="3200" i="1" dirty="0" smtClean="0"/>
              <a:t>Homo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472608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Walked upright</a:t>
            </a:r>
          </a:p>
          <a:p>
            <a:r>
              <a:rPr lang="en-AU" sz="2800" dirty="0" smtClean="0"/>
              <a:t>Hands more robust than modern humans</a:t>
            </a:r>
          </a:p>
          <a:p>
            <a:pPr lvl="1"/>
            <a:r>
              <a:rPr lang="en-AU" sz="2400" dirty="0" smtClean="0"/>
              <a:t>Powerful grasp suited to climbing trees</a:t>
            </a:r>
          </a:p>
          <a:p>
            <a:r>
              <a:rPr lang="en-AU" sz="2800" dirty="0" smtClean="0"/>
              <a:t>Probably spend daylight hours on ground</a:t>
            </a:r>
          </a:p>
          <a:p>
            <a:pPr lvl="1"/>
            <a:r>
              <a:rPr lang="en-AU" sz="2400" dirty="0" smtClean="0"/>
              <a:t>Gathered food in trees</a:t>
            </a:r>
          </a:p>
          <a:p>
            <a:pPr lvl="1"/>
            <a:r>
              <a:rPr lang="en-AU" sz="2400" dirty="0" smtClean="0"/>
              <a:t>Slept in the trees for safety</a:t>
            </a:r>
          </a:p>
          <a:p>
            <a:r>
              <a:rPr lang="en-AU" sz="2800" dirty="0" smtClean="0"/>
              <a:t>Brain significantly larger than australopithecines</a:t>
            </a:r>
          </a:p>
          <a:p>
            <a:pPr lvl="1"/>
            <a:r>
              <a:rPr lang="en-AU" sz="2400" dirty="0" smtClean="0"/>
              <a:t>Indicates that diet high in protein, fat and energy</a:t>
            </a:r>
          </a:p>
          <a:p>
            <a:pPr lvl="1"/>
            <a:r>
              <a:rPr lang="en-AU" sz="2400" dirty="0" smtClean="0"/>
              <a:t>Likely shift to meat as part of diet</a:t>
            </a:r>
          </a:p>
          <a:p>
            <a:pPr lvl="1"/>
            <a:r>
              <a:rPr lang="en-AU" sz="2400" dirty="0" smtClean="0"/>
              <a:t>Shift in behaviour to hunting</a:t>
            </a:r>
          </a:p>
          <a:p>
            <a:pPr lvl="2"/>
            <a:r>
              <a:rPr lang="en-AU" sz="2000" dirty="0" smtClean="0"/>
              <a:t>Requires planning and reasoning</a:t>
            </a:r>
          </a:p>
          <a:p>
            <a:pPr lvl="1"/>
            <a:r>
              <a:rPr lang="en-AU" sz="2400" dirty="0" smtClean="0"/>
              <a:t>Larger brain may have resulted in earlier birth (head too big)</a:t>
            </a:r>
          </a:p>
          <a:p>
            <a:pPr lvl="2"/>
            <a:r>
              <a:rPr lang="en-AU" sz="2000" dirty="0" smtClean="0"/>
              <a:t>Increased parental care, social cooperation for infants to survive</a:t>
            </a:r>
          </a:p>
          <a:p>
            <a:pPr lvl="1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4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Remember:  branching evolutionary pathway, sharing common ancestors!</a:t>
            </a:r>
            <a:endParaRPr lang="en-A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5400600" cy="54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1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i="1" dirty="0" smtClean="0"/>
              <a:t>Homo erectus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First fossils discovered in late 1800s – </a:t>
            </a:r>
            <a:r>
              <a:rPr lang="en-AU" sz="2400" i="1" dirty="0" smtClean="0"/>
              <a:t>“Java Man” - </a:t>
            </a:r>
            <a:r>
              <a:rPr lang="en-AU" sz="2400" dirty="0" smtClean="0"/>
              <a:t>Dubois</a:t>
            </a:r>
          </a:p>
          <a:p>
            <a:r>
              <a:rPr lang="en-AU" sz="2400" dirty="0" smtClean="0"/>
              <a:t>1927:  “</a:t>
            </a:r>
            <a:r>
              <a:rPr lang="en-AU" sz="2400" i="1" dirty="0" smtClean="0"/>
              <a:t>Peking Man” – H. erectus – </a:t>
            </a:r>
            <a:r>
              <a:rPr lang="en-AU" sz="2400" dirty="0" smtClean="0"/>
              <a:t>Dr Davidson Black</a:t>
            </a:r>
            <a:endParaRPr lang="en-AU" sz="2400" i="1" dirty="0" smtClean="0"/>
          </a:p>
          <a:p>
            <a:pPr lvl="1"/>
            <a:r>
              <a:rPr lang="en-AU" sz="2000" dirty="0" smtClean="0"/>
              <a:t>Found in limestone cave south of Beijing</a:t>
            </a:r>
          </a:p>
          <a:p>
            <a:pPr lvl="1"/>
            <a:r>
              <a:rPr lang="en-AU" sz="2000" dirty="0" smtClean="0"/>
              <a:t>Brain larger, more modern features</a:t>
            </a:r>
          </a:p>
          <a:p>
            <a:pPr lvl="1"/>
            <a:r>
              <a:rPr lang="en-AU" sz="2000" dirty="0" smtClean="0"/>
              <a:t>Dental arcade shorter and rounded</a:t>
            </a:r>
          </a:p>
          <a:p>
            <a:pPr lvl="1"/>
            <a:r>
              <a:rPr lang="en-AU" sz="2000" dirty="0" smtClean="0"/>
              <a:t>Chin beginning to form, short, rounded jaw</a:t>
            </a:r>
          </a:p>
          <a:p>
            <a:pPr lvl="1"/>
            <a:r>
              <a:rPr lang="en-AU" sz="2000" dirty="0" smtClean="0"/>
              <a:t>Teeth very similar to modern humans – similar diet</a:t>
            </a:r>
          </a:p>
          <a:p>
            <a:pPr lvl="1"/>
            <a:r>
              <a:rPr lang="en-AU" sz="2000" dirty="0" smtClean="0"/>
              <a:t>Stone tools and hearth also found </a:t>
            </a:r>
          </a:p>
          <a:p>
            <a:pPr lvl="1"/>
            <a:r>
              <a:rPr lang="en-AU" sz="2000" dirty="0" smtClean="0"/>
              <a:t>Age 500 000 years ago – more recent than Java Man</a:t>
            </a:r>
          </a:p>
          <a:p>
            <a:r>
              <a:rPr lang="en-AU" sz="2400" dirty="0" smtClean="0"/>
              <a:t>Footprints found  in 2009</a:t>
            </a:r>
          </a:p>
          <a:p>
            <a:pPr lvl="1"/>
            <a:r>
              <a:rPr lang="en-AU" sz="2000" dirty="0" smtClean="0"/>
              <a:t>At </a:t>
            </a:r>
            <a:r>
              <a:rPr lang="en-AU" sz="2000" dirty="0" err="1" smtClean="0"/>
              <a:t>Ileret</a:t>
            </a:r>
            <a:r>
              <a:rPr lang="en-AU" sz="2000" dirty="0" smtClean="0"/>
              <a:t> in Kenya</a:t>
            </a:r>
          </a:p>
          <a:p>
            <a:pPr lvl="1"/>
            <a:r>
              <a:rPr lang="en-AU" sz="2000" dirty="0" smtClean="0"/>
              <a:t>1.5 million years old</a:t>
            </a:r>
          </a:p>
          <a:p>
            <a:pPr lvl="1"/>
            <a:r>
              <a:rPr lang="en-AU" sz="2000" dirty="0" smtClean="0"/>
              <a:t>Human-like foot anatomy – big toe parallel, toes short, foot arch</a:t>
            </a:r>
          </a:p>
          <a:p>
            <a:pPr lvl="1"/>
            <a:r>
              <a:rPr lang="en-AU" sz="2000" i="1" dirty="0" smtClean="0"/>
              <a:t>Homo </a:t>
            </a:r>
            <a:r>
              <a:rPr lang="en-AU" sz="2000" i="1" dirty="0" err="1" smtClean="0"/>
              <a:t>ergaster</a:t>
            </a:r>
            <a:r>
              <a:rPr lang="en-AU" sz="2000" dirty="0" smtClean="0"/>
              <a:t> (often reclassified as African </a:t>
            </a:r>
            <a:r>
              <a:rPr lang="en-AU" sz="2000" i="1" dirty="0" smtClean="0"/>
              <a:t>Homo erectus</a:t>
            </a:r>
            <a:r>
              <a:rPr lang="en-AU" sz="2000" dirty="0" smtClean="0"/>
              <a:t>)</a:t>
            </a:r>
            <a:endParaRPr lang="en-AU" sz="2000" i="1" dirty="0" smtClean="0"/>
          </a:p>
          <a:p>
            <a:pPr lvl="1"/>
            <a:endParaRPr lang="en-AU" sz="2000" dirty="0" smtClean="0"/>
          </a:p>
          <a:p>
            <a:pPr lvl="1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1379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78"/>
            <a:ext cx="8972201" cy="64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5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466725"/>
            <a:ext cx="89630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2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74638"/>
            <a:ext cx="5616624" cy="61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CDE6A5-1783-4635-8EDF-AB54CCB638A0}"/>
</file>

<file path=customXml/itemProps2.xml><?xml version="1.0" encoding="utf-8"?>
<ds:datastoreItem xmlns:ds="http://schemas.openxmlformats.org/officeDocument/2006/customXml" ds:itemID="{C0600A41-4800-4D0B-AF36-CEEA18019D83}"/>
</file>

<file path=customXml/itemProps3.xml><?xml version="1.0" encoding="utf-8"?>
<ds:datastoreItem xmlns:ds="http://schemas.openxmlformats.org/officeDocument/2006/customXml" ds:itemID="{F35083C7-6094-4EE2-AA01-5159B6F2FEF6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Ch 19 Human Ancestors</vt:lpstr>
      <vt:lpstr>Intro</vt:lpstr>
      <vt:lpstr>Early Homo</vt:lpstr>
      <vt:lpstr>Remember:  branching evolutionary pathway, sharing common ancestors!</vt:lpstr>
      <vt:lpstr>Homo erectus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19 Human Ancestors</dc:title>
  <dc:creator>Robin L Byrne</dc:creator>
  <cp:lastModifiedBy>BYRNE Robin [Belmont City College]</cp:lastModifiedBy>
  <cp:revision>5</cp:revision>
  <cp:lastPrinted>2020-08-27T01:59:16Z</cp:lastPrinted>
  <dcterms:created xsi:type="dcterms:W3CDTF">2017-08-28T00:44:48Z</dcterms:created>
  <dcterms:modified xsi:type="dcterms:W3CDTF">2021-08-23T08:26:23Z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