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7F95-6DA3-452A-8D77-FDF5E5ADB614}" type="datetimeFigureOut">
              <a:rPr lang="en-AU" smtClean="0"/>
              <a:t>16/08/2018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A82CC-2CD9-40A5-BD06-2DA581CA66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368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5BE3-3D85-4ABA-84CF-55D9E819CA70}" type="datetimeFigureOut">
              <a:rPr lang="en-AU" smtClean="0"/>
              <a:t>16/08/2018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21D9-72CF-4875-A24A-82AC5D602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111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5BE3-3D85-4ABA-84CF-55D9E819CA70}" type="datetimeFigureOut">
              <a:rPr lang="en-AU" smtClean="0"/>
              <a:t>16/08/2018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21D9-72CF-4875-A24A-82AC5D602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26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5BE3-3D85-4ABA-84CF-55D9E819CA70}" type="datetimeFigureOut">
              <a:rPr lang="en-AU" smtClean="0"/>
              <a:t>16/08/2018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21D9-72CF-4875-A24A-82AC5D602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15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5BE3-3D85-4ABA-84CF-55D9E819CA70}" type="datetimeFigureOut">
              <a:rPr lang="en-AU" smtClean="0"/>
              <a:t>16/08/2018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21D9-72CF-4875-A24A-82AC5D602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48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5BE3-3D85-4ABA-84CF-55D9E819CA70}" type="datetimeFigureOut">
              <a:rPr lang="en-AU" smtClean="0"/>
              <a:t>16/08/2018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21D9-72CF-4875-A24A-82AC5D602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511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5BE3-3D85-4ABA-84CF-55D9E819CA70}" type="datetimeFigureOut">
              <a:rPr lang="en-AU" smtClean="0"/>
              <a:t>16/08/2018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21D9-72CF-4875-A24A-82AC5D602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89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5BE3-3D85-4ABA-84CF-55D9E819CA70}" type="datetimeFigureOut">
              <a:rPr lang="en-AU" smtClean="0"/>
              <a:t>16/08/2018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21D9-72CF-4875-A24A-82AC5D602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898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5BE3-3D85-4ABA-84CF-55D9E819CA70}" type="datetimeFigureOut">
              <a:rPr lang="en-AU" smtClean="0"/>
              <a:t>16/08/2018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21D9-72CF-4875-A24A-82AC5D602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428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5BE3-3D85-4ABA-84CF-55D9E819CA70}" type="datetimeFigureOut">
              <a:rPr lang="en-AU" smtClean="0"/>
              <a:t>16/08/2018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21D9-72CF-4875-A24A-82AC5D602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60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5BE3-3D85-4ABA-84CF-55D9E819CA70}" type="datetimeFigureOut">
              <a:rPr lang="en-AU" smtClean="0"/>
              <a:t>16/08/2018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21D9-72CF-4875-A24A-82AC5D602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299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5BE3-3D85-4ABA-84CF-55D9E819CA70}" type="datetimeFigureOut">
              <a:rPr lang="en-AU" smtClean="0"/>
              <a:t>16/08/2018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21D9-72CF-4875-A24A-82AC5D602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20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F5BE3-3D85-4ABA-84CF-55D9E819CA70}" type="datetimeFigureOut">
              <a:rPr lang="en-AU" smtClean="0"/>
              <a:t>16/08/2018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21D9-72CF-4875-A24A-82AC5D602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238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>
            <a:normAutofit/>
          </a:bodyPr>
          <a:lstStyle/>
          <a:p>
            <a:r>
              <a:rPr lang="en-AU" sz="3600" dirty="0" err="1" smtClean="0"/>
              <a:t>Ch</a:t>
            </a:r>
            <a:r>
              <a:rPr lang="en-AU" sz="3600" dirty="0" smtClean="0"/>
              <a:t> 19 Human Ancestors </a:t>
            </a:r>
            <a:endParaRPr lang="en-A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1752600"/>
          </a:xfrm>
        </p:spPr>
        <p:txBody>
          <a:bodyPr/>
          <a:lstStyle/>
          <a:p>
            <a:r>
              <a:rPr lang="en-AU" dirty="0" smtClean="0"/>
              <a:t>Intro</a:t>
            </a:r>
          </a:p>
          <a:p>
            <a:r>
              <a:rPr lang="en-AU" dirty="0" smtClean="0"/>
              <a:t>Effect of environment </a:t>
            </a:r>
          </a:p>
          <a:p>
            <a:r>
              <a:rPr lang="en-AU" dirty="0" smtClean="0"/>
              <a:t>Australopithecines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32" y="1628800"/>
            <a:ext cx="56197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AU" sz="3200" dirty="0" smtClean="0"/>
              <a:t>Anatomical features of </a:t>
            </a:r>
            <a:r>
              <a:rPr lang="en-AU" sz="3200" i="1" dirty="0" smtClean="0"/>
              <a:t>Australopithecus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r>
              <a:rPr lang="en-AU" sz="2400" dirty="0" smtClean="0"/>
              <a:t>Teeth typically </a:t>
            </a:r>
            <a:r>
              <a:rPr lang="en-AU" sz="2400" dirty="0" err="1" smtClean="0"/>
              <a:t>hominin</a:t>
            </a:r>
            <a:r>
              <a:rPr lang="en-AU" sz="2400" dirty="0" smtClean="0"/>
              <a:t>:</a:t>
            </a:r>
          </a:p>
          <a:p>
            <a:pPr lvl="1"/>
            <a:r>
              <a:rPr lang="en-AU" sz="2000" dirty="0" smtClean="0"/>
              <a:t>Canines short and non projecting</a:t>
            </a:r>
          </a:p>
          <a:p>
            <a:pPr lvl="1"/>
            <a:r>
              <a:rPr lang="en-AU" sz="2000" dirty="0" smtClean="0"/>
              <a:t>No gap between canines and premolars</a:t>
            </a:r>
          </a:p>
          <a:p>
            <a:pPr lvl="1"/>
            <a:r>
              <a:rPr lang="en-AU" sz="2000" dirty="0" smtClean="0"/>
              <a:t>Parabolic dental arcade</a:t>
            </a:r>
          </a:p>
          <a:p>
            <a:r>
              <a:rPr lang="en-AU" sz="2400" dirty="0" smtClean="0"/>
              <a:t>Facial profile</a:t>
            </a:r>
          </a:p>
          <a:p>
            <a:pPr lvl="1"/>
            <a:r>
              <a:rPr lang="en-AU" sz="2000" dirty="0" smtClean="0"/>
              <a:t>Lower forehead, more projecting jaw than more modern </a:t>
            </a:r>
            <a:r>
              <a:rPr lang="en-AU" sz="2000" dirty="0" err="1" smtClean="0"/>
              <a:t>hominins</a:t>
            </a:r>
            <a:endParaRPr lang="en-AU" sz="2000" dirty="0" smtClean="0"/>
          </a:p>
          <a:p>
            <a:pPr lvl="1"/>
            <a:r>
              <a:rPr lang="en-AU" sz="2000" dirty="0" smtClean="0"/>
              <a:t>Brain size 480cc, closer to modern gorilla than human</a:t>
            </a:r>
          </a:p>
          <a:p>
            <a:pPr lvl="1"/>
            <a:r>
              <a:rPr lang="en-AU" sz="2000" dirty="0" smtClean="0"/>
              <a:t>Relative brain size larger though: Australopithecus smaller than gorilla</a:t>
            </a:r>
          </a:p>
          <a:p>
            <a:r>
              <a:rPr lang="en-AU" sz="2400" dirty="0" smtClean="0"/>
              <a:t>Brain size and anatomy</a:t>
            </a:r>
          </a:p>
          <a:p>
            <a:pPr lvl="1"/>
            <a:r>
              <a:rPr lang="en-AU" sz="2000" dirty="0" smtClean="0"/>
              <a:t>Brain size 480cc, closer to modern gorilla than human</a:t>
            </a:r>
          </a:p>
          <a:p>
            <a:pPr lvl="1"/>
            <a:r>
              <a:rPr lang="en-AU" sz="2000" dirty="0" smtClean="0"/>
              <a:t>Relative brain size larger though: Australopithecus smaller than gorilla</a:t>
            </a:r>
          </a:p>
          <a:p>
            <a:pPr lvl="1"/>
            <a:r>
              <a:rPr lang="en-AU" sz="2000" dirty="0" err="1" smtClean="0"/>
              <a:t>Endocasts</a:t>
            </a:r>
            <a:r>
              <a:rPr lang="en-AU" sz="2000" dirty="0" smtClean="0"/>
              <a:t> show brain more similar to humans in structure</a:t>
            </a:r>
          </a:p>
          <a:p>
            <a:pPr lvl="1"/>
            <a:r>
              <a:rPr lang="en-AU" sz="2000" dirty="0" smtClean="0"/>
              <a:t>Foramen magnum more forward than in apes</a:t>
            </a:r>
          </a:p>
          <a:p>
            <a:pPr lvl="1"/>
            <a:r>
              <a:rPr lang="en-AU" sz="2000" dirty="0" smtClean="0"/>
              <a:t>Skull more rounded in back than in apes</a:t>
            </a:r>
          </a:p>
          <a:p>
            <a:pPr lvl="1"/>
            <a:endParaRPr lang="en-AU" sz="2000" dirty="0" smtClean="0"/>
          </a:p>
          <a:p>
            <a:pPr marL="457200" lvl="1" indent="0">
              <a:buNone/>
            </a:pP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12501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AU" sz="3200" dirty="0" smtClean="0"/>
              <a:t>Anatomical features of </a:t>
            </a:r>
            <a:r>
              <a:rPr lang="en-AU" sz="3200" i="1" dirty="0" smtClean="0"/>
              <a:t>Australopithecus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r>
              <a:rPr lang="en-AU" sz="2400" dirty="0" smtClean="0"/>
              <a:t>Limb bones</a:t>
            </a:r>
          </a:p>
          <a:p>
            <a:pPr lvl="1"/>
            <a:r>
              <a:rPr lang="en-AU" sz="2000" dirty="0" smtClean="0"/>
              <a:t>Suggest bipedal locomotion</a:t>
            </a:r>
          </a:p>
          <a:p>
            <a:pPr lvl="1"/>
            <a:r>
              <a:rPr lang="en-AU" sz="2000" dirty="0" smtClean="0"/>
              <a:t>Pelvic and foot bones typically </a:t>
            </a:r>
            <a:r>
              <a:rPr lang="en-AU" sz="2000" dirty="0" err="1" smtClean="0"/>
              <a:t>hominin</a:t>
            </a:r>
            <a:endParaRPr lang="en-AU" sz="2000" dirty="0" smtClean="0"/>
          </a:p>
          <a:p>
            <a:pPr lvl="1"/>
            <a:r>
              <a:rPr lang="en-AU" sz="2000" dirty="0" smtClean="0"/>
              <a:t>Non opposable, strongly built big toe </a:t>
            </a:r>
          </a:p>
          <a:p>
            <a:pPr lvl="1"/>
            <a:r>
              <a:rPr lang="en-AU" sz="2000" dirty="0" smtClean="0"/>
              <a:t>Thumb less mobile than modern humans, but more so than modern apes</a:t>
            </a:r>
          </a:p>
          <a:p>
            <a:pPr lvl="1"/>
            <a:r>
              <a:rPr lang="en-AU" sz="2000" dirty="0" smtClean="0"/>
              <a:t>Vertebral column – typically </a:t>
            </a:r>
            <a:r>
              <a:rPr lang="en-AU" sz="2000" dirty="0" err="1" smtClean="0"/>
              <a:t>hominin</a:t>
            </a:r>
            <a:r>
              <a:rPr lang="en-AU" sz="2000" dirty="0" smtClean="0"/>
              <a:t> curves </a:t>
            </a:r>
          </a:p>
          <a:p>
            <a:pPr lvl="1"/>
            <a:r>
              <a:rPr lang="en-AU" sz="2000" dirty="0" smtClean="0"/>
              <a:t>Foramen magnum – at base of skull.</a:t>
            </a:r>
          </a:p>
          <a:p>
            <a:pPr marL="457200" lvl="1" indent="0">
              <a:buNone/>
            </a:pPr>
            <a:endParaRPr lang="en-AU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996952"/>
            <a:ext cx="2592288" cy="376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77072"/>
            <a:ext cx="2448272" cy="248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9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Variation within the Australopithecines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AU" sz="2400" dirty="0" smtClean="0"/>
              <a:t>Probably several species within the genus </a:t>
            </a:r>
            <a:r>
              <a:rPr lang="en-AU" sz="2400" i="1" dirty="0" smtClean="0"/>
              <a:t>Australopithecus</a:t>
            </a:r>
          </a:p>
          <a:p>
            <a:r>
              <a:rPr lang="en-AU" sz="2400" dirty="0" smtClean="0"/>
              <a:t>Two main variants seen: </a:t>
            </a:r>
            <a:r>
              <a:rPr lang="en-AU" sz="2400" dirty="0" err="1" smtClean="0"/>
              <a:t>gracile</a:t>
            </a:r>
            <a:r>
              <a:rPr lang="en-AU" sz="2400" dirty="0" smtClean="0"/>
              <a:t> and robust</a:t>
            </a:r>
          </a:p>
          <a:p>
            <a:pPr lvl="1"/>
            <a:r>
              <a:rPr lang="en-AU" sz="2000" dirty="0" err="1" smtClean="0"/>
              <a:t>Gracile</a:t>
            </a:r>
            <a:r>
              <a:rPr lang="en-AU" sz="2000" dirty="0" smtClean="0"/>
              <a:t>: finer boned, slender</a:t>
            </a:r>
          </a:p>
          <a:p>
            <a:pPr lvl="1"/>
            <a:r>
              <a:rPr lang="en-AU" sz="2000" dirty="0" smtClean="0"/>
              <a:t>Robust: stockier, heavier, more muscular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pPr marL="0" indent="0">
              <a:buNone/>
            </a:pPr>
            <a:endParaRPr lang="en-A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235582"/>
              </p:ext>
            </p:extLst>
          </p:nvPr>
        </p:nvGraphicFramePr>
        <p:xfrm>
          <a:off x="395536" y="2780929"/>
          <a:ext cx="8424936" cy="321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479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Gracile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Robust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79">
                <a:tc>
                  <a:txBody>
                    <a:bodyPr/>
                    <a:lstStyle/>
                    <a:p>
                      <a:r>
                        <a:rPr lang="en-AU" dirty="0" smtClean="0"/>
                        <a:t>120-140cm</a:t>
                      </a:r>
                      <a:r>
                        <a:rPr lang="en-AU" baseline="0" dirty="0" smtClean="0"/>
                        <a:t> tall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Up to 170cm tall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79">
                <a:tc>
                  <a:txBody>
                    <a:bodyPr/>
                    <a:lstStyle/>
                    <a:p>
                      <a:r>
                        <a:rPr lang="en-AU" dirty="0" smtClean="0"/>
                        <a:t>25-35 kg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Up to 70 kg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79">
                <a:tc>
                  <a:txBody>
                    <a:bodyPr/>
                    <a:lstStyle/>
                    <a:p>
                      <a:r>
                        <a:rPr lang="en-AU" dirty="0" smtClean="0"/>
                        <a:t>Proportional</a:t>
                      </a:r>
                      <a:r>
                        <a:rPr lang="en-AU" baseline="0" dirty="0" smtClean="0"/>
                        <a:t> molars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Larger, broader molars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39">
                <a:tc>
                  <a:txBody>
                    <a:bodyPr/>
                    <a:lstStyle/>
                    <a:p>
                      <a:r>
                        <a:rPr lang="en-AU" dirty="0" smtClean="0"/>
                        <a:t>Smaller jaw muscles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Large jaw muscles</a:t>
                      </a:r>
                      <a:r>
                        <a:rPr lang="en-AU" baseline="0" dirty="0" smtClean="0"/>
                        <a:t> and attachments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7238">
                <a:tc>
                  <a:txBody>
                    <a:bodyPr/>
                    <a:lstStyle/>
                    <a:p>
                      <a:r>
                        <a:rPr lang="en-AU" i="1" dirty="0" smtClean="0"/>
                        <a:t>Australopithecus</a:t>
                      </a:r>
                      <a:r>
                        <a:rPr lang="en-AU" i="1" baseline="0" dirty="0" smtClean="0"/>
                        <a:t> </a:t>
                      </a:r>
                      <a:r>
                        <a:rPr lang="en-AU" i="1" baseline="0" dirty="0" err="1" smtClean="0"/>
                        <a:t>africanus</a:t>
                      </a:r>
                      <a:endParaRPr lang="en-AU" i="1" baseline="0" dirty="0" smtClean="0"/>
                    </a:p>
                    <a:p>
                      <a:r>
                        <a:rPr lang="en-AU" i="1" baseline="0" dirty="0" smtClean="0"/>
                        <a:t>Australopithecus </a:t>
                      </a:r>
                      <a:r>
                        <a:rPr lang="en-AU" i="1" baseline="0" dirty="0" err="1" smtClean="0"/>
                        <a:t>afarensis</a:t>
                      </a:r>
                      <a:endParaRPr lang="en-A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Now classified into a different genus:</a:t>
                      </a:r>
                    </a:p>
                    <a:p>
                      <a:r>
                        <a:rPr lang="en-AU" i="1" dirty="0" err="1" smtClean="0"/>
                        <a:t>Paranthropus</a:t>
                      </a:r>
                      <a:r>
                        <a:rPr lang="en-AU" i="1" dirty="0" smtClean="0"/>
                        <a:t>.</a:t>
                      </a:r>
                      <a:r>
                        <a:rPr lang="en-AU" i="1" baseline="0" dirty="0" smtClean="0"/>
                        <a:t>  </a:t>
                      </a:r>
                    </a:p>
                    <a:p>
                      <a:r>
                        <a:rPr lang="en-AU" i="0" baseline="0" dirty="0" err="1" smtClean="0"/>
                        <a:t>Eg</a:t>
                      </a:r>
                      <a:r>
                        <a:rPr lang="en-AU" i="0" baseline="0" dirty="0" smtClean="0"/>
                        <a:t>: </a:t>
                      </a:r>
                      <a:r>
                        <a:rPr lang="en-AU" i="1" baseline="0" dirty="0" smtClean="0"/>
                        <a:t> </a:t>
                      </a:r>
                      <a:r>
                        <a:rPr lang="en-AU" i="1" baseline="0" dirty="0" err="1" smtClean="0"/>
                        <a:t>Paranthropus</a:t>
                      </a:r>
                      <a:r>
                        <a:rPr lang="en-AU" i="1" baseline="0" dirty="0" smtClean="0"/>
                        <a:t> </a:t>
                      </a:r>
                      <a:r>
                        <a:rPr lang="en-AU" i="1" baseline="0" dirty="0" err="1" smtClean="0"/>
                        <a:t>robustus</a:t>
                      </a:r>
                      <a:endParaRPr lang="en-AU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0648"/>
            <a:ext cx="4392488" cy="5973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6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8111785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23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3439767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7" y="404664"/>
            <a:ext cx="174374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8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AU" sz="3600" dirty="0" smtClean="0"/>
              <a:t>Introduction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AU" sz="2800" dirty="0" smtClean="0"/>
              <a:t>Interest in human origins since Darwin wrote </a:t>
            </a:r>
            <a:r>
              <a:rPr lang="en-AU" sz="2800" i="1" dirty="0" smtClean="0"/>
              <a:t>The Descent of Man</a:t>
            </a:r>
            <a:r>
              <a:rPr lang="en-AU" sz="2800" dirty="0" smtClean="0"/>
              <a:t> in 1871</a:t>
            </a:r>
          </a:p>
          <a:p>
            <a:pPr lvl="1"/>
            <a:r>
              <a:rPr lang="en-AU" sz="2400" dirty="0" smtClean="0"/>
              <a:t>Speculation about what evolutionary transition between ape and human may involve</a:t>
            </a:r>
          </a:p>
          <a:p>
            <a:pPr lvl="1"/>
            <a:r>
              <a:rPr lang="en-AU" sz="2400" dirty="0" smtClean="0"/>
              <a:t>Scientists began searching for fossils</a:t>
            </a:r>
          </a:p>
          <a:p>
            <a:pPr lvl="1"/>
            <a:r>
              <a:rPr lang="en-AU" sz="2400" dirty="0" smtClean="0"/>
              <a:t>Neanderthal fossils had already been discovered</a:t>
            </a:r>
          </a:p>
          <a:p>
            <a:pPr lvl="1"/>
            <a:r>
              <a:rPr lang="en-AU" sz="2400" dirty="0" smtClean="0"/>
              <a:t>Dubois looked in the tropics – found </a:t>
            </a:r>
            <a:r>
              <a:rPr lang="en-AU" sz="2400" i="1" dirty="0" smtClean="0"/>
              <a:t>Homo erectus</a:t>
            </a:r>
            <a:r>
              <a:rPr lang="en-AU" sz="2400" dirty="0" smtClean="0"/>
              <a:t> fossil</a:t>
            </a:r>
          </a:p>
          <a:p>
            <a:pPr lvl="1"/>
            <a:r>
              <a:rPr lang="en-AU" sz="2400" dirty="0" smtClean="0"/>
              <a:t>Since, many more fossils have been found</a:t>
            </a:r>
          </a:p>
          <a:p>
            <a:pPr lvl="2"/>
            <a:r>
              <a:rPr lang="en-AU" sz="2000" dirty="0" smtClean="0"/>
              <a:t>Lots of discoveries in 1970s onward in Africa.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867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AU" sz="3200" dirty="0" smtClean="0"/>
              <a:t>Effect of environment on </a:t>
            </a:r>
            <a:r>
              <a:rPr lang="en-AU" sz="3200" dirty="0" err="1" smtClean="0"/>
              <a:t>Hominin</a:t>
            </a:r>
            <a:r>
              <a:rPr lang="en-AU" sz="3200" dirty="0" smtClean="0"/>
              <a:t> Evolution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/>
          </a:bodyPr>
          <a:lstStyle/>
          <a:p>
            <a:r>
              <a:rPr lang="en-AU" sz="2800" dirty="0" smtClean="0"/>
              <a:t>Evolution by natural selection meant environment must have favoured certain traits</a:t>
            </a:r>
          </a:p>
          <a:p>
            <a:pPr lvl="1"/>
            <a:r>
              <a:rPr lang="en-AU" sz="2400" dirty="0" err="1" smtClean="0"/>
              <a:t>Hominins</a:t>
            </a:r>
            <a:r>
              <a:rPr lang="en-AU" sz="2400" dirty="0" smtClean="0"/>
              <a:t> originally lived in woodland environment</a:t>
            </a:r>
          </a:p>
          <a:p>
            <a:pPr lvl="2"/>
            <a:r>
              <a:rPr lang="en-AU" sz="2000" dirty="0" smtClean="0"/>
              <a:t>Ape-like</a:t>
            </a:r>
          </a:p>
          <a:p>
            <a:pPr lvl="2"/>
            <a:r>
              <a:rPr lang="en-AU" sz="2000" dirty="0" smtClean="0"/>
              <a:t>Arms and hands suited to arboreal lifestyle</a:t>
            </a:r>
          </a:p>
          <a:p>
            <a:pPr lvl="2"/>
            <a:r>
              <a:rPr lang="en-AU" sz="2000" dirty="0" smtClean="0"/>
              <a:t>May have used some bipedal movement to get through forest clearings – like modern </a:t>
            </a:r>
            <a:r>
              <a:rPr lang="en-AU" sz="2000" dirty="0" err="1" smtClean="0"/>
              <a:t>Orangutans</a:t>
            </a:r>
            <a:r>
              <a:rPr lang="en-AU" sz="2000" dirty="0" smtClean="0"/>
              <a:t>. </a:t>
            </a:r>
          </a:p>
          <a:p>
            <a:pPr lvl="1"/>
            <a:r>
              <a:rPr lang="en-AU" sz="2400" dirty="0" smtClean="0"/>
              <a:t>Environmental change 5-6 million years ago</a:t>
            </a:r>
          </a:p>
          <a:p>
            <a:pPr lvl="2"/>
            <a:r>
              <a:rPr lang="en-AU" sz="2000" dirty="0" smtClean="0"/>
              <a:t>Temperatures fell</a:t>
            </a:r>
          </a:p>
          <a:p>
            <a:pPr lvl="2"/>
            <a:r>
              <a:rPr lang="en-AU" sz="2000" dirty="0" smtClean="0"/>
              <a:t>Forest areas diminished</a:t>
            </a:r>
          </a:p>
          <a:p>
            <a:pPr lvl="2"/>
            <a:r>
              <a:rPr lang="en-AU" sz="2000" dirty="0" smtClean="0"/>
              <a:t>Open grassland increased</a:t>
            </a:r>
          </a:p>
          <a:p>
            <a:pPr marL="914400" lvl="2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8762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AU" sz="3200" dirty="0" smtClean="0"/>
              <a:t>Effect of environment on </a:t>
            </a:r>
            <a:r>
              <a:rPr lang="en-AU" sz="3200" dirty="0" err="1" smtClean="0"/>
              <a:t>Hominin</a:t>
            </a:r>
            <a:r>
              <a:rPr lang="en-AU" sz="3200" dirty="0" smtClean="0"/>
              <a:t> Evolution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lang="en-AU" sz="2800" dirty="0" smtClean="0"/>
              <a:t>Increase in open grassland caused bipedalism and other traits to be advantageous</a:t>
            </a:r>
          </a:p>
          <a:p>
            <a:pPr lvl="1"/>
            <a:r>
              <a:rPr lang="en-AU" sz="2400" dirty="0" smtClean="0"/>
              <a:t>Increased range of vision to detect prey and predators</a:t>
            </a:r>
            <a:endParaRPr lang="en-AU" sz="2000" dirty="0" smtClean="0"/>
          </a:p>
          <a:p>
            <a:pPr lvl="1"/>
            <a:r>
              <a:rPr lang="en-AU" sz="2400" dirty="0" smtClean="0"/>
              <a:t>Increased height/size deterred predators</a:t>
            </a:r>
          </a:p>
          <a:p>
            <a:pPr lvl="1"/>
            <a:r>
              <a:rPr lang="en-AU" sz="2400" dirty="0" smtClean="0"/>
              <a:t>Hands free for carrying food, using tools </a:t>
            </a:r>
            <a:r>
              <a:rPr lang="en-AU" sz="2400" dirty="0" err="1" smtClean="0"/>
              <a:t>etc</a:t>
            </a:r>
            <a:endParaRPr lang="en-AU" sz="2400" dirty="0" smtClean="0"/>
          </a:p>
          <a:p>
            <a:pPr lvl="1"/>
            <a:r>
              <a:rPr lang="en-AU" sz="2400" dirty="0" smtClean="0"/>
              <a:t>Higher reach to pick fruit or collect honey</a:t>
            </a:r>
          </a:p>
          <a:p>
            <a:pPr lvl="1"/>
            <a:r>
              <a:rPr lang="en-AU" sz="2400" dirty="0" smtClean="0"/>
              <a:t>Improved body cooling</a:t>
            </a:r>
          </a:p>
          <a:p>
            <a:pPr lvl="2"/>
            <a:r>
              <a:rPr lang="en-AU" sz="2000" dirty="0" smtClean="0"/>
              <a:t>Temperatures fell</a:t>
            </a:r>
          </a:p>
          <a:p>
            <a:pPr lvl="2"/>
            <a:r>
              <a:rPr lang="en-AU" sz="2000" dirty="0" smtClean="0"/>
              <a:t>Forest areas diminished</a:t>
            </a:r>
          </a:p>
          <a:p>
            <a:pPr lvl="2"/>
            <a:r>
              <a:rPr lang="en-AU" sz="2000" dirty="0" smtClean="0"/>
              <a:t>Open grassland increased</a:t>
            </a:r>
          </a:p>
          <a:p>
            <a:r>
              <a:rPr lang="en-AU" sz="2800" dirty="0" smtClean="0"/>
              <a:t>Food supply limited as forests replaced by grasslands</a:t>
            </a:r>
          </a:p>
          <a:p>
            <a:pPr lvl="1"/>
            <a:r>
              <a:rPr lang="en-AU" sz="2400" dirty="0" smtClean="0"/>
              <a:t>Evolutionary pressure</a:t>
            </a:r>
          </a:p>
          <a:p>
            <a:pPr lvl="1"/>
            <a:r>
              <a:rPr lang="en-AU" sz="2400" dirty="0" smtClean="0"/>
              <a:t>This was the time that Australopithecines were evolving</a:t>
            </a:r>
          </a:p>
          <a:p>
            <a:pPr marL="914400" lvl="2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0815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Australopithecines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4782862" cy="5217443"/>
          </a:xfrm>
        </p:spPr>
        <p:txBody>
          <a:bodyPr>
            <a:normAutofit/>
          </a:bodyPr>
          <a:lstStyle/>
          <a:p>
            <a:r>
              <a:rPr lang="en-AU" sz="2400" dirty="0" smtClean="0"/>
              <a:t>First fossil found in early 1920s</a:t>
            </a:r>
          </a:p>
          <a:p>
            <a:pPr lvl="1"/>
            <a:r>
              <a:rPr lang="en-AU" sz="2000" dirty="0" smtClean="0"/>
              <a:t>Raymond Dart (an Aussie!)</a:t>
            </a:r>
          </a:p>
          <a:p>
            <a:pPr lvl="1"/>
            <a:r>
              <a:rPr lang="en-AU" sz="2000" dirty="0" smtClean="0"/>
              <a:t>Found in the </a:t>
            </a:r>
            <a:r>
              <a:rPr lang="en-AU" sz="2000" dirty="0" err="1" smtClean="0"/>
              <a:t>limeworks</a:t>
            </a:r>
            <a:r>
              <a:rPr lang="en-AU" sz="2000" dirty="0" smtClean="0"/>
              <a:t> at </a:t>
            </a:r>
            <a:r>
              <a:rPr lang="en-AU" sz="2000" dirty="0" err="1" smtClean="0"/>
              <a:t>Taung</a:t>
            </a:r>
            <a:endParaRPr lang="en-AU" sz="2000" dirty="0" smtClean="0"/>
          </a:p>
          <a:p>
            <a:pPr lvl="1"/>
            <a:r>
              <a:rPr lang="en-AU" sz="2000" dirty="0" smtClean="0"/>
              <a:t>Realised skull was not of an ape</a:t>
            </a:r>
          </a:p>
          <a:p>
            <a:pPr lvl="1"/>
            <a:r>
              <a:rPr lang="en-AU" sz="2000" dirty="0" smtClean="0"/>
              <a:t>Juvenile skull of a </a:t>
            </a:r>
            <a:r>
              <a:rPr lang="en-AU" sz="2000" dirty="0" err="1" smtClean="0"/>
              <a:t>hominin</a:t>
            </a:r>
            <a:endParaRPr lang="en-AU" sz="2000" dirty="0" smtClean="0"/>
          </a:p>
          <a:p>
            <a:pPr lvl="1"/>
            <a:r>
              <a:rPr lang="en-AU" sz="2000" dirty="0" smtClean="0"/>
              <a:t>Need to be cautious about juvenile skulls -  naturally more rounded</a:t>
            </a:r>
          </a:p>
          <a:p>
            <a:pPr lvl="1"/>
            <a:r>
              <a:rPr lang="en-AU" sz="2000" dirty="0" smtClean="0"/>
              <a:t>Jaws and teeth were also different</a:t>
            </a:r>
          </a:p>
          <a:p>
            <a:pPr lvl="1"/>
            <a:r>
              <a:rPr lang="en-AU" sz="2000" dirty="0" smtClean="0"/>
              <a:t>Foramen magnum </a:t>
            </a:r>
            <a:r>
              <a:rPr lang="en-AU" sz="2000" dirty="0" err="1" smtClean="0"/>
              <a:t>positionining</a:t>
            </a:r>
            <a:endParaRPr lang="en-AU" sz="2000" dirty="0" smtClean="0"/>
          </a:p>
          <a:p>
            <a:pPr lvl="1"/>
            <a:r>
              <a:rPr lang="en-AU" sz="2000" dirty="0" smtClean="0"/>
              <a:t>Concluded that the skull was from an ancestral </a:t>
            </a:r>
            <a:r>
              <a:rPr lang="en-AU" sz="2000" dirty="0" err="1" smtClean="0"/>
              <a:t>hominin</a:t>
            </a:r>
            <a:endParaRPr lang="en-AU" sz="2000" dirty="0" smtClean="0"/>
          </a:p>
          <a:p>
            <a:pPr lvl="1"/>
            <a:r>
              <a:rPr lang="en-AU" sz="2000" dirty="0" smtClean="0"/>
              <a:t>“</a:t>
            </a:r>
            <a:r>
              <a:rPr lang="en-AU" sz="2000" dirty="0" err="1" smtClean="0"/>
              <a:t>Taung</a:t>
            </a:r>
            <a:r>
              <a:rPr lang="en-AU" sz="2000" dirty="0" smtClean="0"/>
              <a:t> Child” – named </a:t>
            </a:r>
            <a:r>
              <a:rPr lang="en-AU" sz="2000" i="1" dirty="0" smtClean="0"/>
              <a:t>Australopithecus </a:t>
            </a:r>
            <a:r>
              <a:rPr lang="en-AU" sz="2000" i="1" dirty="0" err="1" smtClean="0"/>
              <a:t>africanus</a:t>
            </a:r>
            <a:endParaRPr lang="en-AU" sz="2000" dirty="0" smtClean="0"/>
          </a:p>
          <a:p>
            <a:pPr lvl="1"/>
            <a:endParaRPr lang="en-AU" sz="2000" dirty="0" smtClean="0"/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52736"/>
            <a:ext cx="36957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49" y="3885876"/>
            <a:ext cx="3004346" cy="270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9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064"/>
            <a:ext cx="5976664" cy="62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9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Australopithecines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147248" cy="5217443"/>
          </a:xfrm>
        </p:spPr>
        <p:txBody>
          <a:bodyPr>
            <a:normAutofit/>
          </a:bodyPr>
          <a:lstStyle/>
          <a:p>
            <a:r>
              <a:rPr lang="en-AU" sz="2400" dirty="0" smtClean="0"/>
              <a:t>Further fossils found </a:t>
            </a:r>
          </a:p>
          <a:p>
            <a:pPr lvl="1"/>
            <a:r>
              <a:rPr lang="en-AU" sz="2000" dirty="0" smtClean="0"/>
              <a:t>By Robert Broom, at </a:t>
            </a:r>
            <a:r>
              <a:rPr lang="en-AU" sz="2000" dirty="0" err="1" smtClean="0"/>
              <a:t>Sterkfontein</a:t>
            </a:r>
            <a:r>
              <a:rPr lang="en-AU" sz="2000" dirty="0" smtClean="0"/>
              <a:t>, in 1930s</a:t>
            </a:r>
          </a:p>
          <a:p>
            <a:pPr lvl="1"/>
            <a:r>
              <a:rPr lang="en-AU" sz="2000" dirty="0" smtClean="0"/>
              <a:t>Different fossil found at </a:t>
            </a:r>
            <a:r>
              <a:rPr lang="en-AU" sz="2000" dirty="0" err="1" smtClean="0"/>
              <a:t>Kromdraai</a:t>
            </a:r>
            <a:r>
              <a:rPr lang="en-AU" sz="2000" dirty="0" smtClean="0"/>
              <a:t> – </a:t>
            </a:r>
            <a:r>
              <a:rPr lang="en-AU" sz="2000" i="1" dirty="0" err="1" smtClean="0"/>
              <a:t>Paranthropus</a:t>
            </a:r>
            <a:r>
              <a:rPr lang="en-AU" sz="2000" i="1" dirty="0" smtClean="0"/>
              <a:t> </a:t>
            </a:r>
            <a:r>
              <a:rPr lang="en-AU" sz="2000" i="1" dirty="0" err="1" smtClean="0"/>
              <a:t>robustus</a:t>
            </a:r>
            <a:endParaRPr lang="en-AU" sz="2000" i="1" dirty="0" smtClean="0"/>
          </a:p>
          <a:p>
            <a:pPr lvl="1"/>
            <a:r>
              <a:rPr lang="en-AU" sz="2000" dirty="0" smtClean="0"/>
              <a:t>1974:  “Lucy” found in </a:t>
            </a:r>
            <a:r>
              <a:rPr lang="en-AU" sz="2000" dirty="0" err="1" smtClean="0"/>
              <a:t>Hadar</a:t>
            </a:r>
            <a:r>
              <a:rPr lang="en-AU" sz="2000" dirty="0" smtClean="0"/>
              <a:t> region of Ethiopia</a:t>
            </a:r>
          </a:p>
          <a:p>
            <a:pPr lvl="2"/>
            <a:r>
              <a:rPr lang="en-AU" sz="1600" dirty="0" smtClean="0"/>
              <a:t>40% complete female skeleton</a:t>
            </a:r>
          </a:p>
          <a:p>
            <a:pPr lvl="2"/>
            <a:r>
              <a:rPr lang="en-AU" sz="1600" dirty="0" smtClean="0"/>
              <a:t>3-3.6 million years old</a:t>
            </a:r>
          </a:p>
          <a:p>
            <a:pPr lvl="2"/>
            <a:r>
              <a:rPr lang="en-AU" sz="1600" i="1" dirty="0" smtClean="0"/>
              <a:t>Australopithecus </a:t>
            </a:r>
            <a:r>
              <a:rPr lang="en-AU" sz="1600" i="1" dirty="0" err="1" smtClean="0"/>
              <a:t>afarensis</a:t>
            </a:r>
            <a:endParaRPr lang="en-AU" sz="1600" i="1" dirty="0" smtClean="0"/>
          </a:p>
          <a:p>
            <a:pPr lvl="1"/>
            <a:r>
              <a:rPr lang="en-AU" sz="2000" dirty="0" err="1" smtClean="0"/>
              <a:t>Laetoli</a:t>
            </a:r>
            <a:r>
              <a:rPr lang="en-AU" sz="2000" dirty="0" smtClean="0"/>
              <a:t> footprints </a:t>
            </a:r>
          </a:p>
          <a:p>
            <a:pPr lvl="2"/>
            <a:r>
              <a:rPr lang="en-AU" sz="1600" dirty="0" smtClean="0"/>
              <a:t>3 hominids walked across wet volcanic ash </a:t>
            </a:r>
            <a:r>
              <a:rPr lang="en-AU" sz="1600" i="1" dirty="0" smtClean="0"/>
              <a:t>Australopithecus </a:t>
            </a:r>
            <a:r>
              <a:rPr lang="en-AU" sz="1600" i="1" dirty="0" err="1" smtClean="0"/>
              <a:t>afarensis</a:t>
            </a:r>
            <a:endParaRPr lang="en-AU" sz="1600" dirty="0" smtClean="0"/>
          </a:p>
          <a:p>
            <a:pPr lvl="2"/>
            <a:r>
              <a:rPr lang="en-AU" sz="1600" dirty="0" smtClean="0"/>
              <a:t>Left behind footprints showing bipedal locomotion</a:t>
            </a:r>
          </a:p>
          <a:p>
            <a:pPr lvl="2"/>
            <a:r>
              <a:rPr lang="en-AU" sz="1600" dirty="0" smtClean="0"/>
              <a:t>3.6 million years ago</a:t>
            </a:r>
          </a:p>
          <a:p>
            <a:pPr marL="914400" lvl="2" indent="0">
              <a:buNone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6773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Australopithecines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147248" cy="5217443"/>
          </a:xfrm>
        </p:spPr>
        <p:txBody>
          <a:bodyPr>
            <a:normAutofit/>
          </a:bodyPr>
          <a:lstStyle/>
          <a:p>
            <a:r>
              <a:rPr lang="en-AU" sz="2400" dirty="0" smtClean="0"/>
              <a:t>Classification of </a:t>
            </a:r>
            <a:r>
              <a:rPr lang="en-AU" sz="2400" i="1" dirty="0" smtClean="0"/>
              <a:t>Australopithecus </a:t>
            </a:r>
            <a:r>
              <a:rPr lang="en-AU" sz="2400" i="1" dirty="0" err="1" smtClean="0"/>
              <a:t>afarensis</a:t>
            </a:r>
            <a:r>
              <a:rPr lang="en-AU" sz="2400" dirty="0" smtClean="0"/>
              <a:t> </a:t>
            </a:r>
          </a:p>
          <a:p>
            <a:pPr marL="457200" lvl="1" indent="0">
              <a:buNone/>
            </a:pPr>
            <a:r>
              <a:rPr lang="en-AU" sz="2000" b="1" dirty="0" smtClean="0"/>
              <a:t>Dentition</a:t>
            </a:r>
          </a:p>
          <a:p>
            <a:pPr lvl="1"/>
            <a:r>
              <a:rPr lang="en-AU" sz="2000" dirty="0" smtClean="0"/>
              <a:t>Dental arcade comparison</a:t>
            </a:r>
          </a:p>
          <a:p>
            <a:pPr lvl="1"/>
            <a:r>
              <a:rPr lang="en-AU" sz="2000" dirty="0" smtClean="0"/>
              <a:t>Size of canines, cusp prominence on molars</a:t>
            </a:r>
          </a:p>
          <a:p>
            <a:pPr marL="914400" lvl="2" indent="0">
              <a:buNone/>
            </a:pPr>
            <a:endParaRPr lang="en-AU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738051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2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Australopithecines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147248" cy="5217443"/>
          </a:xfrm>
        </p:spPr>
        <p:txBody>
          <a:bodyPr>
            <a:normAutofit/>
          </a:bodyPr>
          <a:lstStyle/>
          <a:p>
            <a:r>
              <a:rPr lang="en-AU" sz="2400" dirty="0" smtClean="0"/>
              <a:t>Classification of </a:t>
            </a:r>
            <a:r>
              <a:rPr lang="en-AU" sz="2400" i="1" dirty="0" smtClean="0"/>
              <a:t>Australopithecus </a:t>
            </a:r>
            <a:r>
              <a:rPr lang="en-AU" sz="2400" i="1" dirty="0" err="1" smtClean="0"/>
              <a:t>afarensis</a:t>
            </a:r>
            <a:r>
              <a:rPr lang="en-AU" sz="2400" dirty="0" smtClean="0"/>
              <a:t> </a:t>
            </a:r>
          </a:p>
          <a:p>
            <a:pPr marL="457200" lvl="1" indent="0">
              <a:buNone/>
            </a:pPr>
            <a:r>
              <a:rPr lang="en-AU" sz="2000" b="1" dirty="0" smtClean="0"/>
              <a:t>Femur and Pelvis</a:t>
            </a:r>
          </a:p>
          <a:p>
            <a:pPr lvl="1"/>
            <a:r>
              <a:rPr lang="en-AU" sz="2000" dirty="0" smtClean="0"/>
              <a:t>Footprints show bipedal gait, although not quite the same as modern humans</a:t>
            </a:r>
          </a:p>
          <a:p>
            <a:pPr lvl="1"/>
            <a:r>
              <a:rPr lang="en-AU" sz="2000" dirty="0" smtClean="0"/>
              <a:t>Pelvis and carrying angle more similar to modern humans than to apes</a:t>
            </a:r>
          </a:p>
          <a:p>
            <a:pPr marL="914400" lvl="2" indent="0">
              <a:buNone/>
            </a:pPr>
            <a:endParaRPr lang="en-AU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07585"/>
            <a:ext cx="3415351" cy="345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4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7DCF055-6647-4645-94EF-B99B0966BAA7}"/>
</file>

<file path=customXml/itemProps2.xml><?xml version="1.0" encoding="utf-8"?>
<ds:datastoreItem xmlns:ds="http://schemas.openxmlformats.org/officeDocument/2006/customXml" ds:itemID="{19730D47-CACE-4079-9B12-C54B8BBB7D75}"/>
</file>

<file path=customXml/itemProps3.xml><?xml version="1.0" encoding="utf-8"?>
<ds:datastoreItem xmlns:ds="http://schemas.openxmlformats.org/officeDocument/2006/customXml" ds:itemID="{5FC68499-3E4F-4012-BED3-EB69D3071AA9}"/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621</Words>
  <Application>Microsoft Office PowerPoint</Application>
  <PresentationFormat>On-screen Show (4:3)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Ch 19 Human Ancestors </vt:lpstr>
      <vt:lpstr>Introduction</vt:lpstr>
      <vt:lpstr>Effect of environment on Hominin Evolution</vt:lpstr>
      <vt:lpstr>Effect of environment on Hominin Evolution</vt:lpstr>
      <vt:lpstr>Australopithecines</vt:lpstr>
      <vt:lpstr>PowerPoint Presentation</vt:lpstr>
      <vt:lpstr>Australopithecines</vt:lpstr>
      <vt:lpstr>Australopithecines</vt:lpstr>
      <vt:lpstr>Australopithecines</vt:lpstr>
      <vt:lpstr>Anatomical features of Australopithecus</vt:lpstr>
      <vt:lpstr>Anatomical features of Australopithecus</vt:lpstr>
      <vt:lpstr>Variation within the Australopithecines</vt:lpstr>
      <vt:lpstr>PowerPoint Presentation</vt:lpstr>
      <vt:lpstr>PowerPoint Presentation</vt:lpstr>
      <vt:lpstr>PowerPoint Presentation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19 Human Ancestors</dc:title>
  <dc:creator>Robin L Byrne</dc:creator>
  <cp:lastModifiedBy>BYRNE Robin [Belmont City College]</cp:lastModifiedBy>
  <cp:revision>11</cp:revision>
  <cp:lastPrinted>2017-08-22T01:45:33Z</cp:lastPrinted>
  <dcterms:created xsi:type="dcterms:W3CDTF">2017-08-22T00:33:43Z</dcterms:created>
  <dcterms:modified xsi:type="dcterms:W3CDTF">2018-08-16T01:05:38Z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