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53-E78F-41FC-ACB1-6BA6E5447A17}" type="datetimeFigureOut">
              <a:rPr lang="en-AU" smtClean="0"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E000-DC4F-4F53-A21A-406561989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41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53-E78F-41FC-ACB1-6BA6E5447A17}" type="datetimeFigureOut">
              <a:rPr lang="en-AU" smtClean="0"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E000-DC4F-4F53-A21A-406561989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681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53-E78F-41FC-ACB1-6BA6E5447A17}" type="datetimeFigureOut">
              <a:rPr lang="en-AU" smtClean="0"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E000-DC4F-4F53-A21A-406561989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97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53-E78F-41FC-ACB1-6BA6E5447A17}" type="datetimeFigureOut">
              <a:rPr lang="en-AU" smtClean="0"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E000-DC4F-4F53-A21A-406561989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19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53-E78F-41FC-ACB1-6BA6E5447A17}" type="datetimeFigureOut">
              <a:rPr lang="en-AU" smtClean="0"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E000-DC4F-4F53-A21A-406561989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73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53-E78F-41FC-ACB1-6BA6E5447A17}" type="datetimeFigureOut">
              <a:rPr lang="en-AU" smtClean="0"/>
              <a:t>29/08/2017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E000-DC4F-4F53-A21A-406561989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7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53-E78F-41FC-ACB1-6BA6E5447A17}" type="datetimeFigureOut">
              <a:rPr lang="en-AU" smtClean="0"/>
              <a:t>29/08/2017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E000-DC4F-4F53-A21A-406561989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546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53-E78F-41FC-ACB1-6BA6E5447A17}" type="datetimeFigureOut">
              <a:rPr lang="en-AU" smtClean="0"/>
              <a:t>29/08/2017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E000-DC4F-4F53-A21A-406561989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164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53-E78F-41FC-ACB1-6BA6E5447A17}" type="datetimeFigureOut">
              <a:rPr lang="en-AU" smtClean="0"/>
              <a:t>29/08/2017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E000-DC4F-4F53-A21A-406561989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356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53-E78F-41FC-ACB1-6BA6E5447A17}" type="datetimeFigureOut">
              <a:rPr lang="en-AU" smtClean="0"/>
              <a:t>29/08/2017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E000-DC4F-4F53-A21A-406561989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62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53-E78F-41FC-ACB1-6BA6E5447A17}" type="datetimeFigureOut">
              <a:rPr lang="en-AU" smtClean="0"/>
              <a:t>29/08/2017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E000-DC4F-4F53-A21A-406561989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25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7653-E78F-41FC-ACB1-6BA6E5447A17}" type="datetimeFigureOut">
              <a:rPr lang="en-AU" smtClean="0"/>
              <a:t>29/08/2017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2E000-DC4F-4F53-A21A-4065619891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976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92697"/>
            <a:ext cx="7772400" cy="936104"/>
          </a:xfrm>
        </p:spPr>
        <p:txBody>
          <a:bodyPr/>
          <a:lstStyle/>
          <a:p>
            <a:r>
              <a:rPr lang="en-AU" dirty="0" err="1" smtClean="0"/>
              <a:t>Ch</a:t>
            </a:r>
            <a:r>
              <a:rPr lang="en-AU" dirty="0" smtClean="0"/>
              <a:t> 19 Human Ancestors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5589240"/>
            <a:ext cx="6400800" cy="622920"/>
          </a:xfrm>
        </p:spPr>
        <p:txBody>
          <a:bodyPr/>
          <a:lstStyle/>
          <a:p>
            <a:r>
              <a:rPr lang="en-AU" dirty="0" smtClean="0"/>
              <a:t>Transition to Modern Humans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814513"/>
            <a:ext cx="54102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18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AU" sz="3200" i="1" dirty="0" smtClean="0"/>
              <a:t>Homo </a:t>
            </a:r>
            <a:r>
              <a:rPr lang="en-AU" sz="3200" i="1" dirty="0" err="1" smtClean="0"/>
              <a:t>heidelbergensis</a:t>
            </a:r>
            <a:r>
              <a:rPr lang="en-AU" sz="3200" i="1" dirty="0" smtClean="0"/>
              <a:t> / </a:t>
            </a:r>
            <a:r>
              <a:rPr lang="en-AU" sz="3200" i="1" dirty="0" err="1" smtClean="0"/>
              <a:t>antecessor</a:t>
            </a:r>
            <a:endParaRPr lang="en-AU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Fossils </a:t>
            </a:r>
          </a:p>
          <a:p>
            <a:pPr lvl="1"/>
            <a:r>
              <a:rPr lang="en-AU" sz="2000" dirty="0" smtClean="0"/>
              <a:t>found in Africa (dated to 1 </a:t>
            </a:r>
            <a:r>
              <a:rPr lang="en-AU" sz="2000" dirty="0" err="1" smtClean="0"/>
              <a:t>mya</a:t>
            </a:r>
            <a:r>
              <a:rPr lang="en-AU" sz="2000" dirty="0" smtClean="0"/>
              <a:t>)</a:t>
            </a:r>
          </a:p>
          <a:p>
            <a:pPr lvl="1"/>
            <a:r>
              <a:rPr lang="en-AU" sz="2000" dirty="0" smtClean="0"/>
              <a:t>Found in Europe (dated to 500 000 years ago)</a:t>
            </a:r>
          </a:p>
          <a:p>
            <a:r>
              <a:rPr lang="en-AU" sz="2400" dirty="0" smtClean="0"/>
              <a:t>Features between </a:t>
            </a:r>
            <a:r>
              <a:rPr lang="en-AU" sz="2400" i="1" dirty="0" smtClean="0"/>
              <a:t>H. erectus </a:t>
            </a:r>
            <a:r>
              <a:rPr lang="en-AU" sz="2400" dirty="0" smtClean="0"/>
              <a:t>and</a:t>
            </a:r>
            <a:r>
              <a:rPr lang="en-AU" sz="2400" i="1" dirty="0" smtClean="0"/>
              <a:t> H. sapiens</a:t>
            </a:r>
          </a:p>
          <a:p>
            <a:pPr lvl="1"/>
            <a:r>
              <a:rPr lang="en-AU" sz="2000" dirty="0" smtClean="0"/>
              <a:t>Possible common ancestor of Humans and Neanderthals</a:t>
            </a:r>
          </a:p>
          <a:p>
            <a:pPr lvl="1"/>
            <a:r>
              <a:rPr lang="en-AU" sz="2000" dirty="0" smtClean="0"/>
              <a:t>Modern skull contours and teeth</a:t>
            </a:r>
          </a:p>
          <a:p>
            <a:r>
              <a:rPr lang="en-AU" sz="2400" dirty="0" smtClean="0"/>
              <a:t>Not enough fossil evidence to fully understand relationships between different </a:t>
            </a:r>
            <a:r>
              <a:rPr lang="en-AU" sz="2400" i="1" dirty="0" smtClean="0"/>
              <a:t>Homo </a:t>
            </a:r>
            <a:r>
              <a:rPr lang="en-AU" sz="2400" dirty="0" smtClean="0"/>
              <a:t>species.</a:t>
            </a:r>
          </a:p>
          <a:p>
            <a:pPr lvl="1"/>
            <a:r>
              <a:rPr lang="en-AU" sz="2000" dirty="0" smtClean="0"/>
              <a:t>Family tree has more branches than at first thought – just all extinct.</a:t>
            </a:r>
          </a:p>
          <a:p>
            <a:pPr lvl="1"/>
            <a:endParaRPr lang="en-AU" sz="2000" dirty="0" smtClean="0"/>
          </a:p>
        </p:txBody>
      </p:sp>
    </p:spTree>
    <p:extLst>
      <p:ext uri="{BB962C8B-B14F-4D97-AF65-F5344CB8AC3E}">
        <p14:creationId xmlns:p14="http://schemas.microsoft.com/office/powerpoint/2010/main" val="396533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AU" sz="4000" dirty="0" smtClean="0"/>
              <a:t>Neanderthals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AU" sz="2400" dirty="0" smtClean="0"/>
              <a:t>First fossils found in 1856 in </a:t>
            </a:r>
            <a:r>
              <a:rPr lang="en-AU" sz="2400" dirty="0" err="1" smtClean="0"/>
              <a:t>Neander</a:t>
            </a:r>
            <a:r>
              <a:rPr lang="en-AU" sz="2400" dirty="0" smtClean="0"/>
              <a:t> Valley, Germany</a:t>
            </a:r>
          </a:p>
          <a:p>
            <a:r>
              <a:rPr lang="en-AU" sz="2400" dirty="0" smtClean="0"/>
              <a:t>Many more fossils found since</a:t>
            </a:r>
          </a:p>
          <a:p>
            <a:r>
              <a:rPr lang="en-AU" sz="2400" dirty="0" smtClean="0"/>
              <a:t>Side branch along pathway to modern humans – we share a common ancestor</a:t>
            </a:r>
          </a:p>
          <a:p>
            <a:r>
              <a:rPr lang="en-AU" sz="2400" dirty="0" smtClean="0"/>
              <a:t>DNA shows a distinct biological species:</a:t>
            </a:r>
          </a:p>
          <a:p>
            <a:pPr marL="0" indent="0">
              <a:buNone/>
            </a:pPr>
            <a:r>
              <a:rPr lang="en-AU" sz="2400" dirty="0"/>
              <a:t>	</a:t>
            </a:r>
            <a:r>
              <a:rPr lang="en-AU" sz="2400" i="1" dirty="0" smtClean="0"/>
              <a:t>Homo </a:t>
            </a:r>
            <a:r>
              <a:rPr lang="en-AU" sz="2400" i="1" dirty="0" err="1" smtClean="0"/>
              <a:t>neanderthalensis</a:t>
            </a:r>
            <a:endParaRPr lang="en-AU" sz="2400" i="1" dirty="0" smtClean="0"/>
          </a:p>
          <a:p>
            <a:r>
              <a:rPr lang="en-AU" sz="2400" dirty="0" smtClean="0"/>
              <a:t>Existed in </a:t>
            </a:r>
            <a:r>
              <a:rPr lang="en-AU" sz="2400" dirty="0" err="1" smtClean="0"/>
              <a:t>europe</a:t>
            </a:r>
            <a:r>
              <a:rPr lang="en-AU" sz="2400" dirty="0" smtClean="0"/>
              <a:t> during the last ice age – adapted</a:t>
            </a:r>
          </a:p>
          <a:p>
            <a:r>
              <a:rPr lang="en-AU" sz="2400" dirty="0" smtClean="0"/>
              <a:t>Neanderthals and </a:t>
            </a:r>
            <a:r>
              <a:rPr lang="en-AU" sz="2400" i="1" dirty="0" smtClean="0"/>
              <a:t>Homo</a:t>
            </a:r>
            <a:r>
              <a:rPr lang="en-AU" sz="2400" dirty="0" smtClean="0"/>
              <a:t> </a:t>
            </a:r>
            <a:r>
              <a:rPr lang="en-AU" sz="2400" i="1" dirty="0" smtClean="0"/>
              <a:t>sapiens</a:t>
            </a:r>
            <a:r>
              <a:rPr lang="en-AU" sz="2400" dirty="0" smtClean="0"/>
              <a:t> coexisted in </a:t>
            </a:r>
            <a:r>
              <a:rPr lang="en-AU" sz="2400" dirty="0" err="1" smtClean="0"/>
              <a:t>europe</a:t>
            </a:r>
            <a:r>
              <a:rPr lang="en-AU" sz="2400" dirty="0" smtClean="0"/>
              <a:t>, may have inter-bred</a:t>
            </a:r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1395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AU" sz="4000" dirty="0" smtClean="0"/>
              <a:t>Neanderthals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073427"/>
          </a:xfrm>
        </p:spPr>
        <p:txBody>
          <a:bodyPr>
            <a:normAutofit/>
          </a:bodyPr>
          <a:lstStyle/>
          <a:p>
            <a:r>
              <a:rPr lang="en-AU" sz="2400" dirty="0" smtClean="0"/>
              <a:t>Features include:</a:t>
            </a:r>
          </a:p>
          <a:p>
            <a:pPr lvl="1"/>
            <a:r>
              <a:rPr lang="en-AU" sz="2000" dirty="0" smtClean="0"/>
              <a:t>Big faces</a:t>
            </a:r>
          </a:p>
          <a:p>
            <a:pPr lvl="1"/>
            <a:r>
              <a:rPr lang="en-AU" sz="2000" dirty="0" smtClean="0"/>
              <a:t>Low but large skulls – back of skull drawn out into “bun”</a:t>
            </a:r>
          </a:p>
          <a:p>
            <a:pPr lvl="1"/>
            <a:r>
              <a:rPr lang="en-AU" sz="2000" dirty="0" smtClean="0"/>
              <a:t>Heavy brow ridges</a:t>
            </a:r>
          </a:p>
          <a:p>
            <a:pPr lvl="1"/>
            <a:r>
              <a:rPr lang="en-AU" sz="2000" dirty="0" smtClean="0"/>
              <a:t>Lack of defined chin</a:t>
            </a:r>
          </a:p>
          <a:p>
            <a:pPr lvl="1"/>
            <a:r>
              <a:rPr lang="en-AU" sz="2000" dirty="0" smtClean="0"/>
              <a:t>Cheeks swept back</a:t>
            </a:r>
          </a:p>
          <a:p>
            <a:pPr lvl="1"/>
            <a:r>
              <a:rPr lang="en-AU" sz="2000" dirty="0" err="1" smtClean="0"/>
              <a:t>Prognathic</a:t>
            </a:r>
            <a:r>
              <a:rPr lang="en-AU" sz="2000" dirty="0" smtClean="0"/>
              <a:t> jaw</a:t>
            </a:r>
          </a:p>
          <a:p>
            <a:pPr lvl="1"/>
            <a:r>
              <a:rPr lang="en-AU" sz="2000" dirty="0" smtClean="0"/>
              <a:t>Likely to have very prominent, wide nose – adaptation for cold, dry</a:t>
            </a:r>
          </a:p>
          <a:p>
            <a:pPr lvl="1"/>
            <a:r>
              <a:rPr lang="en-AU" sz="2000" dirty="0" smtClean="0"/>
              <a:t>Solid frame</a:t>
            </a:r>
          </a:p>
          <a:p>
            <a:pPr lvl="1"/>
            <a:r>
              <a:rPr lang="en-AU" sz="2000" dirty="0" smtClean="0"/>
              <a:t>Probably walked, ran and used hands in way very similar to modern humans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386" y="4725144"/>
            <a:ext cx="2311035" cy="198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260648"/>
            <a:ext cx="19907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63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Modern Humans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 lnSpcReduction="10000"/>
          </a:bodyPr>
          <a:lstStyle/>
          <a:p>
            <a:r>
              <a:rPr lang="en-AU" sz="2800" dirty="0" smtClean="0"/>
              <a:t>1868: fossils found at Cro-Magnon in France</a:t>
            </a:r>
          </a:p>
          <a:p>
            <a:pPr lvl="1"/>
            <a:r>
              <a:rPr lang="en-AU" sz="2400" dirty="0" smtClean="0"/>
              <a:t>Five people</a:t>
            </a:r>
          </a:p>
          <a:p>
            <a:pPr lvl="1"/>
            <a:r>
              <a:rPr lang="en-AU" sz="2400" dirty="0" smtClean="0"/>
              <a:t>Animal bones</a:t>
            </a:r>
          </a:p>
          <a:p>
            <a:pPr lvl="1"/>
            <a:r>
              <a:rPr lang="en-AU" sz="2400" dirty="0" smtClean="0"/>
              <a:t>Sea shell necklaces</a:t>
            </a:r>
          </a:p>
          <a:p>
            <a:pPr lvl="1"/>
            <a:r>
              <a:rPr lang="en-AU" sz="2400" dirty="0" smtClean="0"/>
              <a:t>Stone tools</a:t>
            </a:r>
          </a:p>
          <a:p>
            <a:pPr lvl="1"/>
            <a:r>
              <a:rPr lang="en-AU" sz="2400" dirty="0" smtClean="0"/>
              <a:t>Part of widespread population in Europe from 40 000 years ago to 12 000 years ago.  </a:t>
            </a:r>
          </a:p>
          <a:p>
            <a:pPr lvl="1"/>
            <a:r>
              <a:rPr lang="en-AU" sz="2400" dirty="0" smtClean="0"/>
              <a:t>Members of </a:t>
            </a:r>
            <a:r>
              <a:rPr lang="en-AU" sz="2400" i="1" dirty="0" smtClean="0"/>
              <a:t>Homo sapiens</a:t>
            </a:r>
            <a:endParaRPr lang="en-AU" sz="2400" dirty="0" smtClean="0"/>
          </a:p>
          <a:p>
            <a:pPr lvl="2"/>
            <a:r>
              <a:rPr lang="en-AU" sz="2000" dirty="0" smtClean="0"/>
              <a:t>Less prominent brow ridges</a:t>
            </a:r>
          </a:p>
          <a:p>
            <a:pPr lvl="2"/>
            <a:r>
              <a:rPr lang="en-AU" sz="2000" dirty="0" smtClean="0"/>
              <a:t>Shorter, rounder skulls</a:t>
            </a:r>
          </a:p>
          <a:p>
            <a:pPr lvl="2"/>
            <a:r>
              <a:rPr lang="en-AU" sz="2000" dirty="0" smtClean="0"/>
              <a:t>Flatter face</a:t>
            </a:r>
          </a:p>
          <a:p>
            <a:pPr lvl="2"/>
            <a:r>
              <a:rPr lang="en-AU" sz="2000" dirty="0" smtClean="0"/>
              <a:t>Smaller jaw, smaller teeth</a:t>
            </a:r>
          </a:p>
          <a:p>
            <a:pPr lvl="2"/>
            <a:r>
              <a:rPr lang="en-AU" sz="2000" dirty="0" smtClean="0"/>
              <a:t>Chin</a:t>
            </a:r>
          </a:p>
          <a:p>
            <a:pPr lvl="2"/>
            <a:r>
              <a:rPr lang="en-AU" sz="2000" dirty="0" smtClean="0"/>
              <a:t>Large brain</a:t>
            </a:r>
          </a:p>
          <a:p>
            <a:pPr lvl="2"/>
            <a:r>
              <a:rPr lang="en-AU" sz="2000" dirty="0" smtClean="0"/>
              <a:t>Well separated eye sockets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21255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8569832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1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4FF06E5-0A66-4608-BCF8-69C319F8AA45}"/>
</file>

<file path=customXml/itemProps2.xml><?xml version="1.0" encoding="utf-8"?>
<ds:datastoreItem xmlns:ds="http://schemas.openxmlformats.org/officeDocument/2006/customXml" ds:itemID="{421AC92D-B961-4C15-97BB-2D9187809ECC}"/>
</file>

<file path=customXml/itemProps3.xml><?xml version="1.0" encoding="utf-8"?>
<ds:datastoreItem xmlns:ds="http://schemas.openxmlformats.org/officeDocument/2006/customXml" ds:itemID="{955ADA24-BD95-4E48-9EB4-ECAEAD426694}"/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241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Ch 19 Human Ancestors</vt:lpstr>
      <vt:lpstr>Homo heidelbergensis / antecessor</vt:lpstr>
      <vt:lpstr>Neanderthals</vt:lpstr>
      <vt:lpstr>Neanderthals</vt:lpstr>
      <vt:lpstr>Modern Humans</vt:lpstr>
      <vt:lpstr>PowerPoint Presentation</vt:lpstr>
    </vt:vector>
  </TitlesOfParts>
  <Company>The Department of Education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19 Human Ancestors</dc:title>
  <dc:creator>Robin L Byrne</dc:creator>
  <cp:lastModifiedBy>Robin L Byrne</cp:lastModifiedBy>
  <cp:revision>5</cp:revision>
  <dcterms:created xsi:type="dcterms:W3CDTF">2017-08-28T23:57:47Z</dcterms:created>
  <dcterms:modified xsi:type="dcterms:W3CDTF">2017-08-29T01:02:06Z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