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6A67F-5B9E-4E99-B251-195E08956A4E}" type="datetimeFigureOut">
              <a:rPr lang="en-AU" smtClean="0"/>
              <a:t>4/02/2021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46C839-C144-4BD7-AABF-217B27524112}" type="slidenum">
              <a:rPr lang="en-AU" smtClean="0"/>
              <a:t>‹#›</a:t>
            </a:fld>
            <a:endParaRPr lang="en-AU" dirty="0"/>
          </a:p>
        </p:txBody>
      </p:sp>
    </p:spTree>
    <p:extLst>
      <p:ext uri="{BB962C8B-B14F-4D97-AF65-F5344CB8AC3E}">
        <p14:creationId xmlns:p14="http://schemas.microsoft.com/office/powerpoint/2010/main" val="337061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Chair &amp; Rope Demo</a:t>
            </a:r>
          </a:p>
        </p:txBody>
      </p:sp>
      <p:sp>
        <p:nvSpPr>
          <p:cNvPr id="4" name="Slide Number Placeholder 3"/>
          <p:cNvSpPr>
            <a:spLocks noGrp="1"/>
          </p:cNvSpPr>
          <p:nvPr>
            <p:ph type="sldNum" sz="quarter" idx="5"/>
          </p:nvPr>
        </p:nvSpPr>
        <p:spPr/>
        <p:txBody>
          <a:bodyPr/>
          <a:lstStyle/>
          <a:p>
            <a:fld id="{9846C839-C144-4BD7-AABF-217B27524112}" type="slidenum">
              <a:rPr lang="en-AU" smtClean="0"/>
              <a:t>4</a:t>
            </a:fld>
            <a:endParaRPr lang="en-AU" dirty="0"/>
          </a:p>
        </p:txBody>
      </p:sp>
    </p:spTree>
    <p:extLst>
      <p:ext uri="{BB962C8B-B14F-4D97-AF65-F5344CB8AC3E}">
        <p14:creationId xmlns:p14="http://schemas.microsoft.com/office/powerpoint/2010/main" val="1199445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Skip Q21 until we’ve covered inclined planes.</a:t>
            </a:r>
          </a:p>
        </p:txBody>
      </p:sp>
      <p:sp>
        <p:nvSpPr>
          <p:cNvPr id="4" name="Slide Number Placeholder 3"/>
          <p:cNvSpPr>
            <a:spLocks noGrp="1"/>
          </p:cNvSpPr>
          <p:nvPr>
            <p:ph type="sldNum" sz="quarter" idx="5"/>
          </p:nvPr>
        </p:nvSpPr>
        <p:spPr/>
        <p:txBody>
          <a:bodyPr/>
          <a:lstStyle/>
          <a:p>
            <a:fld id="{9846C839-C144-4BD7-AABF-217B27524112}" type="slidenum">
              <a:rPr lang="en-AU" smtClean="0"/>
              <a:t>5</a:t>
            </a:fld>
            <a:endParaRPr lang="en-AU" dirty="0"/>
          </a:p>
        </p:txBody>
      </p:sp>
    </p:spTree>
    <p:extLst>
      <p:ext uri="{BB962C8B-B14F-4D97-AF65-F5344CB8AC3E}">
        <p14:creationId xmlns:p14="http://schemas.microsoft.com/office/powerpoint/2010/main" val="3089165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one is tricky to explain as presented – however, it is a brilliant lead in to equilibrium (next topic). </a:t>
            </a:r>
            <a:r>
              <a:rPr lang="en-AU" dirty="0">
                <a:latin typeface="Times New Roman" panose="02020603050405020304" pitchFamily="18" charset="0"/>
                <a:cs typeface="Times New Roman" panose="02020603050405020304" pitchFamily="18" charset="0"/>
              </a:rPr>
              <a:t>∑F</a:t>
            </a:r>
            <a:r>
              <a:rPr lang="en-AU" baseline="-25000" dirty="0">
                <a:latin typeface="Times New Roman" panose="02020603050405020304" pitchFamily="18" charset="0"/>
                <a:cs typeface="Times New Roman" panose="02020603050405020304" pitchFamily="18" charset="0"/>
              </a:rPr>
              <a:t>up</a:t>
            </a:r>
            <a:r>
              <a:rPr lang="en-AU" dirty="0">
                <a:latin typeface="Times New Roman" panose="02020603050405020304" pitchFamily="18" charset="0"/>
                <a:cs typeface="Times New Roman" panose="02020603050405020304" pitchFamily="18" charset="0"/>
              </a:rPr>
              <a:t> = ∑F</a:t>
            </a:r>
            <a:r>
              <a:rPr lang="en-AU" baseline="-25000" dirty="0">
                <a:latin typeface="Times New Roman" panose="02020603050405020304" pitchFamily="18" charset="0"/>
                <a:cs typeface="Times New Roman" panose="02020603050405020304" pitchFamily="18" charset="0"/>
              </a:rPr>
              <a:t>down</a:t>
            </a:r>
            <a:r>
              <a:rPr lang="en-AU" dirty="0">
                <a:latin typeface="Times New Roman" panose="02020603050405020304" pitchFamily="18" charset="0"/>
                <a:cs typeface="Times New Roman" panose="02020603050405020304" pitchFamily="18" charset="0"/>
              </a:rPr>
              <a:t> , ∑F</a:t>
            </a:r>
            <a:r>
              <a:rPr lang="en-AU" baseline="-25000" dirty="0">
                <a:latin typeface="Times New Roman" panose="02020603050405020304" pitchFamily="18" charset="0"/>
                <a:cs typeface="Times New Roman" panose="02020603050405020304" pitchFamily="18" charset="0"/>
              </a:rPr>
              <a:t>left</a:t>
            </a:r>
            <a:r>
              <a:rPr lang="en-AU" dirty="0">
                <a:latin typeface="Times New Roman" panose="02020603050405020304" pitchFamily="18" charset="0"/>
                <a:cs typeface="Times New Roman" panose="02020603050405020304" pitchFamily="18" charset="0"/>
              </a:rPr>
              <a:t> = ∑F</a:t>
            </a:r>
            <a:r>
              <a:rPr lang="en-AU" baseline="-25000" dirty="0">
                <a:latin typeface="Times New Roman" panose="02020603050405020304" pitchFamily="18" charset="0"/>
                <a:cs typeface="Times New Roman" panose="02020603050405020304" pitchFamily="18" charset="0"/>
              </a:rPr>
              <a:t>right</a:t>
            </a:r>
            <a:endParaRPr lang="en-AU" baseline="-25000" dirty="0"/>
          </a:p>
        </p:txBody>
      </p:sp>
      <p:sp>
        <p:nvSpPr>
          <p:cNvPr id="4" name="Slide Number Placeholder 3"/>
          <p:cNvSpPr>
            <a:spLocks noGrp="1"/>
          </p:cNvSpPr>
          <p:nvPr>
            <p:ph type="sldNum" sz="quarter" idx="5"/>
          </p:nvPr>
        </p:nvSpPr>
        <p:spPr/>
        <p:txBody>
          <a:bodyPr/>
          <a:lstStyle/>
          <a:p>
            <a:fld id="{9846C839-C144-4BD7-AABF-217B27524112}" type="slidenum">
              <a:rPr lang="en-AU" smtClean="0"/>
              <a:t>10</a:t>
            </a:fld>
            <a:endParaRPr lang="en-AU" dirty="0"/>
          </a:p>
        </p:txBody>
      </p:sp>
    </p:spTree>
    <p:extLst>
      <p:ext uri="{BB962C8B-B14F-4D97-AF65-F5344CB8AC3E}">
        <p14:creationId xmlns:p14="http://schemas.microsoft.com/office/powerpoint/2010/main" val="1577494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CA84-6D92-4B05-AA9D-03F80C119B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56A61F18-F533-4CDE-A149-7C770B2C2D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946B3791-69AB-4B4B-8921-9B22D8E9D24C}"/>
              </a:ext>
            </a:extLst>
          </p:cNvPr>
          <p:cNvSpPr>
            <a:spLocks noGrp="1"/>
          </p:cNvSpPr>
          <p:nvPr>
            <p:ph type="dt" sz="half" idx="10"/>
          </p:nvPr>
        </p:nvSpPr>
        <p:spPr/>
        <p:txBody>
          <a:bodyPr/>
          <a:lstStyle/>
          <a:p>
            <a:fld id="{DDD5E60A-17DB-4A7A-9481-53E94CF2FF7E}" type="datetimeFigureOut">
              <a:rPr lang="en-AU" smtClean="0"/>
              <a:t>4/02/2021</a:t>
            </a:fld>
            <a:endParaRPr lang="en-AU" dirty="0"/>
          </a:p>
        </p:txBody>
      </p:sp>
      <p:sp>
        <p:nvSpPr>
          <p:cNvPr id="5" name="Footer Placeholder 4">
            <a:extLst>
              <a:ext uri="{FF2B5EF4-FFF2-40B4-BE49-F238E27FC236}">
                <a16:creationId xmlns:a16="http://schemas.microsoft.com/office/drawing/2014/main" id="{C8D06FA9-86A7-4162-8EA3-B9FC4CDDCD10}"/>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7A081EA6-5DC3-46A9-A3D2-EF8A3BC746B5}"/>
              </a:ext>
            </a:extLst>
          </p:cNvPr>
          <p:cNvSpPr>
            <a:spLocks noGrp="1"/>
          </p:cNvSpPr>
          <p:nvPr>
            <p:ph type="sldNum" sz="quarter" idx="12"/>
          </p:nvPr>
        </p:nvSpPr>
        <p:spPr/>
        <p:txBody>
          <a:bodyPr/>
          <a:lstStyle/>
          <a:p>
            <a:fld id="{9B49A039-039A-42C9-8CFC-F3B7A4857BB1}" type="slidenum">
              <a:rPr lang="en-AU" smtClean="0"/>
              <a:t>‹#›</a:t>
            </a:fld>
            <a:endParaRPr lang="en-AU" dirty="0"/>
          </a:p>
        </p:txBody>
      </p:sp>
    </p:spTree>
    <p:extLst>
      <p:ext uri="{BB962C8B-B14F-4D97-AF65-F5344CB8AC3E}">
        <p14:creationId xmlns:p14="http://schemas.microsoft.com/office/powerpoint/2010/main" val="1675704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AEDD-1B51-4F03-91AF-DBB826AF8DC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C50C161-C4F8-42EF-912F-2F1A7A4F44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6E12ACD-1B19-453F-8265-843AA74A2EBD}"/>
              </a:ext>
            </a:extLst>
          </p:cNvPr>
          <p:cNvSpPr>
            <a:spLocks noGrp="1"/>
          </p:cNvSpPr>
          <p:nvPr>
            <p:ph type="dt" sz="half" idx="10"/>
          </p:nvPr>
        </p:nvSpPr>
        <p:spPr/>
        <p:txBody>
          <a:bodyPr/>
          <a:lstStyle/>
          <a:p>
            <a:fld id="{DDD5E60A-17DB-4A7A-9481-53E94CF2FF7E}" type="datetimeFigureOut">
              <a:rPr lang="en-AU" smtClean="0"/>
              <a:t>4/02/2021</a:t>
            </a:fld>
            <a:endParaRPr lang="en-AU" dirty="0"/>
          </a:p>
        </p:txBody>
      </p:sp>
      <p:sp>
        <p:nvSpPr>
          <p:cNvPr id="5" name="Footer Placeholder 4">
            <a:extLst>
              <a:ext uri="{FF2B5EF4-FFF2-40B4-BE49-F238E27FC236}">
                <a16:creationId xmlns:a16="http://schemas.microsoft.com/office/drawing/2014/main" id="{DBFF98D2-393E-457B-A7DF-2E5C82570A9C}"/>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9D65CC50-CEF7-4977-80BE-715A97A7E687}"/>
              </a:ext>
            </a:extLst>
          </p:cNvPr>
          <p:cNvSpPr>
            <a:spLocks noGrp="1"/>
          </p:cNvSpPr>
          <p:nvPr>
            <p:ph type="sldNum" sz="quarter" idx="12"/>
          </p:nvPr>
        </p:nvSpPr>
        <p:spPr/>
        <p:txBody>
          <a:bodyPr/>
          <a:lstStyle/>
          <a:p>
            <a:fld id="{9B49A039-039A-42C9-8CFC-F3B7A4857BB1}" type="slidenum">
              <a:rPr lang="en-AU" smtClean="0"/>
              <a:t>‹#›</a:t>
            </a:fld>
            <a:endParaRPr lang="en-AU" dirty="0"/>
          </a:p>
        </p:txBody>
      </p:sp>
    </p:spTree>
    <p:extLst>
      <p:ext uri="{BB962C8B-B14F-4D97-AF65-F5344CB8AC3E}">
        <p14:creationId xmlns:p14="http://schemas.microsoft.com/office/powerpoint/2010/main" val="1476223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6BBD73-4C29-4577-A34E-788798C0CC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CCA9666-BD32-4C3C-A409-848D42212E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92D9664-84D7-49AB-BAE6-76185FFBC806}"/>
              </a:ext>
            </a:extLst>
          </p:cNvPr>
          <p:cNvSpPr>
            <a:spLocks noGrp="1"/>
          </p:cNvSpPr>
          <p:nvPr>
            <p:ph type="dt" sz="half" idx="10"/>
          </p:nvPr>
        </p:nvSpPr>
        <p:spPr/>
        <p:txBody>
          <a:bodyPr/>
          <a:lstStyle/>
          <a:p>
            <a:fld id="{DDD5E60A-17DB-4A7A-9481-53E94CF2FF7E}" type="datetimeFigureOut">
              <a:rPr lang="en-AU" smtClean="0"/>
              <a:t>4/02/2021</a:t>
            </a:fld>
            <a:endParaRPr lang="en-AU" dirty="0"/>
          </a:p>
        </p:txBody>
      </p:sp>
      <p:sp>
        <p:nvSpPr>
          <p:cNvPr id="5" name="Footer Placeholder 4">
            <a:extLst>
              <a:ext uri="{FF2B5EF4-FFF2-40B4-BE49-F238E27FC236}">
                <a16:creationId xmlns:a16="http://schemas.microsoft.com/office/drawing/2014/main" id="{98005916-2698-46D9-AD86-B72673650030}"/>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9F5D66FB-9AC5-4E32-B89F-055ACE0FC8A3}"/>
              </a:ext>
            </a:extLst>
          </p:cNvPr>
          <p:cNvSpPr>
            <a:spLocks noGrp="1"/>
          </p:cNvSpPr>
          <p:nvPr>
            <p:ph type="sldNum" sz="quarter" idx="12"/>
          </p:nvPr>
        </p:nvSpPr>
        <p:spPr/>
        <p:txBody>
          <a:bodyPr/>
          <a:lstStyle/>
          <a:p>
            <a:fld id="{9B49A039-039A-42C9-8CFC-F3B7A4857BB1}" type="slidenum">
              <a:rPr lang="en-AU" smtClean="0"/>
              <a:t>‹#›</a:t>
            </a:fld>
            <a:endParaRPr lang="en-AU" dirty="0"/>
          </a:p>
        </p:txBody>
      </p:sp>
    </p:spTree>
    <p:extLst>
      <p:ext uri="{BB962C8B-B14F-4D97-AF65-F5344CB8AC3E}">
        <p14:creationId xmlns:p14="http://schemas.microsoft.com/office/powerpoint/2010/main" val="224298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3620E-520A-4E57-99F9-FE9B7B6327B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5A98536-5F47-48F2-BE6A-AC57CB23F6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24D0535-5D70-40E7-BA51-E2BC58C6ED9A}"/>
              </a:ext>
            </a:extLst>
          </p:cNvPr>
          <p:cNvSpPr>
            <a:spLocks noGrp="1"/>
          </p:cNvSpPr>
          <p:nvPr>
            <p:ph type="dt" sz="half" idx="10"/>
          </p:nvPr>
        </p:nvSpPr>
        <p:spPr/>
        <p:txBody>
          <a:bodyPr/>
          <a:lstStyle/>
          <a:p>
            <a:fld id="{DDD5E60A-17DB-4A7A-9481-53E94CF2FF7E}" type="datetimeFigureOut">
              <a:rPr lang="en-AU" smtClean="0"/>
              <a:t>4/02/2021</a:t>
            </a:fld>
            <a:endParaRPr lang="en-AU" dirty="0"/>
          </a:p>
        </p:txBody>
      </p:sp>
      <p:sp>
        <p:nvSpPr>
          <p:cNvPr id="5" name="Footer Placeholder 4">
            <a:extLst>
              <a:ext uri="{FF2B5EF4-FFF2-40B4-BE49-F238E27FC236}">
                <a16:creationId xmlns:a16="http://schemas.microsoft.com/office/drawing/2014/main" id="{F2562058-B79B-4019-BFC3-A4A6DE45AE43}"/>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969770FD-4017-46B6-88AE-A5CE21BFD4E7}"/>
              </a:ext>
            </a:extLst>
          </p:cNvPr>
          <p:cNvSpPr>
            <a:spLocks noGrp="1"/>
          </p:cNvSpPr>
          <p:nvPr>
            <p:ph type="sldNum" sz="quarter" idx="12"/>
          </p:nvPr>
        </p:nvSpPr>
        <p:spPr/>
        <p:txBody>
          <a:bodyPr/>
          <a:lstStyle/>
          <a:p>
            <a:fld id="{9B49A039-039A-42C9-8CFC-F3B7A4857BB1}" type="slidenum">
              <a:rPr lang="en-AU" smtClean="0"/>
              <a:t>‹#›</a:t>
            </a:fld>
            <a:endParaRPr lang="en-AU" dirty="0"/>
          </a:p>
        </p:txBody>
      </p:sp>
    </p:spTree>
    <p:extLst>
      <p:ext uri="{BB962C8B-B14F-4D97-AF65-F5344CB8AC3E}">
        <p14:creationId xmlns:p14="http://schemas.microsoft.com/office/powerpoint/2010/main" val="1993333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C1CB-13E1-4BB5-91CE-E34DC5BDE9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F4E6688-0A57-4687-9E40-DE4E6AD6CC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F2A23-30D7-4DD5-89BC-CA8B2B876CBF}"/>
              </a:ext>
            </a:extLst>
          </p:cNvPr>
          <p:cNvSpPr>
            <a:spLocks noGrp="1"/>
          </p:cNvSpPr>
          <p:nvPr>
            <p:ph type="dt" sz="half" idx="10"/>
          </p:nvPr>
        </p:nvSpPr>
        <p:spPr/>
        <p:txBody>
          <a:bodyPr/>
          <a:lstStyle/>
          <a:p>
            <a:fld id="{DDD5E60A-17DB-4A7A-9481-53E94CF2FF7E}" type="datetimeFigureOut">
              <a:rPr lang="en-AU" smtClean="0"/>
              <a:t>4/02/2021</a:t>
            </a:fld>
            <a:endParaRPr lang="en-AU" dirty="0"/>
          </a:p>
        </p:txBody>
      </p:sp>
      <p:sp>
        <p:nvSpPr>
          <p:cNvPr id="5" name="Footer Placeholder 4">
            <a:extLst>
              <a:ext uri="{FF2B5EF4-FFF2-40B4-BE49-F238E27FC236}">
                <a16:creationId xmlns:a16="http://schemas.microsoft.com/office/drawing/2014/main" id="{8CD82680-E802-4D99-A821-D1291A0AFA11}"/>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9DD9A923-219B-4DFF-A1F4-A9E736BE0885}"/>
              </a:ext>
            </a:extLst>
          </p:cNvPr>
          <p:cNvSpPr>
            <a:spLocks noGrp="1"/>
          </p:cNvSpPr>
          <p:nvPr>
            <p:ph type="sldNum" sz="quarter" idx="12"/>
          </p:nvPr>
        </p:nvSpPr>
        <p:spPr/>
        <p:txBody>
          <a:bodyPr/>
          <a:lstStyle/>
          <a:p>
            <a:fld id="{9B49A039-039A-42C9-8CFC-F3B7A4857BB1}" type="slidenum">
              <a:rPr lang="en-AU" smtClean="0"/>
              <a:t>‹#›</a:t>
            </a:fld>
            <a:endParaRPr lang="en-AU" dirty="0"/>
          </a:p>
        </p:txBody>
      </p:sp>
    </p:spTree>
    <p:extLst>
      <p:ext uri="{BB962C8B-B14F-4D97-AF65-F5344CB8AC3E}">
        <p14:creationId xmlns:p14="http://schemas.microsoft.com/office/powerpoint/2010/main" val="1679019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39F0-DC39-4728-AFF6-99E2E57C542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6FD52E-2DA8-4534-A9B9-8BA524EE43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19C0792-B205-4B24-B64C-16FFEB87D7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4FC6323-90B3-4DDF-90BD-3B721DA0EE05}"/>
              </a:ext>
            </a:extLst>
          </p:cNvPr>
          <p:cNvSpPr>
            <a:spLocks noGrp="1"/>
          </p:cNvSpPr>
          <p:nvPr>
            <p:ph type="dt" sz="half" idx="10"/>
          </p:nvPr>
        </p:nvSpPr>
        <p:spPr/>
        <p:txBody>
          <a:bodyPr/>
          <a:lstStyle/>
          <a:p>
            <a:fld id="{DDD5E60A-17DB-4A7A-9481-53E94CF2FF7E}" type="datetimeFigureOut">
              <a:rPr lang="en-AU" smtClean="0"/>
              <a:t>4/02/2021</a:t>
            </a:fld>
            <a:endParaRPr lang="en-AU" dirty="0"/>
          </a:p>
        </p:txBody>
      </p:sp>
      <p:sp>
        <p:nvSpPr>
          <p:cNvPr id="6" name="Footer Placeholder 5">
            <a:extLst>
              <a:ext uri="{FF2B5EF4-FFF2-40B4-BE49-F238E27FC236}">
                <a16:creationId xmlns:a16="http://schemas.microsoft.com/office/drawing/2014/main" id="{ED499E34-1EB0-4AAF-9D11-0DCF3139BA2A}"/>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1F9E9BF1-C5F5-42B3-878B-BA710B9B1B86}"/>
              </a:ext>
            </a:extLst>
          </p:cNvPr>
          <p:cNvSpPr>
            <a:spLocks noGrp="1"/>
          </p:cNvSpPr>
          <p:nvPr>
            <p:ph type="sldNum" sz="quarter" idx="12"/>
          </p:nvPr>
        </p:nvSpPr>
        <p:spPr/>
        <p:txBody>
          <a:bodyPr/>
          <a:lstStyle/>
          <a:p>
            <a:fld id="{9B49A039-039A-42C9-8CFC-F3B7A4857BB1}" type="slidenum">
              <a:rPr lang="en-AU" smtClean="0"/>
              <a:t>‹#›</a:t>
            </a:fld>
            <a:endParaRPr lang="en-AU" dirty="0"/>
          </a:p>
        </p:txBody>
      </p:sp>
    </p:spTree>
    <p:extLst>
      <p:ext uri="{BB962C8B-B14F-4D97-AF65-F5344CB8AC3E}">
        <p14:creationId xmlns:p14="http://schemas.microsoft.com/office/powerpoint/2010/main" val="1586445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122F-783F-4E8C-9BB0-E630327E948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98F08F1-FBF1-40C7-8D64-F7530AB505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0D5E53-925E-4C48-9BBD-4919910204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478DC00-5D5A-4B01-A471-C81B1BA6B2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DAEFC7-1373-43C1-9FB5-F9FBC12EB8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D137AC4-37E4-4E8E-AE0B-39B7BCAC0D1D}"/>
              </a:ext>
            </a:extLst>
          </p:cNvPr>
          <p:cNvSpPr>
            <a:spLocks noGrp="1"/>
          </p:cNvSpPr>
          <p:nvPr>
            <p:ph type="dt" sz="half" idx="10"/>
          </p:nvPr>
        </p:nvSpPr>
        <p:spPr/>
        <p:txBody>
          <a:bodyPr/>
          <a:lstStyle/>
          <a:p>
            <a:fld id="{DDD5E60A-17DB-4A7A-9481-53E94CF2FF7E}" type="datetimeFigureOut">
              <a:rPr lang="en-AU" smtClean="0"/>
              <a:t>4/02/2021</a:t>
            </a:fld>
            <a:endParaRPr lang="en-AU" dirty="0"/>
          </a:p>
        </p:txBody>
      </p:sp>
      <p:sp>
        <p:nvSpPr>
          <p:cNvPr id="8" name="Footer Placeholder 7">
            <a:extLst>
              <a:ext uri="{FF2B5EF4-FFF2-40B4-BE49-F238E27FC236}">
                <a16:creationId xmlns:a16="http://schemas.microsoft.com/office/drawing/2014/main" id="{34869D3E-CF0A-40E3-89FF-65FA5B9BABC0}"/>
              </a:ext>
            </a:extLst>
          </p:cNvPr>
          <p:cNvSpPr>
            <a:spLocks noGrp="1"/>
          </p:cNvSpPr>
          <p:nvPr>
            <p:ph type="ftr" sz="quarter" idx="11"/>
          </p:nvPr>
        </p:nvSpPr>
        <p:spPr/>
        <p:txBody>
          <a:bodyPr/>
          <a:lstStyle/>
          <a:p>
            <a:endParaRPr lang="en-AU" dirty="0"/>
          </a:p>
        </p:txBody>
      </p:sp>
      <p:sp>
        <p:nvSpPr>
          <p:cNvPr id="9" name="Slide Number Placeholder 8">
            <a:extLst>
              <a:ext uri="{FF2B5EF4-FFF2-40B4-BE49-F238E27FC236}">
                <a16:creationId xmlns:a16="http://schemas.microsoft.com/office/drawing/2014/main" id="{D8781510-9433-4357-9D26-F915D0AD7B94}"/>
              </a:ext>
            </a:extLst>
          </p:cNvPr>
          <p:cNvSpPr>
            <a:spLocks noGrp="1"/>
          </p:cNvSpPr>
          <p:nvPr>
            <p:ph type="sldNum" sz="quarter" idx="12"/>
          </p:nvPr>
        </p:nvSpPr>
        <p:spPr/>
        <p:txBody>
          <a:bodyPr/>
          <a:lstStyle/>
          <a:p>
            <a:fld id="{9B49A039-039A-42C9-8CFC-F3B7A4857BB1}" type="slidenum">
              <a:rPr lang="en-AU" smtClean="0"/>
              <a:t>‹#›</a:t>
            </a:fld>
            <a:endParaRPr lang="en-AU" dirty="0"/>
          </a:p>
        </p:txBody>
      </p:sp>
    </p:spTree>
    <p:extLst>
      <p:ext uri="{BB962C8B-B14F-4D97-AF65-F5344CB8AC3E}">
        <p14:creationId xmlns:p14="http://schemas.microsoft.com/office/powerpoint/2010/main" val="1668847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570C-2223-459F-A06C-82EE02554109}"/>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1B43024-BCA0-4329-8964-3FEF4CD4A1DB}"/>
              </a:ext>
            </a:extLst>
          </p:cNvPr>
          <p:cNvSpPr>
            <a:spLocks noGrp="1"/>
          </p:cNvSpPr>
          <p:nvPr>
            <p:ph type="dt" sz="half" idx="10"/>
          </p:nvPr>
        </p:nvSpPr>
        <p:spPr/>
        <p:txBody>
          <a:bodyPr/>
          <a:lstStyle/>
          <a:p>
            <a:fld id="{DDD5E60A-17DB-4A7A-9481-53E94CF2FF7E}" type="datetimeFigureOut">
              <a:rPr lang="en-AU" smtClean="0"/>
              <a:t>4/02/2021</a:t>
            </a:fld>
            <a:endParaRPr lang="en-AU" dirty="0"/>
          </a:p>
        </p:txBody>
      </p:sp>
      <p:sp>
        <p:nvSpPr>
          <p:cNvPr id="4" name="Footer Placeholder 3">
            <a:extLst>
              <a:ext uri="{FF2B5EF4-FFF2-40B4-BE49-F238E27FC236}">
                <a16:creationId xmlns:a16="http://schemas.microsoft.com/office/drawing/2014/main" id="{2D60D7B5-90CB-439B-94E7-0912823BB267}"/>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EBD73036-71C4-451C-945E-5B17FFF59313}"/>
              </a:ext>
            </a:extLst>
          </p:cNvPr>
          <p:cNvSpPr>
            <a:spLocks noGrp="1"/>
          </p:cNvSpPr>
          <p:nvPr>
            <p:ph type="sldNum" sz="quarter" idx="12"/>
          </p:nvPr>
        </p:nvSpPr>
        <p:spPr/>
        <p:txBody>
          <a:bodyPr/>
          <a:lstStyle/>
          <a:p>
            <a:fld id="{9B49A039-039A-42C9-8CFC-F3B7A4857BB1}" type="slidenum">
              <a:rPr lang="en-AU" smtClean="0"/>
              <a:t>‹#›</a:t>
            </a:fld>
            <a:endParaRPr lang="en-AU" dirty="0"/>
          </a:p>
        </p:txBody>
      </p:sp>
    </p:spTree>
    <p:extLst>
      <p:ext uri="{BB962C8B-B14F-4D97-AF65-F5344CB8AC3E}">
        <p14:creationId xmlns:p14="http://schemas.microsoft.com/office/powerpoint/2010/main" val="95915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65B13-182C-4E6A-8F21-AD494406E662}"/>
              </a:ext>
            </a:extLst>
          </p:cNvPr>
          <p:cNvSpPr>
            <a:spLocks noGrp="1"/>
          </p:cNvSpPr>
          <p:nvPr>
            <p:ph type="dt" sz="half" idx="10"/>
          </p:nvPr>
        </p:nvSpPr>
        <p:spPr/>
        <p:txBody>
          <a:bodyPr/>
          <a:lstStyle/>
          <a:p>
            <a:fld id="{DDD5E60A-17DB-4A7A-9481-53E94CF2FF7E}" type="datetimeFigureOut">
              <a:rPr lang="en-AU" smtClean="0"/>
              <a:t>4/02/2021</a:t>
            </a:fld>
            <a:endParaRPr lang="en-AU" dirty="0"/>
          </a:p>
        </p:txBody>
      </p:sp>
      <p:sp>
        <p:nvSpPr>
          <p:cNvPr id="3" name="Footer Placeholder 2">
            <a:extLst>
              <a:ext uri="{FF2B5EF4-FFF2-40B4-BE49-F238E27FC236}">
                <a16:creationId xmlns:a16="http://schemas.microsoft.com/office/drawing/2014/main" id="{030BB570-A146-417D-A393-0E6DF2142ED2}"/>
              </a:ext>
            </a:extLst>
          </p:cNvPr>
          <p:cNvSpPr>
            <a:spLocks noGrp="1"/>
          </p:cNvSpPr>
          <p:nvPr>
            <p:ph type="ftr" sz="quarter" idx="11"/>
          </p:nvPr>
        </p:nvSpPr>
        <p:spPr/>
        <p:txBody>
          <a:bodyPr/>
          <a:lstStyle/>
          <a:p>
            <a:endParaRPr lang="en-AU" dirty="0"/>
          </a:p>
        </p:txBody>
      </p:sp>
      <p:sp>
        <p:nvSpPr>
          <p:cNvPr id="4" name="Slide Number Placeholder 3">
            <a:extLst>
              <a:ext uri="{FF2B5EF4-FFF2-40B4-BE49-F238E27FC236}">
                <a16:creationId xmlns:a16="http://schemas.microsoft.com/office/drawing/2014/main" id="{6557FDA2-68F2-43B1-9CAA-3198B23415D2}"/>
              </a:ext>
            </a:extLst>
          </p:cNvPr>
          <p:cNvSpPr>
            <a:spLocks noGrp="1"/>
          </p:cNvSpPr>
          <p:nvPr>
            <p:ph type="sldNum" sz="quarter" idx="12"/>
          </p:nvPr>
        </p:nvSpPr>
        <p:spPr/>
        <p:txBody>
          <a:bodyPr/>
          <a:lstStyle/>
          <a:p>
            <a:fld id="{9B49A039-039A-42C9-8CFC-F3B7A4857BB1}" type="slidenum">
              <a:rPr lang="en-AU" smtClean="0"/>
              <a:t>‹#›</a:t>
            </a:fld>
            <a:endParaRPr lang="en-AU" dirty="0"/>
          </a:p>
        </p:txBody>
      </p:sp>
    </p:spTree>
    <p:extLst>
      <p:ext uri="{BB962C8B-B14F-4D97-AF65-F5344CB8AC3E}">
        <p14:creationId xmlns:p14="http://schemas.microsoft.com/office/powerpoint/2010/main" val="198457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A9B02-116B-4CB0-9E91-0C97B27BC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EEAC19ED-F26B-427A-92AE-89A39AD752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171DD9D-9E17-4863-8A7E-15571CE68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662F4C-DBAF-4D6D-9967-E0948EC96388}"/>
              </a:ext>
            </a:extLst>
          </p:cNvPr>
          <p:cNvSpPr>
            <a:spLocks noGrp="1"/>
          </p:cNvSpPr>
          <p:nvPr>
            <p:ph type="dt" sz="half" idx="10"/>
          </p:nvPr>
        </p:nvSpPr>
        <p:spPr/>
        <p:txBody>
          <a:bodyPr/>
          <a:lstStyle/>
          <a:p>
            <a:fld id="{DDD5E60A-17DB-4A7A-9481-53E94CF2FF7E}" type="datetimeFigureOut">
              <a:rPr lang="en-AU" smtClean="0"/>
              <a:t>4/02/2021</a:t>
            </a:fld>
            <a:endParaRPr lang="en-AU" dirty="0"/>
          </a:p>
        </p:txBody>
      </p:sp>
      <p:sp>
        <p:nvSpPr>
          <p:cNvPr id="6" name="Footer Placeholder 5">
            <a:extLst>
              <a:ext uri="{FF2B5EF4-FFF2-40B4-BE49-F238E27FC236}">
                <a16:creationId xmlns:a16="http://schemas.microsoft.com/office/drawing/2014/main" id="{26C1C283-2788-4F1B-8805-FEAEC0670374}"/>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84BD639B-F7C6-4122-919F-915E5FDED2A2}"/>
              </a:ext>
            </a:extLst>
          </p:cNvPr>
          <p:cNvSpPr>
            <a:spLocks noGrp="1"/>
          </p:cNvSpPr>
          <p:nvPr>
            <p:ph type="sldNum" sz="quarter" idx="12"/>
          </p:nvPr>
        </p:nvSpPr>
        <p:spPr/>
        <p:txBody>
          <a:bodyPr/>
          <a:lstStyle/>
          <a:p>
            <a:fld id="{9B49A039-039A-42C9-8CFC-F3B7A4857BB1}" type="slidenum">
              <a:rPr lang="en-AU" smtClean="0"/>
              <a:t>‹#›</a:t>
            </a:fld>
            <a:endParaRPr lang="en-AU" dirty="0"/>
          </a:p>
        </p:txBody>
      </p:sp>
    </p:spTree>
    <p:extLst>
      <p:ext uri="{BB962C8B-B14F-4D97-AF65-F5344CB8AC3E}">
        <p14:creationId xmlns:p14="http://schemas.microsoft.com/office/powerpoint/2010/main" val="36843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F031-BB46-42D5-B1BB-6D3BFAF7D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513D234-CC80-4B2D-9786-B8E6EA756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a:extLst>
              <a:ext uri="{FF2B5EF4-FFF2-40B4-BE49-F238E27FC236}">
                <a16:creationId xmlns:a16="http://schemas.microsoft.com/office/drawing/2014/main" id="{B5676781-A779-4215-982D-2292BFF65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164D3-7821-4C4E-8EF6-181E4323EF70}"/>
              </a:ext>
            </a:extLst>
          </p:cNvPr>
          <p:cNvSpPr>
            <a:spLocks noGrp="1"/>
          </p:cNvSpPr>
          <p:nvPr>
            <p:ph type="dt" sz="half" idx="10"/>
          </p:nvPr>
        </p:nvSpPr>
        <p:spPr/>
        <p:txBody>
          <a:bodyPr/>
          <a:lstStyle/>
          <a:p>
            <a:fld id="{DDD5E60A-17DB-4A7A-9481-53E94CF2FF7E}" type="datetimeFigureOut">
              <a:rPr lang="en-AU" smtClean="0"/>
              <a:t>4/02/2021</a:t>
            </a:fld>
            <a:endParaRPr lang="en-AU" dirty="0"/>
          </a:p>
        </p:txBody>
      </p:sp>
      <p:sp>
        <p:nvSpPr>
          <p:cNvPr id="6" name="Footer Placeholder 5">
            <a:extLst>
              <a:ext uri="{FF2B5EF4-FFF2-40B4-BE49-F238E27FC236}">
                <a16:creationId xmlns:a16="http://schemas.microsoft.com/office/drawing/2014/main" id="{414C9714-B7AE-4FF8-B8D7-0F1D0DF0C2D8}"/>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B2F8C6C9-F859-460D-A74E-A737E2C48C2B}"/>
              </a:ext>
            </a:extLst>
          </p:cNvPr>
          <p:cNvSpPr>
            <a:spLocks noGrp="1"/>
          </p:cNvSpPr>
          <p:nvPr>
            <p:ph type="sldNum" sz="quarter" idx="12"/>
          </p:nvPr>
        </p:nvSpPr>
        <p:spPr/>
        <p:txBody>
          <a:bodyPr/>
          <a:lstStyle/>
          <a:p>
            <a:fld id="{9B49A039-039A-42C9-8CFC-F3B7A4857BB1}" type="slidenum">
              <a:rPr lang="en-AU" smtClean="0"/>
              <a:t>‹#›</a:t>
            </a:fld>
            <a:endParaRPr lang="en-AU" dirty="0"/>
          </a:p>
        </p:txBody>
      </p:sp>
    </p:spTree>
    <p:extLst>
      <p:ext uri="{BB962C8B-B14F-4D97-AF65-F5344CB8AC3E}">
        <p14:creationId xmlns:p14="http://schemas.microsoft.com/office/powerpoint/2010/main" val="2681257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C3C015-88E1-4C98-9F56-F05A0EBC1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E88B0E6-61F5-48BE-8C82-F9A192EBE9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645EEB6-6E3E-44D4-8147-C6EB1B5336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5E60A-17DB-4A7A-9481-53E94CF2FF7E}" type="datetimeFigureOut">
              <a:rPr lang="en-AU" smtClean="0"/>
              <a:t>4/02/2021</a:t>
            </a:fld>
            <a:endParaRPr lang="en-AU" dirty="0"/>
          </a:p>
        </p:txBody>
      </p:sp>
      <p:sp>
        <p:nvSpPr>
          <p:cNvPr id="5" name="Footer Placeholder 4">
            <a:extLst>
              <a:ext uri="{FF2B5EF4-FFF2-40B4-BE49-F238E27FC236}">
                <a16:creationId xmlns:a16="http://schemas.microsoft.com/office/drawing/2014/main" id="{FDAC10BB-3E49-47D7-A659-8ECD9EFC62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C6A3C63C-BD7C-449E-B158-8C318109A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49A039-039A-42C9-8CFC-F3B7A4857BB1}" type="slidenum">
              <a:rPr lang="en-AU" smtClean="0"/>
              <a:t>‹#›</a:t>
            </a:fld>
            <a:endParaRPr lang="en-AU" dirty="0"/>
          </a:p>
        </p:txBody>
      </p:sp>
    </p:spTree>
    <p:extLst>
      <p:ext uri="{BB962C8B-B14F-4D97-AF65-F5344CB8AC3E}">
        <p14:creationId xmlns:p14="http://schemas.microsoft.com/office/powerpoint/2010/main" val="2150642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717F3-649B-40A1-B5DA-4718B656A77E}"/>
              </a:ext>
            </a:extLst>
          </p:cNvPr>
          <p:cNvSpPr>
            <a:spLocks noGrp="1"/>
          </p:cNvSpPr>
          <p:nvPr>
            <p:ph type="ctrTitle"/>
          </p:nvPr>
        </p:nvSpPr>
        <p:spPr/>
        <p:txBody>
          <a:bodyPr/>
          <a:lstStyle/>
          <a:p>
            <a:r>
              <a:rPr lang="en-AU" u="sng" dirty="0"/>
              <a:t>Vector Operations</a:t>
            </a:r>
          </a:p>
        </p:txBody>
      </p:sp>
      <p:sp>
        <p:nvSpPr>
          <p:cNvPr id="3" name="Subtitle 2">
            <a:extLst>
              <a:ext uri="{FF2B5EF4-FFF2-40B4-BE49-F238E27FC236}">
                <a16:creationId xmlns:a16="http://schemas.microsoft.com/office/drawing/2014/main" id="{5B1A16F3-6407-4361-8D44-2583A82AAF0B}"/>
              </a:ext>
            </a:extLst>
          </p:cNvPr>
          <p:cNvSpPr>
            <a:spLocks noGrp="1"/>
          </p:cNvSpPr>
          <p:nvPr>
            <p:ph type="subTitle" idx="1"/>
          </p:nvPr>
        </p:nvSpPr>
        <p:spPr/>
        <p:txBody>
          <a:bodyPr/>
          <a:lstStyle/>
          <a:p>
            <a:r>
              <a:rPr lang="en-AU" dirty="0"/>
              <a:t>(YAY! Vectors! </a:t>
            </a:r>
            <a:r>
              <a:rPr lang="en-AU" dirty="0">
                <a:sym typeface="Wingdings" panose="05000000000000000000" pitchFamily="2" charset="2"/>
              </a:rPr>
              <a:t>)</a:t>
            </a:r>
            <a:endParaRPr lang="en-AU" dirty="0"/>
          </a:p>
        </p:txBody>
      </p:sp>
      <p:pic>
        <p:nvPicPr>
          <p:cNvPr id="5" name="Picture 4">
            <a:extLst>
              <a:ext uri="{FF2B5EF4-FFF2-40B4-BE49-F238E27FC236}">
                <a16:creationId xmlns:a16="http://schemas.microsoft.com/office/drawing/2014/main" id="{BC74A0CF-6547-4C73-9FCF-C4C40146B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212" y="567089"/>
            <a:ext cx="3363968" cy="1655762"/>
          </a:xfrm>
          <a:prstGeom prst="rect">
            <a:avLst/>
          </a:prstGeom>
        </p:spPr>
      </p:pic>
      <p:pic>
        <p:nvPicPr>
          <p:cNvPr id="7" name="Picture 6">
            <a:extLst>
              <a:ext uri="{FF2B5EF4-FFF2-40B4-BE49-F238E27FC236}">
                <a16:creationId xmlns:a16="http://schemas.microsoft.com/office/drawing/2014/main" id="{D9B735F3-1757-40AA-B62E-80DD40075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9175" y="4785065"/>
            <a:ext cx="3565146" cy="1769120"/>
          </a:xfrm>
          <a:prstGeom prst="rect">
            <a:avLst/>
          </a:prstGeom>
        </p:spPr>
      </p:pic>
    </p:spTree>
    <p:extLst>
      <p:ext uri="{BB962C8B-B14F-4D97-AF65-F5344CB8AC3E}">
        <p14:creationId xmlns:p14="http://schemas.microsoft.com/office/powerpoint/2010/main" val="1363718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1D285E-9A7E-49AA-A175-71C83D428588}"/>
              </a:ext>
            </a:extLst>
          </p:cNvPr>
          <p:cNvSpPr>
            <a:spLocks noGrp="1"/>
          </p:cNvSpPr>
          <p:nvPr>
            <p:ph idx="1"/>
          </p:nvPr>
        </p:nvSpPr>
        <p:spPr>
          <a:xfrm>
            <a:off x="564823" y="2464290"/>
            <a:ext cx="6354451" cy="1985161"/>
          </a:xfrm>
        </p:spPr>
        <p:txBody>
          <a:bodyPr>
            <a:normAutofit fontScale="85000" lnSpcReduction="20000"/>
          </a:bodyPr>
          <a:lstStyle/>
          <a:p>
            <a:r>
              <a:rPr lang="en-AU" dirty="0"/>
              <a:t>Questions like this can be a bit tricky… we’re not given any numbers. However, we are given enough information that we can make some reasonable estimates as to the forces/angles involved, which allows us to get an idea of the ‘force applied here’ and how it compares to the force on the raft, so let’s try that…</a:t>
            </a:r>
          </a:p>
        </p:txBody>
      </p:sp>
      <p:pic>
        <p:nvPicPr>
          <p:cNvPr id="6" name="Picture 5">
            <a:extLst>
              <a:ext uri="{FF2B5EF4-FFF2-40B4-BE49-F238E27FC236}">
                <a16:creationId xmlns:a16="http://schemas.microsoft.com/office/drawing/2014/main" id="{27B3B27A-3CF7-46F5-86A2-E5A44035FE0F}"/>
              </a:ext>
            </a:extLst>
          </p:cNvPr>
          <p:cNvPicPr>
            <a:picLocks noChangeAspect="1"/>
          </p:cNvPicPr>
          <p:nvPr/>
        </p:nvPicPr>
        <p:blipFill>
          <a:blip r:embed="rId3"/>
          <a:stretch>
            <a:fillRect/>
          </a:stretch>
        </p:blipFill>
        <p:spPr>
          <a:xfrm>
            <a:off x="267191" y="188830"/>
            <a:ext cx="2815112" cy="2082931"/>
          </a:xfrm>
          <a:prstGeom prst="rect">
            <a:avLst/>
          </a:prstGeom>
        </p:spPr>
      </p:pic>
      <p:pic>
        <p:nvPicPr>
          <p:cNvPr id="7" name="Picture 6">
            <a:extLst>
              <a:ext uri="{FF2B5EF4-FFF2-40B4-BE49-F238E27FC236}">
                <a16:creationId xmlns:a16="http://schemas.microsoft.com/office/drawing/2014/main" id="{97998BB6-AF6D-4539-9933-864311743B69}"/>
              </a:ext>
            </a:extLst>
          </p:cNvPr>
          <p:cNvPicPr>
            <a:picLocks noChangeAspect="1"/>
          </p:cNvPicPr>
          <p:nvPr/>
        </p:nvPicPr>
        <p:blipFill>
          <a:blip r:embed="rId4"/>
          <a:stretch>
            <a:fillRect/>
          </a:stretch>
        </p:blipFill>
        <p:spPr>
          <a:xfrm>
            <a:off x="3055071" y="177454"/>
            <a:ext cx="3958472" cy="2094308"/>
          </a:xfrm>
          <a:prstGeom prst="rect">
            <a:avLst/>
          </a:prstGeom>
        </p:spPr>
      </p:pic>
      <p:pic>
        <p:nvPicPr>
          <p:cNvPr id="8" name="Picture 7">
            <a:extLst>
              <a:ext uri="{FF2B5EF4-FFF2-40B4-BE49-F238E27FC236}">
                <a16:creationId xmlns:a16="http://schemas.microsoft.com/office/drawing/2014/main" id="{50957252-F314-43BB-B723-D6684A42CB7C}"/>
              </a:ext>
            </a:extLst>
          </p:cNvPr>
          <p:cNvPicPr>
            <a:picLocks noChangeAspect="1"/>
          </p:cNvPicPr>
          <p:nvPr/>
        </p:nvPicPr>
        <p:blipFill>
          <a:blip r:embed="rId5"/>
          <a:stretch>
            <a:fillRect/>
          </a:stretch>
        </p:blipFill>
        <p:spPr>
          <a:xfrm>
            <a:off x="940667" y="4548188"/>
            <a:ext cx="5602762" cy="1986010"/>
          </a:xfrm>
          <a:prstGeom prst="rect">
            <a:avLst/>
          </a:prstGeom>
        </p:spPr>
      </p:pic>
      <p:pic>
        <p:nvPicPr>
          <p:cNvPr id="9" name="Picture 8">
            <a:extLst>
              <a:ext uri="{FF2B5EF4-FFF2-40B4-BE49-F238E27FC236}">
                <a16:creationId xmlns:a16="http://schemas.microsoft.com/office/drawing/2014/main" id="{009B9A84-513D-4902-B077-C6B62E98547D}"/>
              </a:ext>
            </a:extLst>
          </p:cNvPr>
          <p:cNvPicPr>
            <a:picLocks noChangeAspect="1"/>
          </p:cNvPicPr>
          <p:nvPr/>
        </p:nvPicPr>
        <p:blipFill>
          <a:blip r:embed="rId6"/>
          <a:stretch>
            <a:fillRect/>
          </a:stretch>
        </p:blipFill>
        <p:spPr>
          <a:xfrm>
            <a:off x="8872735" y="705978"/>
            <a:ext cx="1857375" cy="657225"/>
          </a:xfrm>
          <a:prstGeom prst="rect">
            <a:avLst/>
          </a:prstGeom>
        </p:spPr>
      </p:pic>
      <p:pic>
        <p:nvPicPr>
          <p:cNvPr id="10" name="Picture 9">
            <a:extLst>
              <a:ext uri="{FF2B5EF4-FFF2-40B4-BE49-F238E27FC236}">
                <a16:creationId xmlns:a16="http://schemas.microsoft.com/office/drawing/2014/main" id="{8F841DD5-3E80-40DE-B520-9FF8DCE90FB4}"/>
              </a:ext>
            </a:extLst>
          </p:cNvPr>
          <p:cNvPicPr>
            <a:picLocks noChangeAspect="1"/>
          </p:cNvPicPr>
          <p:nvPr/>
        </p:nvPicPr>
        <p:blipFill>
          <a:blip r:embed="rId7"/>
          <a:stretch>
            <a:fillRect/>
          </a:stretch>
        </p:blipFill>
        <p:spPr>
          <a:xfrm>
            <a:off x="8872735" y="1973148"/>
            <a:ext cx="1762125" cy="800100"/>
          </a:xfrm>
          <a:prstGeom prst="rect">
            <a:avLst/>
          </a:prstGeom>
        </p:spPr>
      </p:pic>
      <p:pic>
        <p:nvPicPr>
          <p:cNvPr id="11" name="Picture 10">
            <a:extLst>
              <a:ext uri="{FF2B5EF4-FFF2-40B4-BE49-F238E27FC236}">
                <a16:creationId xmlns:a16="http://schemas.microsoft.com/office/drawing/2014/main" id="{3438C235-3ED8-4E59-8471-01792676DE04}"/>
              </a:ext>
            </a:extLst>
          </p:cNvPr>
          <p:cNvPicPr>
            <a:picLocks noChangeAspect="1"/>
          </p:cNvPicPr>
          <p:nvPr/>
        </p:nvPicPr>
        <p:blipFill>
          <a:blip r:embed="rId8"/>
          <a:stretch>
            <a:fillRect/>
          </a:stretch>
        </p:blipFill>
        <p:spPr>
          <a:xfrm>
            <a:off x="9144197" y="3209220"/>
            <a:ext cx="1219200" cy="495300"/>
          </a:xfrm>
          <a:prstGeom prst="rect">
            <a:avLst/>
          </a:prstGeom>
        </p:spPr>
      </p:pic>
      <p:sp>
        <p:nvSpPr>
          <p:cNvPr id="12" name="Content Placeholder 2">
            <a:extLst>
              <a:ext uri="{FF2B5EF4-FFF2-40B4-BE49-F238E27FC236}">
                <a16:creationId xmlns:a16="http://schemas.microsoft.com/office/drawing/2014/main" id="{F30DC280-FADF-4098-A31B-10EC6E0730E9}"/>
              </a:ext>
            </a:extLst>
          </p:cNvPr>
          <p:cNvSpPr txBox="1">
            <a:spLocks/>
          </p:cNvSpPr>
          <p:nvPr/>
        </p:nvSpPr>
        <p:spPr>
          <a:xfrm>
            <a:off x="7503736" y="3905645"/>
            <a:ext cx="4194928" cy="186356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We can see that the force on the raft (T</a:t>
            </a:r>
            <a:r>
              <a:rPr lang="en-AU" baseline="-25000" dirty="0"/>
              <a:t>2</a:t>
            </a:r>
            <a:r>
              <a:rPr lang="en-AU" dirty="0"/>
              <a:t>) is greater that the ‘force applied here’ of 20 N, therefore we have proof of concept.</a:t>
            </a:r>
          </a:p>
          <a:p>
            <a:r>
              <a:rPr lang="en-AU" dirty="0"/>
              <a:t>QED</a:t>
            </a:r>
          </a:p>
        </p:txBody>
      </p:sp>
      <p:cxnSp>
        <p:nvCxnSpPr>
          <p:cNvPr id="14" name="Straight Connector 13">
            <a:extLst>
              <a:ext uri="{FF2B5EF4-FFF2-40B4-BE49-F238E27FC236}">
                <a16:creationId xmlns:a16="http://schemas.microsoft.com/office/drawing/2014/main" id="{669AB125-CB26-4E46-9855-C1ADCAC9B40B}"/>
              </a:ext>
            </a:extLst>
          </p:cNvPr>
          <p:cNvCxnSpPr/>
          <p:nvPr/>
        </p:nvCxnSpPr>
        <p:spPr>
          <a:xfrm>
            <a:off x="7390614" y="0"/>
            <a:ext cx="0" cy="685800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9083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ECC6-6D0D-4CA3-BFA4-C2791D708B5E}"/>
              </a:ext>
            </a:extLst>
          </p:cNvPr>
          <p:cNvSpPr>
            <a:spLocks noGrp="1"/>
          </p:cNvSpPr>
          <p:nvPr>
            <p:ph type="title"/>
          </p:nvPr>
        </p:nvSpPr>
        <p:spPr/>
        <p:txBody>
          <a:bodyPr/>
          <a:lstStyle/>
          <a:p>
            <a:r>
              <a:rPr lang="en-AU" u="sng" dirty="0"/>
              <a:t>Vectors</a:t>
            </a:r>
          </a:p>
        </p:txBody>
      </p:sp>
      <p:sp>
        <p:nvSpPr>
          <p:cNvPr id="3" name="Content Placeholder 2">
            <a:extLst>
              <a:ext uri="{FF2B5EF4-FFF2-40B4-BE49-F238E27FC236}">
                <a16:creationId xmlns:a16="http://schemas.microsoft.com/office/drawing/2014/main" id="{035460FE-E604-458A-8819-5BCBFB0B60A6}"/>
              </a:ext>
            </a:extLst>
          </p:cNvPr>
          <p:cNvSpPr>
            <a:spLocks noGrp="1"/>
          </p:cNvSpPr>
          <p:nvPr>
            <p:ph idx="1"/>
          </p:nvPr>
        </p:nvSpPr>
        <p:spPr/>
        <p:txBody>
          <a:bodyPr/>
          <a:lstStyle/>
          <a:p>
            <a:r>
              <a:rPr lang="en-AU" dirty="0"/>
              <a:t>Vectors are mathematical representations of quantities that have both magnitude and direction. Technically, even the numbers we use to count are vectors on the number line (with the number being the distance from 0, and the direction being + or - ).</a:t>
            </a:r>
          </a:p>
        </p:txBody>
      </p:sp>
      <p:pic>
        <p:nvPicPr>
          <p:cNvPr id="5" name="Picture 4">
            <a:extLst>
              <a:ext uri="{FF2B5EF4-FFF2-40B4-BE49-F238E27FC236}">
                <a16:creationId xmlns:a16="http://schemas.microsoft.com/office/drawing/2014/main" id="{C3D5473C-593A-4BEC-8639-EAA5E6E3B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3848933"/>
            <a:ext cx="5029200" cy="2533650"/>
          </a:xfrm>
          <a:prstGeom prst="rect">
            <a:avLst/>
          </a:prstGeom>
        </p:spPr>
      </p:pic>
    </p:spTree>
    <p:extLst>
      <p:ext uri="{BB962C8B-B14F-4D97-AF65-F5344CB8AC3E}">
        <p14:creationId xmlns:p14="http://schemas.microsoft.com/office/powerpoint/2010/main" val="119749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ECC6-6D0D-4CA3-BFA4-C2791D708B5E}"/>
              </a:ext>
            </a:extLst>
          </p:cNvPr>
          <p:cNvSpPr>
            <a:spLocks noGrp="1"/>
          </p:cNvSpPr>
          <p:nvPr>
            <p:ph type="title"/>
          </p:nvPr>
        </p:nvSpPr>
        <p:spPr/>
        <p:txBody>
          <a:bodyPr/>
          <a:lstStyle/>
          <a:p>
            <a:r>
              <a:rPr lang="en-AU" u="sng" dirty="0"/>
              <a:t>Vector Operations</a:t>
            </a:r>
          </a:p>
        </p:txBody>
      </p:sp>
      <p:sp>
        <p:nvSpPr>
          <p:cNvPr id="3" name="Content Placeholder 2">
            <a:extLst>
              <a:ext uri="{FF2B5EF4-FFF2-40B4-BE49-F238E27FC236}">
                <a16:creationId xmlns:a16="http://schemas.microsoft.com/office/drawing/2014/main" id="{035460FE-E604-458A-8819-5BCBFB0B60A6}"/>
              </a:ext>
            </a:extLst>
          </p:cNvPr>
          <p:cNvSpPr>
            <a:spLocks noGrp="1"/>
          </p:cNvSpPr>
          <p:nvPr>
            <p:ph idx="1"/>
          </p:nvPr>
        </p:nvSpPr>
        <p:spPr/>
        <p:txBody>
          <a:bodyPr/>
          <a:lstStyle/>
          <a:p>
            <a:r>
              <a:rPr lang="en-AU" dirty="0"/>
              <a:t>Vectors can be added tip-to-tail. Determining the magnitude &amp; direction generally involves trigonometric techniques such as Pythagoras, SOH CAH TOA, cos rule, sine rule, co-interior angles, alternate angles, etc.</a:t>
            </a:r>
          </a:p>
          <a:p>
            <a:r>
              <a:rPr lang="en-AU" dirty="0"/>
              <a:t>Subtracting vectors can be done using the same technique (only you ‘add’ the negative of the vector you wish to subtract). This is useful when you are asked to find the ‘difference’ or ‘change in’ vector quantities i.e. for an object changing velocity, the change in velocity can be found by subtracting the initial velocity from the final velocity.</a:t>
            </a:r>
          </a:p>
          <a:p>
            <a:endParaRPr lang="en-AU" dirty="0"/>
          </a:p>
        </p:txBody>
      </p:sp>
    </p:spTree>
    <p:extLst>
      <p:ext uri="{BB962C8B-B14F-4D97-AF65-F5344CB8AC3E}">
        <p14:creationId xmlns:p14="http://schemas.microsoft.com/office/powerpoint/2010/main" val="399610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ECC6-6D0D-4CA3-BFA4-C2791D708B5E}"/>
              </a:ext>
            </a:extLst>
          </p:cNvPr>
          <p:cNvSpPr>
            <a:spLocks noGrp="1"/>
          </p:cNvSpPr>
          <p:nvPr>
            <p:ph type="title"/>
          </p:nvPr>
        </p:nvSpPr>
        <p:spPr/>
        <p:txBody>
          <a:bodyPr/>
          <a:lstStyle/>
          <a:p>
            <a:r>
              <a:rPr lang="en-AU" u="sng" dirty="0"/>
              <a:t>Vector Operations</a:t>
            </a:r>
          </a:p>
        </p:txBody>
      </p:sp>
      <p:cxnSp>
        <p:nvCxnSpPr>
          <p:cNvPr id="7" name="Straight Arrow Connector 6">
            <a:extLst>
              <a:ext uri="{FF2B5EF4-FFF2-40B4-BE49-F238E27FC236}">
                <a16:creationId xmlns:a16="http://schemas.microsoft.com/office/drawing/2014/main" id="{EE78CB59-491E-4EC8-9997-AA4BF5D5A283}"/>
              </a:ext>
            </a:extLst>
          </p:cNvPr>
          <p:cNvCxnSpPr/>
          <p:nvPr/>
        </p:nvCxnSpPr>
        <p:spPr>
          <a:xfrm flipV="1">
            <a:off x="838200" y="1690688"/>
            <a:ext cx="1331651" cy="14736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29667B6-C17B-46D0-800C-16230E2032BB}"/>
              </a:ext>
            </a:extLst>
          </p:cNvPr>
          <p:cNvCxnSpPr>
            <a:cxnSpLocks/>
          </p:cNvCxnSpPr>
          <p:nvPr/>
        </p:nvCxnSpPr>
        <p:spPr>
          <a:xfrm>
            <a:off x="2400300" y="2660574"/>
            <a:ext cx="859377" cy="400049"/>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5401CC0-2F0F-47F1-B983-7F2D0692E751}"/>
              </a:ext>
            </a:extLst>
          </p:cNvPr>
          <p:cNvSpPr txBox="1"/>
          <p:nvPr/>
        </p:nvSpPr>
        <p:spPr>
          <a:xfrm>
            <a:off x="1114425" y="2058202"/>
            <a:ext cx="459327" cy="369332"/>
          </a:xfrm>
          <a:prstGeom prst="rect">
            <a:avLst/>
          </a:prstGeom>
          <a:noFill/>
        </p:spPr>
        <p:txBody>
          <a:bodyPr wrap="square" rtlCol="0">
            <a:spAutoFit/>
          </a:bodyPr>
          <a:lstStyle/>
          <a:p>
            <a:r>
              <a:rPr lang="en-AU" dirty="0"/>
              <a:t>A</a:t>
            </a:r>
          </a:p>
        </p:txBody>
      </p:sp>
      <p:sp>
        <p:nvSpPr>
          <p:cNvPr id="12" name="TextBox 11">
            <a:extLst>
              <a:ext uri="{FF2B5EF4-FFF2-40B4-BE49-F238E27FC236}">
                <a16:creationId xmlns:a16="http://schemas.microsoft.com/office/drawing/2014/main" id="{B33D502D-F7FE-470D-BA86-AA48F42DC05F}"/>
              </a:ext>
            </a:extLst>
          </p:cNvPr>
          <p:cNvSpPr txBox="1"/>
          <p:nvPr/>
        </p:nvSpPr>
        <p:spPr>
          <a:xfrm>
            <a:off x="2686050" y="2427534"/>
            <a:ext cx="459327" cy="369332"/>
          </a:xfrm>
          <a:prstGeom prst="rect">
            <a:avLst/>
          </a:prstGeom>
          <a:noFill/>
        </p:spPr>
        <p:txBody>
          <a:bodyPr wrap="square" rtlCol="0">
            <a:spAutoFit/>
          </a:bodyPr>
          <a:lstStyle/>
          <a:p>
            <a:r>
              <a:rPr lang="en-AU" dirty="0"/>
              <a:t>B</a:t>
            </a:r>
          </a:p>
        </p:txBody>
      </p:sp>
      <p:sp>
        <p:nvSpPr>
          <p:cNvPr id="13" name="TextBox 12">
            <a:extLst>
              <a:ext uri="{FF2B5EF4-FFF2-40B4-BE49-F238E27FC236}">
                <a16:creationId xmlns:a16="http://schemas.microsoft.com/office/drawing/2014/main" id="{A5DDDD31-F712-4966-B4ED-80D92FC896F2}"/>
              </a:ext>
            </a:extLst>
          </p:cNvPr>
          <p:cNvSpPr txBox="1"/>
          <p:nvPr/>
        </p:nvSpPr>
        <p:spPr>
          <a:xfrm>
            <a:off x="1912537" y="2335863"/>
            <a:ext cx="459327" cy="369332"/>
          </a:xfrm>
          <a:prstGeom prst="rect">
            <a:avLst/>
          </a:prstGeom>
          <a:noFill/>
        </p:spPr>
        <p:txBody>
          <a:bodyPr wrap="square" rtlCol="0">
            <a:spAutoFit/>
          </a:bodyPr>
          <a:lstStyle/>
          <a:p>
            <a:r>
              <a:rPr lang="en-AU" dirty="0"/>
              <a:t>+</a:t>
            </a:r>
          </a:p>
        </p:txBody>
      </p:sp>
      <p:sp>
        <p:nvSpPr>
          <p:cNvPr id="14" name="TextBox 13">
            <a:extLst>
              <a:ext uri="{FF2B5EF4-FFF2-40B4-BE49-F238E27FC236}">
                <a16:creationId xmlns:a16="http://schemas.microsoft.com/office/drawing/2014/main" id="{D4AE3CFC-B1FD-4CA1-88D1-7F118D5CDF39}"/>
              </a:ext>
            </a:extLst>
          </p:cNvPr>
          <p:cNvSpPr txBox="1"/>
          <p:nvPr/>
        </p:nvSpPr>
        <p:spPr>
          <a:xfrm>
            <a:off x="3582463" y="2335863"/>
            <a:ext cx="459327" cy="369332"/>
          </a:xfrm>
          <a:prstGeom prst="rect">
            <a:avLst/>
          </a:prstGeom>
          <a:noFill/>
        </p:spPr>
        <p:txBody>
          <a:bodyPr wrap="square" rtlCol="0">
            <a:spAutoFit/>
          </a:bodyPr>
          <a:lstStyle/>
          <a:p>
            <a:r>
              <a:rPr lang="en-AU" dirty="0"/>
              <a:t>=</a:t>
            </a:r>
          </a:p>
        </p:txBody>
      </p:sp>
      <p:cxnSp>
        <p:nvCxnSpPr>
          <p:cNvPr id="16" name="Straight Arrow Connector 15">
            <a:extLst>
              <a:ext uri="{FF2B5EF4-FFF2-40B4-BE49-F238E27FC236}">
                <a16:creationId xmlns:a16="http://schemas.microsoft.com/office/drawing/2014/main" id="{EC21A34E-99F3-40F1-AA4A-31301AFC5A45}"/>
              </a:ext>
            </a:extLst>
          </p:cNvPr>
          <p:cNvCxnSpPr/>
          <p:nvPr/>
        </p:nvCxnSpPr>
        <p:spPr>
          <a:xfrm flipV="1">
            <a:off x="838200" y="4310063"/>
            <a:ext cx="1331651" cy="14736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9D88F50-7C02-40A4-8683-506D5B442E08}"/>
              </a:ext>
            </a:extLst>
          </p:cNvPr>
          <p:cNvCxnSpPr>
            <a:cxnSpLocks/>
          </p:cNvCxnSpPr>
          <p:nvPr/>
        </p:nvCxnSpPr>
        <p:spPr>
          <a:xfrm>
            <a:off x="2400300" y="5279949"/>
            <a:ext cx="859377" cy="400049"/>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45C8045-5312-4906-8C15-91C1AA069213}"/>
              </a:ext>
            </a:extLst>
          </p:cNvPr>
          <p:cNvSpPr txBox="1"/>
          <p:nvPr/>
        </p:nvSpPr>
        <p:spPr>
          <a:xfrm>
            <a:off x="1114425" y="4677577"/>
            <a:ext cx="459327" cy="369332"/>
          </a:xfrm>
          <a:prstGeom prst="rect">
            <a:avLst/>
          </a:prstGeom>
          <a:noFill/>
        </p:spPr>
        <p:txBody>
          <a:bodyPr wrap="square" rtlCol="0">
            <a:spAutoFit/>
          </a:bodyPr>
          <a:lstStyle/>
          <a:p>
            <a:r>
              <a:rPr lang="en-AU" dirty="0"/>
              <a:t>A</a:t>
            </a:r>
          </a:p>
        </p:txBody>
      </p:sp>
      <p:sp>
        <p:nvSpPr>
          <p:cNvPr id="19" name="TextBox 18">
            <a:extLst>
              <a:ext uri="{FF2B5EF4-FFF2-40B4-BE49-F238E27FC236}">
                <a16:creationId xmlns:a16="http://schemas.microsoft.com/office/drawing/2014/main" id="{0B3AE202-BC7B-4692-91EE-A24DCEEF0707}"/>
              </a:ext>
            </a:extLst>
          </p:cNvPr>
          <p:cNvSpPr txBox="1"/>
          <p:nvPr/>
        </p:nvSpPr>
        <p:spPr>
          <a:xfrm>
            <a:off x="2686050" y="5046909"/>
            <a:ext cx="459327" cy="369332"/>
          </a:xfrm>
          <a:prstGeom prst="rect">
            <a:avLst/>
          </a:prstGeom>
          <a:noFill/>
        </p:spPr>
        <p:txBody>
          <a:bodyPr wrap="square" rtlCol="0">
            <a:spAutoFit/>
          </a:bodyPr>
          <a:lstStyle/>
          <a:p>
            <a:r>
              <a:rPr lang="en-AU" dirty="0"/>
              <a:t>B</a:t>
            </a:r>
          </a:p>
        </p:txBody>
      </p:sp>
      <p:sp>
        <p:nvSpPr>
          <p:cNvPr id="20" name="TextBox 19">
            <a:extLst>
              <a:ext uri="{FF2B5EF4-FFF2-40B4-BE49-F238E27FC236}">
                <a16:creationId xmlns:a16="http://schemas.microsoft.com/office/drawing/2014/main" id="{DE8C14BB-5FF9-4B30-A190-DBF63A8AA04C}"/>
              </a:ext>
            </a:extLst>
          </p:cNvPr>
          <p:cNvSpPr txBox="1"/>
          <p:nvPr/>
        </p:nvSpPr>
        <p:spPr>
          <a:xfrm>
            <a:off x="1912537" y="4955238"/>
            <a:ext cx="459327" cy="369332"/>
          </a:xfrm>
          <a:prstGeom prst="rect">
            <a:avLst/>
          </a:prstGeom>
          <a:noFill/>
        </p:spPr>
        <p:txBody>
          <a:bodyPr wrap="square" rtlCol="0">
            <a:spAutoFit/>
          </a:bodyPr>
          <a:lstStyle/>
          <a:p>
            <a:r>
              <a:rPr lang="en-AU" dirty="0"/>
              <a:t>-</a:t>
            </a:r>
          </a:p>
        </p:txBody>
      </p:sp>
      <p:sp>
        <p:nvSpPr>
          <p:cNvPr id="21" name="TextBox 20">
            <a:extLst>
              <a:ext uri="{FF2B5EF4-FFF2-40B4-BE49-F238E27FC236}">
                <a16:creationId xmlns:a16="http://schemas.microsoft.com/office/drawing/2014/main" id="{3E880D0F-E18D-4A32-87F3-1AAAA16B1C3F}"/>
              </a:ext>
            </a:extLst>
          </p:cNvPr>
          <p:cNvSpPr txBox="1"/>
          <p:nvPr/>
        </p:nvSpPr>
        <p:spPr>
          <a:xfrm>
            <a:off x="3582463" y="4955238"/>
            <a:ext cx="459327" cy="369332"/>
          </a:xfrm>
          <a:prstGeom prst="rect">
            <a:avLst/>
          </a:prstGeom>
          <a:noFill/>
        </p:spPr>
        <p:txBody>
          <a:bodyPr wrap="square" rtlCol="0">
            <a:spAutoFit/>
          </a:bodyPr>
          <a:lstStyle/>
          <a:p>
            <a:r>
              <a:rPr lang="en-AU" dirty="0"/>
              <a:t>=</a:t>
            </a:r>
          </a:p>
        </p:txBody>
      </p:sp>
      <p:cxnSp>
        <p:nvCxnSpPr>
          <p:cNvPr id="22" name="Straight Arrow Connector 21">
            <a:extLst>
              <a:ext uri="{FF2B5EF4-FFF2-40B4-BE49-F238E27FC236}">
                <a16:creationId xmlns:a16="http://schemas.microsoft.com/office/drawing/2014/main" id="{2612017A-9F92-4D74-8A85-E30D4DB8EA9C}"/>
              </a:ext>
            </a:extLst>
          </p:cNvPr>
          <p:cNvCxnSpPr/>
          <p:nvPr/>
        </p:nvCxnSpPr>
        <p:spPr>
          <a:xfrm flipV="1">
            <a:off x="838200" y="1690688"/>
            <a:ext cx="1331651" cy="14736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5C99777-30EA-4517-BF80-CFE1B1D227C2}"/>
              </a:ext>
            </a:extLst>
          </p:cNvPr>
          <p:cNvCxnSpPr>
            <a:cxnSpLocks/>
          </p:cNvCxnSpPr>
          <p:nvPr/>
        </p:nvCxnSpPr>
        <p:spPr>
          <a:xfrm>
            <a:off x="2400300" y="2660574"/>
            <a:ext cx="859377" cy="400049"/>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A5806FB-B285-41B4-9176-E93983AB7126}"/>
              </a:ext>
            </a:extLst>
          </p:cNvPr>
          <p:cNvCxnSpPr>
            <a:cxnSpLocks/>
          </p:cNvCxnSpPr>
          <p:nvPr/>
        </p:nvCxnSpPr>
        <p:spPr>
          <a:xfrm flipV="1">
            <a:off x="3886200" y="2116489"/>
            <a:ext cx="2191028" cy="10607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036764-AEBA-4B0E-BCEA-DD7CC5295AC4}"/>
              </a:ext>
            </a:extLst>
          </p:cNvPr>
          <p:cNvSpPr txBox="1"/>
          <p:nvPr/>
        </p:nvSpPr>
        <p:spPr>
          <a:xfrm>
            <a:off x="5062261" y="2629699"/>
            <a:ext cx="695878" cy="369332"/>
          </a:xfrm>
          <a:prstGeom prst="rect">
            <a:avLst/>
          </a:prstGeom>
          <a:noFill/>
        </p:spPr>
        <p:txBody>
          <a:bodyPr wrap="square" rtlCol="0">
            <a:spAutoFit/>
          </a:bodyPr>
          <a:lstStyle/>
          <a:p>
            <a:r>
              <a:rPr lang="en-AU" dirty="0"/>
              <a:t>A+B</a:t>
            </a:r>
          </a:p>
        </p:txBody>
      </p:sp>
      <p:cxnSp>
        <p:nvCxnSpPr>
          <p:cNvPr id="34" name="Straight Arrow Connector 33">
            <a:extLst>
              <a:ext uri="{FF2B5EF4-FFF2-40B4-BE49-F238E27FC236}">
                <a16:creationId xmlns:a16="http://schemas.microsoft.com/office/drawing/2014/main" id="{032F1584-0B64-47D4-8F9E-B20EDCD40C1D}"/>
              </a:ext>
            </a:extLst>
          </p:cNvPr>
          <p:cNvCxnSpPr/>
          <p:nvPr/>
        </p:nvCxnSpPr>
        <p:spPr>
          <a:xfrm flipV="1">
            <a:off x="838200" y="4310063"/>
            <a:ext cx="1331651" cy="14736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6E31AFC-394A-4643-BA5E-6A940038DAA1}"/>
              </a:ext>
            </a:extLst>
          </p:cNvPr>
          <p:cNvCxnSpPr>
            <a:cxnSpLocks/>
          </p:cNvCxnSpPr>
          <p:nvPr/>
        </p:nvCxnSpPr>
        <p:spPr>
          <a:xfrm flipV="1">
            <a:off x="5248331" y="3952208"/>
            <a:ext cx="509808" cy="18737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33262B0-A2C5-4D1D-A330-11F515078CFA}"/>
              </a:ext>
            </a:extLst>
          </p:cNvPr>
          <p:cNvSpPr txBox="1"/>
          <p:nvPr/>
        </p:nvSpPr>
        <p:spPr>
          <a:xfrm>
            <a:off x="4753833" y="4829977"/>
            <a:ext cx="589280" cy="369332"/>
          </a:xfrm>
          <a:prstGeom prst="rect">
            <a:avLst/>
          </a:prstGeom>
          <a:noFill/>
        </p:spPr>
        <p:txBody>
          <a:bodyPr wrap="square" rtlCol="0">
            <a:spAutoFit/>
          </a:bodyPr>
          <a:lstStyle/>
          <a:p>
            <a:r>
              <a:rPr lang="en-AU" dirty="0"/>
              <a:t>A-B</a:t>
            </a:r>
          </a:p>
        </p:txBody>
      </p:sp>
      <p:cxnSp>
        <p:nvCxnSpPr>
          <p:cNvPr id="49" name="Straight Arrow Connector 48">
            <a:extLst>
              <a:ext uri="{FF2B5EF4-FFF2-40B4-BE49-F238E27FC236}">
                <a16:creationId xmlns:a16="http://schemas.microsoft.com/office/drawing/2014/main" id="{A3B32502-F245-49D2-9D25-F28EFB32EAE1}"/>
              </a:ext>
            </a:extLst>
          </p:cNvPr>
          <p:cNvCxnSpPr>
            <a:cxnSpLocks/>
          </p:cNvCxnSpPr>
          <p:nvPr/>
        </p:nvCxnSpPr>
        <p:spPr>
          <a:xfrm>
            <a:off x="2400300" y="5279949"/>
            <a:ext cx="859377" cy="400049"/>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46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0 L 0.25 0 E" pathEditMode="relative" ptsTypes="">
                                      <p:cBhvr>
                                        <p:cTn id="6" dur="2000" fill="hold"/>
                                        <p:tgtEl>
                                          <p:spTgt spid="22"/>
                                        </p:tgtEl>
                                        <p:attrNameLst>
                                          <p:attrName>ppt_x</p:attrName>
                                          <p:attrName>ppt_y</p:attrName>
                                        </p:attrNameLst>
                                      </p:cBhvr>
                                    </p:animMotion>
                                  </p:childTnLst>
                                </p:cTn>
                              </p:par>
                            </p:childTnLst>
                          </p:cTn>
                        </p:par>
                        <p:par>
                          <p:cTn id="7" fill="hold">
                            <p:stCondLst>
                              <p:cond delay="2000"/>
                            </p:stCondLst>
                            <p:childTnLst>
                              <p:par>
                                <p:cTn id="8" presetID="63" presetClass="path" presetSubtype="0" accel="50000" decel="50000" fill="hold" nodeType="afterEffect">
                                  <p:stCondLst>
                                    <p:cond delay="0"/>
                                  </p:stCondLst>
                                  <p:childTnLst>
                                    <p:animMotion origin="layout" path="M -1.25E-6 3.7037E-7 L 0.23047 -0.13958 " pathEditMode="relative" rAng="0" ptsTypes="AA">
                                      <p:cBhvr>
                                        <p:cTn id="9" dur="2000" fill="hold"/>
                                        <p:tgtEl>
                                          <p:spTgt spid="23"/>
                                        </p:tgtEl>
                                        <p:attrNameLst>
                                          <p:attrName>ppt_x</p:attrName>
                                          <p:attrName>ppt_y</p:attrName>
                                        </p:attrNameLst>
                                      </p:cBhvr>
                                      <p:rCtr x="11523" y="-6991"/>
                                    </p:animMotion>
                                  </p:childTnLst>
                                </p:cTn>
                              </p:par>
                            </p:childTnLst>
                          </p:cTn>
                        </p:par>
                        <p:par>
                          <p:cTn id="10" fill="hold">
                            <p:stCondLst>
                              <p:cond delay="4000"/>
                            </p:stCondLst>
                            <p:childTnLst>
                              <p:par>
                                <p:cTn id="11" presetID="22" presetClass="entr" presetSubtype="4"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down)">
                                      <p:cBhvr>
                                        <p:cTn id="13" dur="500"/>
                                        <p:tgtEl>
                                          <p:spTgt spid="3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down)">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nodeType="clickEffect">
                                  <p:stCondLst>
                                    <p:cond delay="0"/>
                                  </p:stCondLst>
                                  <p:childTnLst>
                                    <p:animMotion origin="layout" path="M 2.70833E-6 3.7037E-7 L 0.3625 0.00486 " pathEditMode="relative" rAng="0" ptsTypes="AA">
                                      <p:cBhvr>
                                        <p:cTn id="20" dur="2000" fill="hold"/>
                                        <p:tgtEl>
                                          <p:spTgt spid="34"/>
                                        </p:tgtEl>
                                        <p:attrNameLst>
                                          <p:attrName>ppt_x</p:attrName>
                                          <p:attrName>ppt_y</p:attrName>
                                        </p:attrNameLst>
                                      </p:cBhvr>
                                      <p:rCtr x="18125" y="231"/>
                                    </p:animMotion>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nodeType="clickEffect">
                                  <p:stCondLst>
                                    <p:cond delay="0"/>
                                  </p:stCondLst>
                                  <p:childTnLst>
                                    <p:animRot by="10800000">
                                      <p:cBhvr>
                                        <p:cTn id="24" dur="2000" fill="hold"/>
                                        <p:tgtEl>
                                          <p:spTgt spid="17"/>
                                        </p:tgtEl>
                                        <p:attrNameLst>
                                          <p:attrName>r</p:attrName>
                                        </p:attrNameLst>
                                      </p:cBhvr>
                                    </p:animRot>
                                  </p:childTnLst>
                                </p:cTn>
                              </p:par>
                            </p:childTnLst>
                          </p:cTn>
                        </p:par>
                        <p:par>
                          <p:cTn id="25" fill="hold">
                            <p:stCondLst>
                              <p:cond delay="2000"/>
                            </p:stCondLst>
                            <p:childTnLst>
                              <p:par>
                                <p:cTn id="26" presetID="63" presetClass="path" presetSubtype="0" accel="50000" decel="50000" fill="hold" nodeType="afterEffect">
                                  <p:stCondLst>
                                    <p:cond delay="0"/>
                                  </p:stCondLst>
                                  <p:childTnLst>
                                    <p:animMotion origin="layout" path="M -1.25E-6 -4.07407E-6 L 0.26185 -0.21134 " pathEditMode="relative" rAng="0" ptsTypes="AA">
                                      <p:cBhvr>
                                        <p:cTn id="27" dur="2000" fill="hold"/>
                                        <p:tgtEl>
                                          <p:spTgt spid="17"/>
                                        </p:tgtEl>
                                        <p:attrNameLst>
                                          <p:attrName>ppt_x</p:attrName>
                                          <p:attrName>ppt_y</p:attrName>
                                        </p:attrNameLst>
                                      </p:cBhvr>
                                      <p:rCtr x="13086" y="-10579"/>
                                    </p:animMotion>
                                  </p:childTnLst>
                                </p:cTn>
                              </p:par>
                            </p:childTnLst>
                          </p:cTn>
                        </p:par>
                        <p:par>
                          <p:cTn id="28" fill="hold">
                            <p:stCondLst>
                              <p:cond delay="4000"/>
                            </p:stCondLst>
                            <p:childTnLst>
                              <p:par>
                                <p:cTn id="29" presetID="22" presetClass="entr" presetSubtype="4" fill="hold" nodeType="after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down)">
                                      <p:cBhvr>
                                        <p:cTn id="34"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CECC6-6D0D-4CA3-BFA4-C2791D708B5E}"/>
              </a:ext>
            </a:extLst>
          </p:cNvPr>
          <p:cNvSpPr>
            <a:spLocks noGrp="1"/>
          </p:cNvSpPr>
          <p:nvPr>
            <p:ph type="title"/>
          </p:nvPr>
        </p:nvSpPr>
        <p:spPr/>
        <p:txBody>
          <a:bodyPr/>
          <a:lstStyle/>
          <a:p>
            <a:r>
              <a:rPr lang="en-AU" u="sng" dirty="0"/>
              <a:t>Vector Operations</a:t>
            </a:r>
          </a:p>
        </p:txBody>
      </p:sp>
      <p:sp>
        <p:nvSpPr>
          <p:cNvPr id="3" name="Content Placeholder 2">
            <a:extLst>
              <a:ext uri="{FF2B5EF4-FFF2-40B4-BE49-F238E27FC236}">
                <a16:creationId xmlns:a16="http://schemas.microsoft.com/office/drawing/2014/main" id="{035460FE-E604-458A-8819-5BCBFB0B60A6}"/>
              </a:ext>
            </a:extLst>
          </p:cNvPr>
          <p:cNvSpPr>
            <a:spLocks noGrp="1"/>
          </p:cNvSpPr>
          <p:nvPr>
            <p:ph idx="1"/>
          </p:nvPr>
        </p:nvSpPr>
        <p:spPr/>
        <p:txBody>
          <a:bodyPr/>
          <a:lstStyle/>
          <a:p>
            <a:r>
              <a:rPr lang="en-AU" dirty="0"/>
              <a:t>The key to solving vector problems is DRAW LABELLED DIAGRAMS! Quite often it is useful to draw multiple diagrams for the same problem, and that’s okay (in fact, it’s often necessary).</a:t>
            </a:r>
          </a:p>
          <a:p>
            <a:r>
              <a:rPr lang="en-AU" dirty="0"/>
              <a:t>When drawing diagrams, you can only add or subtract vectors of the same type – you cannot mix them up! (i.e. you cannot put a velocity vector into a diagram containing displacement vectors).</a:t>
            </a:r>
          </a:p>
          <a:p>
            <a:r>
              <a:rPr lang="en-AU" dirty="0"/>
              <a:t>Let’s try some examples (SET 1, Q3,4,8,13,23).</a:t>
            </a:r>
          </a:p>
          <a:p>
            <a:endParaRPr lang="en-AU" dirty="0"/>
          </a:p>
        </p:txBody>
      </p:sp>
    </p:spTree>
    <p:extLst>
      <p:ext uri="{BB962C8B-B14F-4D97-AF65-F5344CB8AC3E}">
        <p14:creationId xmlns:p14="http://schemas.microsoft.com/office/powerpoint/2010/main" val="91354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79C7699-AB14-4BD3-A829-5344ECDB64AE}"/>
              </a:ext>
            </a:extLst>
          </p:cNvPr>
          <p:cNvPicPr>
            <a:picLocks noChangeAspect="1"/>
          </p:cNvPicPr>
          <p:nvPr/>
        </p:nvPicPr>
        <p:blipFill>
          <a:blip r:embed="rId2"/>
          <a:stretch>
            <a:fillRect/>
          </a:stretch>
        </p:blipFill>
        <p:spPr>
          <a:xfrm>
            <a:off x="0" y="0"/>
            <a:ext cx="9961204" cy="6858000"/>
          </a:xfrm>
          <a:prstGeom prst="rect">
            <a:avLst/>
          </a:prstGeom>
        </p:spPr>
      </p:pic>
      <p:pic>
        <p:nvPicPr>
          <p:cNvPr id="4" name="Picture 3">
            <a:extLst>
              <a:ext uri="{FF2B5EF4-FFF2-40B4-BE49-F238E27FC236}">
                <a16:creationId xmlns:a16="http://schemas.microsoft.com/office/drawing/2014/main" id="{DE4F6DD9-5F05-4238-A369-DABF5AA019A6}"/>
              </a:ext>
            </a:extLst>
          </p:cNvPr>
          <p:cNvPicPr>
            <a:picLocks noChangeAspect="1"/>
          </p:cNvPicPr>
          <p:nvPr/>
        </p:nvPicPr>
        <p:blipFill>
          <a:blip r:embed="rId3"/>
          <a:stretch>
            <a:fillRect/>
          </a:stretch>
        </p:blipFill>
        <p:spPr>
          <a:xfrm rot="16200000">
            <a:off x="8076856" y="3005137"/>
            <a:ext cx="6162675" cy="847725"/>
          </a:xfrm>
          <a:prstGeom prst="rect">
            <a:avLst/>
          </a:prstGeom>
        </p:spPr>
      </p:pic>
    </p:spTree>
    <p:extLst>
      <p:ext uri="{BB962C8B-B14F-4D97-AF65-F5344CB8AC3E}">
        <p14:creationId xmlns:p14="http://schemas.microsoft.com/office/powerpoint/2010/main" val="4006926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A634CB-EF24-4175-976B-37299B91C2A2}"/>
              </a:ext>
            </a:extLst>
          </p:cNvPr>
          <p:cNvPicPr>
            <a:picLocks noChangeAspect="1"/>
          </p:cNvPicPr>
          <p:nvPr/>
        </p:nvPicPr>
        <p:blipFill>
          <a:blip r:embed="rId2"/>
          <a:stretch>
            <a:fillRect/>
          </a:stretch>
        </p:blipFill>
        <p:spPr>
          <a:xfrm>
            <a:off x="0" y="0"/>
            <a:ext cx="9752714" cy="6858000"/>
          </a:xfrm>
          <a:prstGeom prst="rect">
            <a:avLst/>
          </a:prstGeom>
        </p:spPr>
      </p:pic>
      <p:pic>
        <p:nvPicPr>
          <p:cNvPr id="3" name="Picture 2">
            <a:extLst>
              <a:ext uri="{FF2B5EF4-FFF2-40B4-BE49-F238E27FC236}">
                <a16:creationId xmlns:a16="http://schemas.microsoft.com/office/drawing/2014/main" id="{2BCCC700-DFE3-4933-A839-5C34DE2B00BC}"/>
              </a:ext>
            </a:extLst>
          </p:cNvPr>
          <p:cNvPicPr>
            <a:picLocks noChangeAspect="1"/>
          </p:cNvPicPr>
          <p:nvPr/>
        </p:nvPicPr>
        <p:blipFill>
          <a:blip r:embed="rId3"/>
          <a:stretch>
            <a:fillRect/>
          </a:stretch>
        </p:blipFill>
        <p:spPr>
          <a:xfrm rot="16200000">
            <a:off x="8352149" y="3020288"/>
            <a:ext cx="5006222" cy="1696894"/>
          </a:xfrm>
          <a:prstGeom prst="rect">
            <a:avLst/>
          </a:prstGeom>
        </p:spPr>
      </p:pic>
    </p:spTree>
    <p:extLst>
      <p:ext uri="{BB962C8B-B14F-4D97-AF65-F5344CB8AC3E}">
        <p14:creationId xmlns:p14="http://schemas.microsoft.com/office/powerpoint/2010/main" val="2898892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CAC793-988A-49A0-AEE3-92FE36AD26A5}"/>
              </a:ext>
            </a:extLst>
          </p:cNvPr>
          <p:cNvPicPr>
            <a:picLocks noChangeAspect="1"/>
          </p:cNvPicPr>
          <p:nvPr/>
        </p:nvPicPr>
        <p:blipFill>
          <a:blip r:embed="rId2"/>
          <a:stretch>
            <a:fillRect/>
          </a:stretch>
        </p:blipFill>
        <p:spPr>
          <a:xfrm>
            <a:off x="0" y="0"/>
            <a:ext cx="9747250" cy="6858000"/>
          </a:xfrm>
          <a:prstGeom prst="rect">
            <a:avLst/>
          </a:prstGeom>
        </p:spPr>
      </p:pic>
      <p:pic>
        <p:nvPicPr>
          <p:cNvPr id="3" name="Picture 2">
            <a:extLst>
              <a:ext uri="{FF2B5EF4-FFF2-40B4-BE49-F238E27FC236}">
                <a16:creationId xmlns:a16="http://schemas.microsoft.com/office/drawing/2014/main" id="{C1609D23-3168-4EBE-970B-DFF3F86ADB38}"/>
              </a:ext>
            </a:extLst>
          </p:cNvPr>
          <p:cNvPicPr>
            <a:picLocks noChangeAspect="1"/>
          </p:cNvPicPr>
          <p:nvPr/>
        </p:nvPicPr>
        <p:blipFill>
          <a:blip r:embed="rId3"/>
          <a:stretch>
            <a:fillRect/>
          </a:stretch>
        </p:blipFill>
        <p:spPr>
          <a:xfrm rot="16200000">
            <a:off x="8765564" y="3393647"/>
            <a:ext cx="4913465" cy="615001"/>
          </a:xfrm>
          <a:prstGeom prst="rect">
            <a:avLst/>
          </a:prstGeom>
        </p:spPr>
      </p:pic>
      <p:pic>
        <p:nvPicPr>
          <p:cNvPr id="4" name="Picture 3">
            <a:extLst>
              <a:ext uri="{FF2B5EF4-FFF2-40B4-BE49-F238E27FC236}">
                <a16:creationId xmlns:a16="http://schemas.microsoft.com/office/drawing/2014/main" id="{A43557C2-58DB-477A-A915-BC4BBEEC080F}"/>
              </a:ext>
            </a:extLst>
          </p:cNvPr>
          <p:cNvPicPr>
            <a:picLocks noChangeAspect="1"/>
          </p:cNvPicPr>
          <p:nvPr/>
        </p:nvPicPr>
        <p:blipFill>
          <a:blip r:embed="rId4"/>
          <a:stretch>
            <a:fillRect/>
          </a:stretch>
        </p:blipFill>
        <p:spPr>
          <a:xfrm>
            <a:off x="8272247" y="2677556"/>
            <a:ext cx="2427176" cy="290977"/>
          </a:xfrm>
          <a:prstGeom prst="rect">
            <a:avLst/>
          </a:prstGeom>
          <a:ln w="25400">
            <a:solidFill>
              <a:srgbClr val="FF0000"/>
            </a:solidFill>
          </a:ln>
        </p:spPr>
      </p:pic>
      <p:pic>
        <p:nvPicPr>
          <p:cNvPr id="5" name="Picture 4">
            <a:extLst>
              <a:ext uri="{FF2B5EF4-FFF2-40B4-BE49-F238E27FC236}">
                <a16:creationId xmlns:a16="http://schemas.microsoft.com/office/drawing/2014/main" id="{41A958FE-5A9F-4876-90D4-3BD0EABA27E7}"/>
              </a:ext>
            </a:extLst>
          </p:cNvPr>
          <p:cNvPicPr>
            <a:picLocks noChangeAspect="1"/>
          </p:cNvPicPr>
          <p:nvPr/>
        </p:nvPicPr>
        <p:blipFill>
          <a:blip r:embed="rId5"/>
          <a:stretch>
            <a:fillRect/>
          </a:stretch>
        </p:blipFill>
        <p:spPr>
          <a:xfrm>
            <a:off x="8478213" y="5143991"/>
            <a:ext cx="2015244" cy="1192932"/>
          </a:xfrm>
          <a:prstGeom prst="rect">
            <a:avLst/>
          </a:prstGeom>
          <a:ln w="25400">
            <a:solidFill>
              <a:srgbClr val="FF0000"/>
            </a:solidFill>
          </a:ln>
        </p:spPr>
      </p:pic>
    </p:spTree>
    <p:extLst>
      <p:ext uri="{BB962C8B-B14F-4D97-AF65-F5344CB8AC3E}">
        <p14:creationId xmlns:p14="http://schemas.microsoft.com/office/powerpoint/2010/main" val="139415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771B89-316A-446F-9A08-C9F71C473892}"/>
              </a:ext>
            </a:extLst>
          </p:cNvPr>
          <p:cNvPicPr>
            <a:picLocks noChangeAspect="1"/>
          </p:cNvPicPr>
          <p:nvPr/>
        </p:nvPicPr>
        <p:blipFill>
          <a:blip r:embed="rId2"/>
          <a:stretch>
            <a:fillRect/>
          </a:stretch>
        </p:blipFill>
        <p:spPr>
          <a:xfrm>
            <a:off x="0" y="0"/>
            <a:ext cx="3984171" cy="6858000"/>
          </a:xfrm>
          <a:prstGeom prst="rect">
            <a:avLst/>
          </a:prstGeom>
        </p:spPr>
      </p:pic>
      <p:pic>
        <p:nvPicPr>
          <p:cNvPr id="3" name="Picture 2">
            <a:extLst>
              <a:ext uri="{FF2B5EF4-FFF2-40B4-BE49-F238E27FC236}">
                <a16:creationId xmlns:a16="http://schemas.microsoft.com/office/drawing/2014/main" id="{3DC91A84-0770-45AF-ABAD-68D526875410}"/>
              </a:ext>
            </a:extLst>
          </p:cNvPr>
          <p:cNvPicPr>
            <a:picLocks noChangeAspect="1"/>
          </p:cNvPicPr>
          <p:nvPr/>
        </p:nvPicPr>
        <p:blipFill>
          <a:blip r:embed="rId3"/>
          <a:stretch>
            <a:fillRect/>
          </a:stretch>
        </p:blipFill>
        <p:spPr>
          <a:xfrm rot="16200000">
            <a:off x="7794388" y="3127971"/>
            <a:ext cx="6650415" cy="602057"/>
          </a:xfrm>
          <a:prstGeom prst="rect">
            <a:avLst/>
          </a:prstGeom>
        </p:spPr>
      </p:pic>
    </p:spTree>
    <p:extLst>
      <p:ext uri="{BB962C8B-B14F-4D97-AF65-F5344CB8AC3E}">
        <p14:creationId xmlns:p14="http://schemas.microsoft.com/office/powerpoint/2010/main" val="2987454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B0227CD2BEFA46BD0287DFC43E823B" ma:contentTypeVersion="12" ma:contentTypeDescription="Create a new document." ma:contentTypeScope="" ma:versionID="f500aaac1970466c61e0d6a58ec4849b">
  <xsd:schema xmlns:xsd="http://www.w3.org/2001/XMLSchema" xmlns:xs="http://www.w3.org/2001/XMLSchema" xmlns:p="http://schemas.microsoft.com/office/2006/metadata/properties" xmlns:ns2="ba6ee96d-6780-4ce9-ba7b-fb47f72e0c1e" xmlns:ns3="07fa3f3b-e89d-475b-8a2d-088e5c03107e" targetNamespace="http://schemas.microsoft.com/office/2006/metadata/properties" ma:root="true" ma:fieldsID="f4b8f0e602227ea9a857af5db6146451" ns2:_="" ns3:_="">
    <xsd:import namespace="ba6ee96d-6780-4ce9-ba7b-fb47f72e0c1e"/>
    <xsd:import namespace="07fa3f3b-e89d-475b-8a2d-088e5c0310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6ee96d-6780-4ce9-ba7b-fb47f72e0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fa3f3b-e89d-475b-8a2d-088e5c03107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026e962-f6c1-4e27-9cc1-399dc89cc7ee}" ma:internalName="TaxCatchAll" ma:showField="CatchAllData" ma:web="07fa3f3b-e89d-475b-8a2d-088e5c03107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a6ee96d-6780-4ce9-ba7b-fb47f72e0c1e">
      <Terms xmlns="http://schemas.microsoft.com/office/infopath/2007/PartnerControls"/>
    </lcf76f155ced4ddcb4097134ff3c332f>
    <TaxCatchAll xmlns="07fa3f3b-e89d-475b-8a2d-088e5c03107e" xsi:nil="true"/>
  </documentManagement>
</p:properties>
</file>

<file path=customXml/itemProps1.xml><?xml version="1.0" encoding="utf-8"?>
<ds:datastoreItem xmlns:ds="http://schemas.openxmlformats.org/officeDocument/2006/customXml" ds:itemID="{C1F373A4-AE81-4BEA-AF07-D32C132359EB}"/>
</file>

<file path=customXml/itemProps2.xml><?xml version="1.0" encoding="utf-8"?>
<ds:datastoreItem xmlns:ds="http://schemas.openxmlformats.org/officeDocument/2006/customXml" ds:itemID="{572957DB-D81B-46B9-96AF-D176C778F43A}"/>
</file>

<file path=customXml/itemProps3.xml><?xml version="1.0" encoding="utf-8"?>
<ds:datastoreItem xmlns:ds="http://schemas.openxmlformats.org/officeDocument/2006/customXml" ds:itemID="{5F74DDFE-6EBD-4A0E-BCE9-678D44FCF9F7}"/>
</file>

<file path=docProps/app.xml><?xml version="1.0" encoding="utf-8"?>
<Properties xmlns="http://schemas.openxmlformats.org/officeDocument/2006/extended-properties" xmlns:vt="http://schemas.openxmlformats.org/officeDocument/2006/docPropsVTypes">
  <TotalTime>722</TotalTime>
  <Words>418</Words>
  <Application>Microsoft Office PowerPoint</Application>
  <PresentationFormat>Widescreen</PresentationFormat>
  <Paragraphs>31</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Vector Operations</vt:lpstr>
      <vt:lpstr>Vectors</vt:lpstr>
      <vt:lpstr>Vector Operations</vt:lpstr>
      <vt:lpstr>Vector Operations</vt:lpstr>
      <vt:lpstr>Vector Operations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 Operations</dc:title>
  <dc:creator>Bradley Hearn</dc:creator>
  <cp:lastModifiedBy>Bradley Hearn</cp:lastModifiedBy>
  <cp:revision>21</cp:revision>
  <dcterms:created xsi:type="dcterms:W3CDTF">2020-02-03T13:09:56Z</dcterms:created>
  <dcterms:modified xsi:type="dcterms:W3CDTF">2021-02-04T05:42:00Z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0x010100ADB0227CD2BEFA46BD0287DFC43E823B</vt:lpwstr>
  </property>
</Properties>
</file>