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AD60F-0F9A-40E2-B8A5-7ABF96D38E6A}" type="datetimeFigureOut">
              <a:rPr lang="en-AU" smtClean="0"/>
              <a:t>6/02/2020</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427170-3AD6-426F-A2D2-DAA1446A64A3}" type="slidenum">
              <a:rPr lang="en-AU" smtClean="0"/>
              <a:t>‹#›</a:t>
            </a:fld>
            <a:endParaRPr lang="en-AU" dirty="0"/>
          </a:p>
        </p:txBody>
      </p:sp>
    </p:spTree>
    <p:extLst>
      <p:ext uri="{BB962C8B-B14F-4D97-AF65-F5344CB8AC3E}">
        <p14:creationId xmlns:p14="http://schemas.microsoft.com/office/powerpoint/2010/main" val="2410825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 are different forms of equilibrium – we’re dealing with static equilibrium (as opposed to rotational equilibrium).</a:t>
            </a:r>
          </a:p>
        </p:txBody>
      </p:sp>
      <p:sp>
        <p:nvSpPr>
          <p:cNvPr id="4" name="Slide Number Placeholder 3"/>
          <p:cNvSpPr>
            <a:spLocks noGrp="1"/>
          </p:cNvSpPr>
          <p:nvPr>
            <p:ph type="sldNum" sz="quarter" idx="5"/>
          </p:nvPr>
        </p:nvSpPr>
        <p:spPr/>
        <p:txBody>
          <a:bodyPr/>
          <a:lstStyle/>
          <a:p>
            <a:fld id="{7C427170-3AD6-426F-A2D2-DAA1446A64A3}" type="slidenum">
              <a:rPr lang="en-AU" smtClean="0"/>
              <a:t>3</a:t>
            </a:fld>
            <a:endParaRPr lang="en-AU" dirty="0"/>
          </a:p>
        </p:txBody>
      </p:sp>
    </p:spTree>
    <p:extLst>
      <p:ext uri="{BB962C8B-B14F-4D97-AF65-F5344CB8AC3E}">
        <p14:creationId xmlns:p14="http://schemas.microsoft.com/office/powerpoint/2010/main" val="3880646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Could have isolated T</a:t>
            </a:r>
            <a:r>
              <a:rPr lang="en-AU" baseline="-25000" dirty="0"/>
              <a:t>1</a:t>
            </a:r>
            <a:r>
              <a:rPr lang="en-AU" baseline="0" dirty="0"/>
              <a:t> instead and proceeded that way, it makes no difference.</a:t>
            </a:r>
            <a:endParaRPr lang="en-AU" dirty="0"/>
          </a:p>
        </p:txBody>
      </p:sp>
      <p:sp>
        <p:nvSpPr>
          <p:cNvPr id="4" name="Slide Number Placeholder 3"/>
          <p:cNvSpPr>
            <a:spLocks noGrp="1"/>
          </p:cNvSpPr>
          <p:nvPr>
            <p:ph type="sldNum" sz="quarter" idx="5"/>
          </p:nvPr>
        </p:nvSpPr>
        <p:spPr/>
        <p:txBody>
          <a:bodyPr/>
          <a:lstStyle/>
          <a:p>
            <a:fld id="{7C427170-3AD6-426F-A2D2-DAA1446A64A3}" type="slidenum">
              <a:rPr lang="en-AU" smtClean="0"/>
              <a:t>7</a:t>
            </a:fld>
            <a:endParaRPr lang="en-AU" dirty="0"/>
          </a:p>
        </p:txBody>
      </p:sp>
    </p:spTree>
    <p:extLst>
      <p:ext uri="{BB962C8B-B14F-4D97-AF65-F5344CB8AC3E}">
        <p14:creationId xmlns:p14="http://schemas.microsoft.com/office/powerpoint/2010/main" val="3263396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a:t>
            </a:r>
            <a:r>
              <a:rPr lang="en-AU" baseline="-25000" dirty="0"/>
              <a:t>2</a:t>
            </a:r>
            <a:r>
              <a:rPr lang="en-AU" baseline="0" dirty="0"/>
              <a:t> = 114.7 N. This is greater than the 20 N “force applied here”, hence we have proof on concept – QED. Note that we don’t assume that the two tensions are equal to begin with, but it will come out that way in the working out and the solutions, so this result is not a guess but a consequence of the working out.</a:t>
            </a:r>
            <a:endParaRPr lang="en-AU" baseline="-25000" dirty="0"/>
          </a:p>
        </p:txBody>
      </p:sp>
      <p:sp>
        <p:nvSpPr>
          <p:cNvPr id="4" name="Slide Number Placeholder 3"/>
          <p:cNvSpPr>
            <a:spLocks noGrp="1"/>
          </p:cNvSpPr>
          <p:nvPr>
            <p:ph type="sldNum" sz="quarter" idx="5"/>
          </p:nvPr>
        </p:nvSpPr>
        <p:spPr/>
        <p:txBody>
          <a:bodyPr/>
          <a:lstStyle/>
          <a:p>
            <a:fld id="{9846C839-C144-4BD7-AABF-217B27524112}" type="slidenum">
              <a:rPr lang="en-AU" smtClean="0"/>
              <a:t>8</a:t>
            </a:fld>
            <a:endParaRPr lang="en-AU" dirty="0"/>
          </a:p>
        </p:txBody>
      </p:sp>
    </p:spTree>
    <p:extLst>
      <p:ext uri="{BB962C8B-B14F-4D97-AF65-F5344CB8AC3E}">
        <p14:creationId xmlns:p14="http://schemas.microsoft.com/office/powerpoint/2010/main" val="1577494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C427170-3AD6-426F-A2D2-DAA1446A64A3}" type="slidenum">
              <a:rPr lang="en-AU" smtClean="0"/>
              <a:t>9</a:t>
            </a:fld>
            <a:endParaRPr lang="en-AU" dirty="0"/>
          </a:p>
        </p:txBody>
      </p:sp>
    </p:spTree>
    <p:extLst>
      <p:ext uri="{BB962C8B-B14F-4D97-AF65-F5344CB8AC3E}">
        <p14:creationId xmlns:p14="http://schemas.microsoft.com/office/powerpoint/2010/main" val="1596336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97D5-B687-45B5-8286-87F5FC5014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F5CBC81-FD15-4111-85EB-7DF3F4C325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6510DCC-AF9B-4DFA-B1D7-741D81DCDDFE}"/>
              </a:ext>
            </a:extLst>
          </p:cNvPr>
          <p:cNvSpPr>
            <a:spLocks noGrp="1"/>
          </p:cNvSpPr>
          <p:nvPr>
            <p:ph type="dt" sz="half" idx="10"/>
          </p:nvPr>
        </p:nvSpPr>
        <p:spPr/>
        <p:txBody>
          <a:bodyPr/>
          <a:lstStyle/>
          <a:p>
            <a:fld id="{2767104D-2304-4F96-B989-E0CFD05ECE78}" type="datetimeFigureOut">
              <a:rPr lang="en-AU" smtClean="0"/>
              <a:t>6/02/2020</a:t>
            </a:fld>
            <a:endParaRPr lang="en-AU" dirty="0"/>
          </a:p>
        </p:txBody>
      </p:sp>
      <p:sp>
        <p:nvSpPr>
          <p:cNvPr id="5" name="Footer Placeholder 4">
            <a:extLst>
              <a:ext uri="{FF2B5EF4-FFF2-40B4-BE49-F238E27FC236}">
                <a16:creationId xmlns:a16="http://schemas.microsoft.com/office/drawing/2014/main" id="{624968D8-5DC0-48BA-B77C-58E9BC0D1229}"/>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2E6F58A8-330C-48C3-8B61-34B3C2DCB819}"/>
              </a:ext>
            </a:extLst>
          </p:cNvPr>
          <p:cNvSpPr>
            <a:spLocks noGrp="1"/>
          </p:cNvSpPr>
          <p:nvPr>
            <p:ph type="sldNum" sz="quarter" idx="12"/>
          </p:nvPr>
        </p:nvSpPr>
        <p:spPr/>
        <p:txBody>
          <a:bodyPr/>
          <a:lstStyle/>
          <a:p>
            <a:fld id="{1A23553B-7764-470F-8359-C325416829B9}" type="slidenum">
              <a:rPr lang="en-AU" smtClean="0"/>
              <a:t>‹#›</a:t>
            </a:fld>
            <a:endParaRPr lang="en-AU" dirty="0"/>
          </a:p>
        </p:txBody>
      </p:sp>
    </p:spTree>
    <p:extLst>
      <p:ext uri="{BB962C8B-B14F-4D97-AF65-F5344CB8AC3E}">
        <p14:creationId xmlns:p14="http://schemas.microsoft.com/office/powerpoint/2010/main" val="2060853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2E25-B8CA-4730-9944-D04F21AFF42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F0E4A77-584D-4495-B8B7-CF10062ECF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23B30E1-5E02-40CD-94FB-6D5DBDD3F28F}"/>
              </a:ext>
            </a:extLst>
          </p:cNvPr>
          <p:cNvSpPr>
            <a:spLocks noGrp="1"/>
          </p:cNvSpPr>
          <p:nvPr>
            <p:ph type="dt" sz="half" idx="10"/>
          </p:nvPr>
        </p:nvSpPr>
        <p:spPr/>
        <p:txBody>
          <a:bodyPr/>
          <a:lstStyle/>
          <a:p>
            <a:fld id="{2767104D-2304-4F96-B989-E0CFD05ECE78}" type="datetimeFigureOut">
              <a:rPr lang="en-AU" smtClean="0"/>
              <a:t>6/02/2020</a:t>
            </a:fld>
            <a:endParaRPr lang="en-AU" dirty="0"/>
          </a:p>
        </p:txBody>
      </p:sp>
      <p:sp>
        <p:nvSpPr>
          <p:cNvPr id="5" name="Footer Placeholder 4">
            <a:extLst>
              <a:ext uri="{FF2B5EF4-FFF2-40B4-BE49-F238E27FC236}">
                <a16:creationId xmlns:a16="http://schemas.microsoft.com/office/drawing/2014/main" id="{A457BBA4-04CD-4D0E-93FB-931457E0E1AE}"/>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DA8C6811-21BE-47AA-8B3C-6E59E08F23B5}"/>
              </a:ext>
            </a:extLst>
          </p:cNvPr>
          <p:cNvSpPr>
            <a:spLocks noGrp="1"/>
          </p:cNvSpPr>
          <p:nvPr>
            <p:ph type="sldNum" sz="quarter" idx="12"/>
          </p:nvPr>
        </p:nvSpPr>
        <p:spPr/>
        <p:txBody>
          <a:bodyPr/>
          <a:lstStyle/>
          <a:p>
            <a:fld id="{1A23553B-7764-470F-8359-C325416829B9}" type="slidenum">
              <a:rPr lang="en-AU" smtClean="0"/>
              <a:t>‹#›</a:t>
            </a:fld>
            <a:endParaRPr lang="en-AU" dirty="0"/>
          </a:p>
        </p:txBody>
      </p:sp>
    </p:spTree>
    <p:extLst>
      <p:ext uri="{BB962C8B-B14F-4D97-AF65-F5344CB8AC3E}">
        <p14:creationId xmlns:p14="http://schemas.microsoft.com/office/powerpoint/2010/main" val="416392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301E7D-6F09-4A62-93B5-6E399A5370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CD8B3A1-58F4-485F-8483-E94216A963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C29BDF4-0338-41F4-8614-75959AAAA316}"/>
              </a:ext>
            </a:extLst>
          </p:cNvPr>
          <p:cNvSpPr>
            <a:spLocks noGrp="1"/>
          </p:cNvSpPr>
          <p:nvPr>
            <p:ph type="dt" sz="half" idx="10"/>
          </p:nvPr>
        </p:nvSpPr>
        <p:spPr/>
        <p:txBody>
          <a:bodyPr/>
          <a:lstStyle/>
          <a:p>
            <a:fld id="{2767104D-2304-4F96-B989-E0CFD05ECE78}" type="datetimeFigureOut">
              <a:rPr lang="en-AU" smtClean="0"/>
              <a:t>6/02/2020</a:t>
            </a:fld>
            <a:endParaRPr lang="en-AU" dirty="0"/>
          </a:p>
        </p:txBody>
      </p:sp>
      <p:sp>
        <p:nvSpPr>
          <p:cNvPr id="5" name="Footer Placeholder 4">
            <a:extLst>
              <a:ext uri="{FF2B5EF4-FFF2-40B4-BE49-F238E27FC236}">
                <a16:creationId xmlns:a16="http://schemas.microsoft.com/office/drawing/2014/main" id="{985F1AC8-77EB-466D-BFC5-AC949460BB6D}"/>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D3E52CC8-B35E-4EF9-ADBA-3AB93EEC49CA}"/>
              </a:ext>
            </a:extLst>
          </p:cNvPr>
          <p:cNvSpPr>
            <a:spLocks noGrp="1"/>
          </p:cNvSpPr>
          <p:nvPr>
            <p:ph type="sldNum" sz="quarter" idx="12"/>
          </p:nvPr>
        </p:nvSpPr>
        <p:spPr/>
        <p:txBody>
          <a:bodyPr/>
          <a:lstStyle/>
          <a:p>
            <a:fld id="{1A23553B-7764-470F-8359-C325416829B9}" type="slidenum">
              <a:rPr lang="en-AU" smtClean="0"/>
              <a:t>‹#›</a:t>
            </a:fld>
            <a:endParaRPr lang="en-AU" dirty="0"/>
          </a:p>
        </p:txBody>
      </p:sp>
    </p:spTree>
    <p:extLst>
      <p:ext uri="{BB962C8B-B14F-4D97-AF65-F5344CB8AC3E}">
        <p14:creationId xmlns:p14="http://schemas.microsoft.com/office/powerpoint/2010/main" val="1887112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F0B1E-F5E3-4346-BF8B-61052AA0A5A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AA4D3FF-02E4-4D52-AFEC-89893ED25D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1AF4D8D-E8A6-47F3-98AE-1495B42EA6B4}"/>
              </a:ext>
            </a:extLst>
          </p:cNvPr>
          <p:cNvSpPr>
            <a:spLocks noGrp="1"/>
          </p:cNvSpPr>
          <p:nvPr>
            <p:ph type="dt" sz="half" idx="10"/>
          </p:nvPr>
        </p:nvSpPr>
        <p:spPr/>
        <p:txBody>
          <a:bodyPr/>
          <a:lstStyle/>
          <a:p>
            <a:fld id="{2767104D-2304-4F96-B989-E0CFD05ECE78}" type="datetimeFigureOut">
              <a:rPr lang="en-AU" smtClean="0"/>
              <a:t>6/02/2020</a:t>
            </a:fld>
            <a:endParaRPr lang="en-AU" dirty="0"/>
          </a:p>
        </p:txBody>
      </p:sp>
      <p:sp>
        <p:nvSpPr>
          <p:cNvPr id="5" name="Footer Placeholder 4">
            <a:extLst>
              <a:ext uri="{FF2B5EF4-FFF2-40B4-BE49-F238E27FC236}">
                <a16:creationId xmlns:a16="http://schemas.microsoft.com/office/drawing/2014/main" id="{DDC259A9-6C02-4C47-83BE-0434ED6C533E}"/>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BC170F3D-B271-4010-96F2-8D4DB1407C8D}"/>
              </a:ext>
            </a:extLst>
          </p:cNvPr>
          <p:cNvSpPr>
            <a:spLocks noGrp="1"/>
          </p:cNvSpPr>
          <p:nvPr>
            <p:ph type="sldNum" sz="quarter" idx="12"/>
          </p:nvPr>
        </p:nvSpPr>
        <p:spPr/>
        <p:txBody>
          <a:bodyPr/>
          <a:lstStyle/>
          <a:p>
            <a:fld id="{1A23553B-7764-470F-8359-C325416829B9}" type="slidenum">
              <a:rPr lang="en-AU" smtClean="0"/>
              <a:t>‹#›</a:t>
            </a:fld>
            <a:endParaRPr lang="en-AU" dirty="0"/>
          </a:p>
        </p:txBody>
      </p:sp>
    </p:spTree>
    <p:extLst>
      <p:ext uri="{BB962C8B-B14F-4D97-AF65-F5344CB8AC3E}">
        <p14:creationId xmlns:p14="http://schemas.microsoft.com/office/powerpoint/2010/main" val="2849963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38A9-6E51-492F-98F1-445A56BC80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995F8B9-5D18-479A-A31A-61D9ADF86D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93D26E-CA52-4D98-8508-AE090E562543}"/>
              </a:ext>
            </a:extLst>
          </p:cNvPr>
          <p:cNvSpPr>
            <a:spLocks noGrp="1"/>
          </p:cNvSpPr>
          <p:nvPr>
            <p:ph type="dt" sz="half" idx="10"/>
          </p:nvPr>
        </p:nvSpPr>
        <p:spPr/>
        <p:txBody>
          <a:bodyPr/>
          <a:lstStyle/>
          <a:p>
            <a:fld id="{2767104D-2304-4F96-B989-E0CFD05ECE78}" type="datetimeFigureOut">
              <a:rPr lang="en-AU" smtClean="0"/>
              <a:t>6/02/2020</a:t>
            </a:fld>
            <a:endParaRPr lang="en-AU" dirty="0"/>
          </a:p>
        </p:txBody>
      </p:sp>
      <p:sp>
        <p:nvSpPr>
          <p:cNvPr id="5" name="Footer Placeholder 4">
            <a:extLst>
              <a:ext uri="{FF2B5EF4-FFF2-40B4-BE49-F238E27FC236}">
                <a16:creationId xmlns:a16="http://schemas.microsoft.com/office/drawing/2014/main" id="{31C2508E-E3F7-418B-B97D-B1A75D37EE5B}"/>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28E9D9FD-E392-454D-BDAE-F384A9DD4FA9}"/>
              </a:ext>
            </a:extLst>
          </p:cNvPr>
          <p:cNvSpPr>
            <a:spLocks noGrp="1"/>
          </p:cNvSpPr>
          <p:nvPr>
            <p:ph type="sldNum" sz="quarter" idx="12"/>
          </p:nvPr>
        </p:nvSpPr>
        <p:spPr/>
        <p:txBody>
          <a:bodyPr/>
          <a:lstStyle/>
          <a:p>
            <a:fld id="{1A23553B-7764-470F-8359-C325416829B9}" type="slidenum">
              <a:rPr lang="en-AU" smtClean="0"/>
              <a:t>‹#›</a:t>
            </a:fld>
            <a:endParaRPr lang="en-AU" dirty="0"/>
          </a:p>
        </p:txBody>
      </p:sp>
    </p:spTree>
    <p:extLst>
      <p:ext uri="{BB962C8B-B14F-4D97-AF65-F5344CB8AC3E}">
        <p14:creationId xmlns:p14="http://schemas.microsoft.com/office/powerpoint/2010/main" val="102820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F188-AF89-4A58-BEA1-055DD0809C3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A0F746B-9F8C-4F2F-B3BE-5B9063C6B1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31F31C6-BDAF-47D5-8A68-DA5A705737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1D15812-2682-4710-B447-C5DCDAD5278A}"/>
              </a:ext>
            </a:extLst>
          </p:cNvPr>
          <p:cNvSpPr>
            <a:spLocks noGrp="1"/>
          </p:cNvSpPr>
          <p:nvPr>
            <p:ph type="dt" sz="half" idx="10"/>
          </p:nvPr>
        </p:nvSpPr>
        <p:spPr/>
        <p:txBody>
          <a:bodyPr/>
          <a:lstStyle/>
          <a:p>
            <a:fld id="{2767104D-2304-4F96-B989-E0CFD05ECE78}" type="datetimeFigureOut">
              <a:rPr lang="en-AU" smtClean="0"/>
              <a:t>6/02/2020</a:t>
            </a:fld>
            <a:endParaRPr lang="en-AU" dirty="0"/>
          </a:p>
        </p:txBody>
      </p:sp>
      <p:sp>
        <p:nvSpPr>
          <p:cNvPr id="6" name="Footer Placeholder 5">
            <a:extLst>
              <a:ext uri="{FF2B5EF4-FFF2-40B4-BE49-F238E27FC236}">
                <a16:creationId xmlns:a16="http://schemas.microsoft.com/office/drawing/2014/main" id="{7715364A-CAED-4C4A-A61E-51B2E68CB033}"/>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976017D1-655E-46C7-9ADC-5A4A99EBF3DC}"/>
              </a:ext>
            </a:extLst>
          </p:cNvPr>
          <p:cNvSpPr>
            <a:spLocks noGrp="1"/>
          </p:cNvSpPr>
          <p:nvPr>
            <p:ph type="sldNum" sz="quarter" idx="12"/>
          </p:nvPr>
        </p:nvSpPr>
        <p:spPr/>
        <p:txBody>
          <a:bodyPr/>
          <a:lstStyle/>
          <a:p>
            <a:fld id="{1A23553B-7764-470F-8359-C325416829B9}" type="slidenum">
              <a:rPr lang="en-AU" smtClean="0"/>
              <a:t>‹#›</a:t>
            </a:fld>
            <a:endParaRPr lang="en-AU" dirty="0"/>
          </a:p>
        </p:txBody>
      </p:sp>
    </p:spTree>
    <p:extLst>
      <p:ext uri="{BB962C8B-B14F-4D97-AF65-F5344CB8AC3E}">
        <p14:creationId xmlns:p14="http://schemas.microsoft.com/office/powerpoint/2010/main" val="793328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57FC-70E0-42C6-A526-11A3BD8177A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484A188-E729-46C3-ACE6-2C12837527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87D1E-DB9A-46BF-954E-CFEE6E8B03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4DF0332-228D-48B2-8E38-12636297EB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B0BB99-08F6-45DC-AA59-3B53F4745D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E11C406-C5B8-48E6-BB0F-26D5520406A2}"/>
              </a:ext>
            </a:extLst>
          </p:cNvPr>
          <p:cNvSpPr>
            <a:spLocks noGrp="1"/>
          </p:cNvSpPr>
          <p:nvPr>
            <p:ph type="dt" sz="half" idx="10"/>
          </p:nvPr>
        </p:nvSpPr>
        <p:spPr/>
        <p:txBody>
          <a:bodyPr/>
          <a:lstStyle/>
          <a:p>
            <a:fld id="{2767104D-2304-4F96-B989-E0CFD05ECE78}" type="datetimeFigureOut">
              <a:rPr lang="en-AU" smtClean="0"/>
              <a:t>6/02/2020</a:t>
            </a:fld>
            <a:endParaRPr lang="en-AU" dirty="0"/>
          </a:p>
        </p:txBody>
      </p:sp>
      <p:sp>
        <p:nvSpPr>
          <p:cNvPr id="8" name="Footer Placeholder 7">
            <a:extLst>
              <a:ext uri="{FF2B5EF4-FFF2-40B4-BE49-F238E27FC236}">
                <a16:creationId xmlns:a16="http://schemas.microsoft.com/office/drawing/2014/main" id="{85D4FB00-97B4-46A7-AEFE-C6B943A3D358}"/>
              </a:ext>
            </a:extLst>
          </p:cNvPr>
          <p:cNvSpPr>
            <a:spLocks noGrp="1"/>
          </p:cNvSpPr>
          <p:nvPr>
            <p:ph type="ftr" sz="quarter" idx="11"/>
          </p:nvPr>
        </p:nvSpPr>
        <p:spPr/>
        <p:txBody>
          <a:bodyPr/>
          <a:lstStyle/>
          <a:p>
            <a:endParaRPr lang="en-AU" dirty="0"/>
          </a:p>
        </p:txBody>
      </p:sp>
      <p:sp>
        <p:nvSpPr>
          <p:cNvPr id="9" name="Slide Number Placeholder 8">
            <a:extLst>
              <a:ext uri="{FF2B5EF4-FFF2-40B4-BE49-F238E27FC236}">
                <a16:creationId xmlns:a16="http://schemas.microsoft.com/office/drawing/2014/main" id="{45277AA1-A1F4-4F97-B3F5-34D7205B9AFD}"/>
              </a:ext>
            </a:extLst>
          </p:cNvPr>
          <p:cNvSpPr>
            <a:spLocks noGrp="1"/>
          </p:cNvSpPr>
          <p:nvPr>
            <p:ph type="sldNum" sz="quarter" idx="12"/>
          </p:nvPr>
        </p:nvSpPr>
        <p:spPr/>
        <p:txBody>
          <a:bodyPr/>
          <a:lstStyle/>
          <a:p>
            <a:fld id="{1A23553B-7764-470F-8359-C325416829B9}" type="slidenum">
              <a:rPr lang="en-AU" smtClean="0"/>
              <a:t>‹#›</a:t>
            </a:fld>
            <a:endParaRPr lang="en-AU" dirty="0"/>
          </a:p>
        </p:txBody>
      </p:sp>
    </p:spTree>
    <p:extLst>
      <p:ext uri="{BB962C8B-B14F-4D97-AF65-F5344CB8AC3E}">
        <p14:creationId xmlns:p14="http://schemas.microsoft.com/office/powerpoint/2010/main" val="3372676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EF6FF-B738-4879-95EE-76E963EB38C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B949C739-EE07-48DB-AB05-00A9EEEF5EE1}"/>
              </a:ext>
            </a:extLst>
          </p:cNvPr>
          <p:cNvSpPr>
            <a:spLocks noGrp="1"/>
          </p:cNvSpPr>
          <p:nvPr>
            <p:ph type="dt" sz="half" idx="10"/>
          </p:nvPr>
        </p:nvSpPr>
        <p:spPr/>
        <p:txBody>
          <a:bodyPr/>
          <a:lstStyle/>
          <a:p>
            <a:fld id="{2767104D-2304-4F96-B989-E0CFD05ECE78}" type="datetimeFigureOut">
              <a:rPr lang="en-AU" smtClean="0"/>
              <a:t>6/02/2020</a:t>
            </a:fld>
            <a:endParaRPr lang="en-AU" dirty="0"/>
          </a:p>
        </p:txBody>
      </p:sp>
      <p:sp>
        <p:nvSpPr>
          <p:cNvPr id="4" name="Footer Placeholder 3">
            <a:extLst>
              <a:ext uri="{FF2B5EF4-FFF2-40B4-BE49-F238E27FC236}">
                <a16:creationId xmlns:a16="http://schemas.microsoft.com/office/drawing/2014/main" id="{534FC257-5D78-44B5-BF10-B3AB49D5041F}"/>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CB04A225-F6A6-4B7D-8D3B-391353CAA0AA}"/>
              </a:ext>
            </a:extLst>
          </p:cNvPr>
          <p:cNvSpPr>
            <a:spLocks noGrp="1"/>
          </p:cNvSpPr>
          <p:nvPr>
            <p:ph type="sldNum" sz="quarter" idx="12"/>
          </p:nvPr>
        </p:nvSpPr>
        <p:spPr/>
        <p:txBody>
          <a:bodyPr/>
          <a:lstStyle/>
          <a:p>
            <a:fld id="{1A23553B-7764-470F-8359-C325416829B9}" type="slidenum">
              <a:rPr lang="en-AU" smtClean="0"/>
              <a:t>‹#›</a:t>
            </a:fld>
            <a:endParaRPr lang="en-AU" dirty="0"/>
          </a:p>
        </p:txBody>
      </p:sp>
    </p:spTree>
    <p:extLst>
      <p:ext uri="{BB962C8B-B14F-4D97-AF65-F5344CB8AC3E}">
        <p14:creationId xmlns:p14="http://schemas.microsoft.com/office/powerpoint/2010/main" val="376681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7D8108-0A16-47B6-9D7C-E38A62DE666B}"/>
              </a:ext>
            </a:extLst>
          </p:cNvPr>
          <p:cNvSpPr>
            <a:spLocks noGrp="1"/>
          </p:cNvSpPr>
          <p:nvPr>
            <p:ph type="dt" sz="half" idx="10"/>
          </p:nvPr>
        </p:nvSpPr>
        <p:spPr/>
        <p:txBody>
          <a:bodyPr/>
          <a:lstStyle/>
          <a:p>
            <a:fld id="{2767104D-2304-4F96-B989-E0CFD05ECE78}" type="datetimeFigureOut">
              <a:rPr lang="en-AU" smtClean="0"/>
              <a:t>6/02/2020</a:t>
            </a:fld>
            <a:endParaRPr lang="en-AU" dirty="0"/>
          </a:p>
        </p:txBody>
      </p:sp>
      <p:sp>
        <p:nvSpPr>
          <p:cNvPr id="3" name="Footer Placeholder 2">
            <a:extLst>
              <a:ext uri="{FF2B5EF4-FFF2-40B4-BE49-F238E27FC236}">
                <a16:creationId xmlns:a16="http://schemas.microsoft.com/office/drawing/2014/main" id="{E44FFFBC-872C-4E6F-8141-10D12F37C571}"/>
              </a:ext>
            </a:extLst>
          </p:cNvPr>
          <p:cNvSpPr>
            <a:spLocks noGrp="1"/>
          </p:cNvSpPr>
          <p:nvPr>
            <p:ph type="ftr" sz="quarter" idx="11"/>
          </p:nvPr>
        </p:nvSpPr>
        <p:spPr/>
        <p:txBody>
          <a:bodyPr/>
          <a:lstStyle/>
          <a:p>
            <a:endParaRPr lang="en-AU" dirty="0"/>
          </a:p>
        </p:txBody>
      </p:sp>
      <p:sp>
        <p:nvSpPr>
          <p:cNvPr id="4" name="Slide Number Placeholder 3">
            <a:extLst>
              <a:ext uri="{FF2B5EF4-FFF2-40B4-BE49-F238E27FC236}">
                <a16:creationId xmlns:a16="http://schemas.microsoft.com/office/drawing/2014/main" id="{959F307B-9900-4AD4-9CEC-40AC882DB7A8}"/>
              </a:ext>
            </a:extLst>
          </p:cNvPr>
          <p:cNvSpPr>
            <a:spLocks noGrp="1"/>
          </p:cNvSpPr>
          <p:nvPr>
            <p:ph type="sldNum" sz="quarter" idx="12"/>
          </p:nvPr>
        </p:nvSpPr>
        <p:spPr/>
        <p:txBody>
          <a:bodyPr/>
          <a:lstStyle/>
          <a:p>
            <a:fld id="{1A23553B-7764-470F-8359-C325416829B9}" type="slidenum">
              <a:rPr lang="en-AU" smtClean="0"/>
              <a:t>‹#›</a:t>
            </a:fld>
            <a:endParaRPr lang="en-AU" dirty="0"/>
          </a:p>
        </p:txBody>
      </p:sp>
    </p:spTree>
    <p:extLst>
      <p:ext uri="{BB962C8B-B14F-4D97-AF65-F5344CB8AC3E}">
        <p14:creationId xmlns:p14="http://schemas.microsoft.com/office/powerpoint/2010/main" val="110102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FC829-CD90-4B1D-8A6D-16C94EC578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F857BF4-EA06-40AD-87C2-CB5B1AACB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1171254-A000-4129-9CA7-FB284FADC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78902-58FF-4CFB-A6B1-AE1244236318}"/>
              </a:ext>
            </a:extLst>
          </p:cNvPr>
          <p:cNvSpPr>
            <a:spLocks noGrp="1"/>
          </p:cNvSpPr>
          <p:nvPr>
            <p:ph type="dt" sz="half" idx="10"/>
          </p:nvPr>
        </p:nvSpPr>
        <p:spPr/>
        <p:txBody>
          <a:bodyPr/>
          <a:lstStyle/>
          <a:p>
            <a:fld id="{2767104D-2304-4F96-B989-E0CFD05ECE78}" type="datetimeFigureOut">
              <a:rPr lang="en-AU" smtClean="0"/>
              <a:t>6/02/2020</a:t>
            </a:fld>
            <a:endParaRPr lang="en-AU" dirty="0"/>
          </a:p>
        </p:txBody>
      </p:sp>
      <p:sp>
        <p:nvSpPr>
          <p:cNvPr id="6" name="Footer Placeholder 5">
            <a:extLst>
              <a:ext uri="{FF2B5EF4-FFF2-40B4-BE49-F238E27FC236}">
                <a16:creationId xmlns:a16="http://schemas.microsoft.com/office/drawing/2014/main" id="{D55868AB-B1A4-41DD-AB0F-B7521D336D7A}"/>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137DDF88-E88A-449E-AB2E-115D29002D9D}"/>
              </a:ext>
            </a:extLst>
          </p:cNvPr>
          <p:cNvSpPr>
            <a:spLocks noGrp="1"/>
          </p:cNvSpPr>
          <p:nvPr>
            <p:ph type="sldNum" sz="quarter" idx="12"/>
          </p:nvPr>
        </p:nvSpPr>
        <p:spPr/>
        <p:txBody>
          <a:bodyPr/>
          <a:lstStyle/>
          <a:p>
            <a:fld id="{1A23553B-7764-470F-8359-C325416829B9}" type="slidenum">
              <a:rPr lang="en-AU" smtClean="0"/>
              <a:t>‹#›</a:t>
            </a:fld>
            <a:endParaRPr lang="en-AU" dirty="0"/>
          </a:p>
        </p:txBody>
      </p:sp>
    </p:spTree>
    <p:extLst>
      <p:ext uri="{BB962C8B-B14F-4D97-AF65-F5344CB8AC3E}">
        <p14:creationId xmlns:p14="http://schemas.microsoft.com/office/powerpoint/2010/main" val="331494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A527-7F9B-4158-A66C-2D2DEEC2F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B8F3EAA-DD2E-48C7-A045-7422EB915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a:extLst>
              <a:ext uri="{FF2B5EF4-FFF2-40B4-BE49-F238E27FC236}">
                <a16:creationId xmlns:a16="http://schemas.microsoft.com/office/drawing/2014/main" id="{73F669A9-CC3F-4311-8AEA-5D4DAAF25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F48043-01DB-4DA2-9911-DB0C64689A4B}"/>
              </a:ext>
            </a:extLst>
          </p:cNvPr>
          <p:cNvSpPr>
            <a:spLocks noGrp="1"/>
          </p:cNvSpPr>
          <p:nvPr>
            <p:ph type="dt" sz="half" idx="10"/>
          </p:nvPr>
        </p:nvSpPr>
        <p:spPr/>
        <p:txBody>
          <a:bodyPr/>
          <a:lstStyle/>
          <a:p>
            <a:fld id="{2767104D-2304-4F96-B989-E0CFD05ECE78}" type="datetimeFigureOut">
              <a:rPr lang="en-AU" smtClean="0"/>
              <a:t>6/02/2020</a:t>
            </a:fld>
            <a:endParaRPr lang="en-AU" dirty="0"/>
          </a:p>
        </p:txBody>
      </p:sp>
      <p:sp>
        <p:nvSpPr>
          <p:cNvPr id="6" name="Footer Placeholder 5">
            <a:extLst>
              <a:ext uri="{FF2B5EF4-FFF2-40B4-BE49-F238E27FC236}">
                <a16:creationId xmlns:a16="http://schemas.microsoft.com/office/drawing/2014/main" id="{21D1C30B-3210-475F-8BC6-16483A9A52C9}"/>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E9CB4F75-C238-425D-8540-8D10CC67D225}"/>
              </a:ext>
            </a:extLst>
          </p:cNvPr>
          <p:cNvSpPr>
            <a:spLocks noGrp="1"/>
          </p:cNvSpPr>
          <p:nvPr>
            <p:ph type="sldNum" sz="quarter" idx="12"/>
          </p:nvPr>
        </p:nvSpPr>
        <p:spPr/>
        <p:txBody>
          <a:bodyPr/>
          <a:lstStyle/>
          <a:p>
            <a:fld id="{1A23553B-7764-470F-8359-C325416829B9}" type="slidenum">
              <a:rPr lang="en-AU" smtClean="0"/>
              <a:t>‹#›</a:t>
            </a:fld>
            <a:endParaRPr lang="en-AU" dirty="0"/>
          </a:p>
        </p:txBody>
      </p:sp>
    </p:spTree>
    <p:extLst>
      <p:ext uri="{BB962C8B-B14F-4D97-AF65-F5344CB8AC3E}">
        <p14:creationId xmlns:p14="http://schemas.microsoft.com/office/powerpoint/2010/main" val="101184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035FAE-FE08-424C-ADA7-982EC51CB1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41DC8DD-6642-401A-BAEA-37B902E91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11EF0FA-86D1-4A2B-BD21-183C9CDF87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7104D-2304-4F96-B989-E0CFD05ECE78}" type="datetimeFigureOut">
              <a:rPr lang="en-AU" smtClean="0"/>
              <a:t>6/02/2020</a:t>
            </a:fld>
            <a:endParaRPr lang="en-AU" dirty="0"/>
          </a:p>
        </p:txBody>
      </p:sp>
      <p:sp>
        <p:nvSpPr>
          <p:cNvPr id="5" name="Footer Placeholder 4">
            <a:extLst>
              <a:ext uri="{FF2B5EF4-FFF2-40B4-BE49-F238E27FC236}">
                <a16:creationId xmlns:a16="http://schemas.microsoft.com/office/drawing/2014/main" id="{3BE6F97E-7B94-467A-9DA6-C14718DDB9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6C726BF4-C4EB-47E0-B909-18B9354180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3553B-7764-470F-8359-C325416829B9}" type="slidenum">
              <a:rPr lang="en-AU" smtClean="0"/>
              <a:t>‹#›</a:t>
            </a:fld>
            <a:endParaRPr lang="en-AU" dirty="0"/>
          </a:p>
        </p:txBody>
      </p:sp>
    </p:spTree>
    <p:extLst>
      <p:ext uri="{BB962C8B-B14F-4D97-AF65-F5344CB8AC3E}">
        <p14:creationId xmlns:p14="http://schemas.microsoft.com/office/powerpoint/2010/main" val="3795532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gif"/><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F82A-192C-4F7C-AF29-C6CB8DD2C09A}"/>
              </a:ext>
            </a:extLst>
          </p:cNvPr>
          <p:cNvSpPr>
            <a:spLocks noGrp="1"/>
          </p:cNvSpPr>
          <p:nvPr>
            <p:ph type="ctrTitle"/>
          </p:nvPr>
        </p:nvSpPr>
        <p:spPr/>
        <p:txBody>
          <a:bodyPr/>
          <a:lstStyle/>
          <a:p>
            <a:r>
              <a:rPr lang="en-AU" dirty="0"/>
              <a:t>Equilibrium of Forces</a:t>
            </a:r>
          </a:p>
        </p:txBody>
      </p:sp>
      <p:sp>
        <p:nvSpPr>
          <p:cNvPr id="3" name="Subtitle 2">
            <a:extLst>
              <a:ext uri="{FF2B5EF4-FFF2-40B4-BE49-F238E27FC236}">
                <a16:creationId xmlns:a16="http://schemas.microsoft.com/office/drawing/2014/main" id="{65B7AEF1-B113-484E-A838-5A8E24B09470}"/>
              </a:ext>
            </a:extLst>
          </p:cNvPr>
          <p:cNvSpPr>
            <a:spLocks noGrp="1"/>
          </p:cNvSpPr>
          <p:nvPr>
            <p:ph type="subTitle" idx="1"/>
          </p:nvPr>
        </p:nvSpPr>
        <p:spPr>
          <a:xfrm>
            <a:off x="1524000" y="3717449"/>
            <a:ext cx="9144000" cy="1655762"/>
          </a:xfrm>
        </p:spPr>
        <p:txBody>
          <a:bodyPr/>
          <a:lstStyle/>
          <a:p>
            <a:r>
              <a:rPr lang="en-AU" dirty="0"/>
              <a:t>(No Star Wars Puns, There Are…)</a:t>
            </a:r>
          </a:p>
        </p:txBody>
      </p:sp>
      <p:pic>
        <p:nvPicPr>
          <p:cNvPr id="5" name="Picture 4">
            <a:extLst>
              <a:ext uri="{FF2B5EF4-FFF2-40B4-BE49-F238E27FC236}">
                <a16:creationId xmlns:a16="http://schemas.microsoft.com/office/drawing/2014/main" id="{5BBE6877-60E6-4FCF-968E-CC3714598A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350" y="2842896"/>
            <a:ext cx="8472257" cy="1373997"/>
          </a:xfrm>
          <a:prstGeom prst="rect">
            <a:avLst/>
          </a:prstGeom>
        </p:spPr>
      </p:pic>
    </p:spTree>
    <p:extLst>
      <p:ext uri="{BB962C8B-B14F-4D97-AF65-F5344CB8AC3E}">
        <p14:creationId xmlns:p14="http://schemas.microsoft.com/office/powerpoint/2010/main" val="684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lightsaber_03.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3B27-1382-43BC-8E53-5803BE6C7659}"/>
              </a:ext>
            </a:extLst>
          </p:cNvPr>
          <p:cNvSpPr>
            <a:spLocks noGrp="1"/>
          </p:cNvSpPr>
          <p:nvPr>
            <p:ph type="title"/>
          </p:nvPr>
        </p:nvSpPr>
        <p:spPr/>
        <p:txBody>
          <a:bodyPr/>
          <a:lstStyle/>
          <a:p>
            <a:r>
              <a:rPr lang="en-AU" u="sng" dirty="0"/>
              <a:t>Applied Force</a:t>
            </a:r>
          </a:p>
        </p:txBody>
      </p:sp>
      <p:sp>
        <p:nvSpPr>
          <p:cNvPr id="3" name="Content Placeholder 2">
            <a:extLst>
              <a:ext uri="{FF2B5EF4-FFF2-40B4-BE49-F238E27FC236}">
                <a16:creationId xmlns:a16="http://schemas.microsoft.com/office/drawing/2014/main" id="{1F57E11C-BEFC-4D31-903A-4430CB0E85FC}"/>
              </a:ext>
            </a:extLst>
          </p:cNvPr>
          <p:cNvSpPr>
            <a:spLocks noGrp="1"/>
          </p:cNvSpPr>
          <p:nvPr>
            <p:ph idx="1"/>
          </p:nvPr>
        </p:nvSpPr>
        <p:spPr/>
        <p:txBody>
          <a:bodyPr/>
          <a:lstStyle/>
          <a:p>
            <a:r>
              <a:rPr lang="en-AU" dirty="0"/>
              <a:t>Forces are being applied to objects (including ourselves) at all times. Those forces can be either balanced or unbalanced.</a:t>
            </a:r>
          </a:p>
          <a:p>
            <a:r>
              <a:rPr lang="en-AU" dirty="0"/>
              <a:t>Newton’s 1</a:t>
            </a:r>
            <a:r>
              <a:rPr lang="en-AU" baseline="30000" dirty="0"/>
              <a:t>st</a:t>
            </a:r>
            <a:r>
              <a:rPr lang="en-AU" dirty="0"/>
              <a:t> Law (the Law of Inertia) states:</a:t>
            </a:r>
          </a:p>
          <a:p>
            <a:pPr marL="0" indent="0" algn="ctr">
              <a:buNone/>
            </a:pPr>
            <a:r>
              <a:rPr lang="en-AU" i="1" dirty="0"/>
              <a:t>“The motion of an object shall remain constant (unchanged) until said object is acted upon by an unbalanced force”.</a:t>
            </a:r>
            <a:endParaRPr lang="en-AU" dirty="0"/>
          </a:p>
          <a:p>
            <a:pPr marL="0" indent="0">
              <a:buNone/>
            </a:pPr>
            <a:endParaRPr lang="en-AU" i="1" dirty="0"/>
          </a:p>
          <a:p>
            <a:r>
              <a:rPr lang="en-AU" dirty="0"/>
              <a:t>When the motion of an object is changing (either speed or direction), the object is said to be accelerating. Therefore, we can conclude that </a:t>
            </a:r>
            <a:r>
              <a:rPr lang="en-AU" i="1" u="sng" dirty="0"/>
              <a:t>acceleration</a:t>
            </a:r>
            <a:r>
              <a:rPr lang="en-AU" dirty="0"/>
              <a:t> is due to the action of </a:t>
            </a:r>
            <a:r>
              <a:rPr lang="en-AU" i="1" u="sng" dirty="0"/>
              <a:t>unbalanced forces</a:t>
            </a:r>
            <a:r>
              <a:rPr lang="en-AU" dirty="0"/>
              <a:t>.</a:t>
            </a:r>
          </a:p>
        </p:txBody>
      </p:sp>
    </p:spTree>
    <p:extLst>
      <p:ext uri="{BB962C8B-B14F-4D97-AF65-F5344CB8AC3E}">
        <p14:creationId xmlns:p14="http://schemas.microsoft.com/office/powerpoint/2010/main" val="220298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3B27-1382-43BC-8E53-5803BE6C7659}"/>
              </a:ext>
            </a:extLst>
          </p:cNvPr>
          <p:cNvSpPr>
            <a:spLocks noGrp="1"/>
          </p:cNvSpPr>
          <p:nvPr>
            <p:ph type="title"/>
          </p:nvPr>
        </p:nvSpPr>
        <p:spPr/>
        <p:txBody>
          <a:bodyPr/>
          <a:lstStyle/>
          <a:p>
            <a:r>
              <a:rPr lang="en-AU" u="sng" dirty="0"/>
              <a:t>Applied Force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F57E11C-BEFC-4D31-903A-4430CB0E85FC}"/>
                  </a:ext>
                </a:extLst>
              </p:cNvPr>
              <p:cNvSpPr>
                <a:spLocks noGrp="1"/>
              </p:cNvSpPr>
              <p:nvPr>
                <p:ph idx="1"/>
              </p:nvPr>
            </p:nvSpPr>
            <p:spPr/>
            <p:txBody>
              <a:bodyPr>
                <a:normAutofit/>
              </a:bodyPr>
              <a:lstStyle/>
              <a:p>
                <a:r>
                  <a:rPr lang="en-AU" dirty="0"/>
                  <a:t>We can similarly conclude that, if an object is </a:t>
                </a:r>
                <a:r>
                  <a:rPr lang="en-AU" i="1" u="sng" dirty="0"/>
                  <a:t>not accelerating</a:t>
                </a:r>
                <a:r>
                  <a:rPr lang="en-AU" dirty="0"/>
                  <a:t>, then the object is not subjected to unbalanced forces. Under these circumstances, the forces are said to be in </a:t>
                </a:r>
                <a:r>
                  <a:rPr lang="en-AU" i="1" u="sng" dirty="0"/>
                  <a:t>equilibrium</a:t>
                </a:r>
                <a:r>
                  <a:rPr lang="en-AU" dirty="0"/>
                  <a:t> (balanced).</a:t>
                </a:r>
              </a:p>
              <a:p>
                <a:r>
                  <a:rPr lang="en-AU" dirty="0"/>
                  <a:t>If the forces are balanced, we can actually express this mathematically, and therefore use this information to solve problems.</a:t>
                </a:r>
              </a:p>
              <a:p>
                <a:r>
                  <a:rPr lang="en-AU" dirty="0"/>
                  <a:t>For example, an object in equilibrium has no nett forces to the left or right, so we can say:          </a:t>
                </a:r>
                <a14:m>
                  <m:oMath xmlns:m="http://schemas.openxmlformats.org/officeDocument/2006/math">
                    <m:nary>
                      <m:naryPr>
                        <m:chr m:val="∑"/>
                        <m:subHide m:val="on"/>
                        <m:supHide m:val="on"/>
                        <m:ctrlPr>
                          <a:rPr lang="en-AU" sz="2400" b="1" i="1" smtClean="0">
                            <a:solidFill>
                              <a:srgbClr val="FF0000"/>
                            </a:solidFill>
                            <a:latin typeface="Cambria Math" panose="02040503050406030204" pitchFamily="18" charset="0"/>
                          </a:rPr>
                        </m:ctrlPr>
                      </m:naryPr>
                      <m:sub/>
                      <m:sup/>
                      <m:e>
                        <m:sSub>
                          <m:sSubPr>
                            <m:ctrlPr>
                              <a:rPr lang="en-AU" sz="2400" b="1" i="1" smtClean="0">
                                <a:solidFill>
                                  <a:srgbClr val="FF0000"/>
                                </a:solidFill>
                                <a:latin typeface="Cambria Math" panose="02040503050406030204" pitchFamily="18" charset="0"/>
                              </a:rPr>
                            </m:ctrlPr>
                          </m:sSubPr>
                          <m:e>
                            <m:r>
                              <a:rPr lang="en-AU" sz="2400" b="1" i="1" smtClean="0">
                                <a:solidFill>
                                  <a:srgbClr val="FF0000"/>
                                </a:solidFill>
                                <a:latin typeface="Cambria Math" panose="02040503050406030204" pitchFamily="18" charset="0"/>
                              </a:rPr>
                              <m:t>𝑭</m:t>
                            </m:r>
                          </m:e>
                          <m:sub>
                            <m:r>
                              <a:rPr lang="en-AU" sz="2400" b="1" i="1" smtClean="0">
                                <a:solidFill>
                                  <a:srgbClr val="FF0000"/>
                                </a:solidFill>
                                <a:latin typeface="Cambria Math" panose="02040503050406030204" pitchFamily="18" charset="0"/>
                              </a:rPr>
                              <m:t>𝑳𝒆𝒇𝒕</m:t>
                            </m:r>
                          </m:sub>
                        </m:sSub>
                        <m:r>
                          <a:rPr lang="en-AU" sz="2400" b="1" i="1" smtClean="0">
                            <a:solidFill>
                              <a:srgbClr val="FF0000"/>
                            </a:solidFill>
                            <a:latin typeface="Cambria Math" panose="02040503050406030204" pitchFamily="18" charset="0"/>
                            <a:ea typeface="Cambria Math" panose="02040503050406030204" pitchFamily="18" charset="0"/>
                          </a:rPr>
                          <m:t>=</m:t>
                        </m:r>
                        <m:nary>
                          <m:naryPr>
                            <m:chr m:val="∑"/>
                            <m:subHide m:val="on"/>
                            <m:supHide m:val="on"/>
                            <m:ctrlPr>
                              <a:rPr lang="en-AU" sz="2400" b="1" i="1" smtClean="0">
                                <a:solidFill>
                                  <a:srgbClr val="FF0000"/>
                                </a:solidFill>
                                <a:latin typeface="Cambria Math" panose="02040503050406030204" pitchFamily="18" charset="0"/>
                              </a:rPr>
                            </m:ctrlPr>
                          </m:naryPr>
                          <m:sub/>
                          <m:sup/>
                          <m:e>
                            <m:sSub>
                              <m:sSubPr>
                                <m:ctrlPr>
                                  <a:rPr lang="en-AU" sz="2400" b="1" i="1" smtClean="0">
                                    <a:solidFill>
                                      <a:srgbClr val="FF0000"/>
                                    </a:solidFill>
                                    <a:latin typeface="Cambria Math" panose="02040503050406030204" pitchFamily="18" charset="0"/>
                                  </a:rPr>
                                </m:ctrlPr>
                              </m:sSubPr>
                              <m:e>
                                <m:r>
                                  <a:rPr lang="en-AU" sz="2400" b="1" i="1" smtClean="0">
                                    <a:solidFill>
                                      <a:srgbClr val="FF0000"/>
                                    </a:solidFill>
                                    <a:latin typeface="Cambria Math" panose="02040503050406030204" pitchFamily="18" charset="0"/>
                                  </a:rPr>
                                  <m:t>𝑭</m:t>
                                </m:r>
                              </m:e>
                              <m:sub>
                                <m:r>
                                  <a:rPr lang="en-AU" sz="2400" b="1" i="1" smtClean="0">
                                    <a:solidFill>
                                      <a:srgbClr val="FF0000"/>
                                    </a:solidFill>
                                    <a:latin typeface="Cambria Math" panose="02040503050406030204" pitchFamily="18" charset="0"/>
                                  </a:rPr>
                                  <m:t>𝑹𝒊𝒈𝒉𝒕</m:t>
                                </m:r>
                              </m:sub>
                            </m:sSub>
                          </m:e>
                        </m:nary>
                      </m:e>
                    </m:nary>
                  </m:oMath>
                </a14:m>
                <a:endParaRPr lang="en-AU" sz="2400" b="1" dirty="0"/>
              </a:p>
              <a:p>
                <a:r>
                  <a:rPr lang="en-AU" dirty="0"/>
                  <a:t>Similarly, there are no nett forces up or down, so:</a:t>
                </a:r>
              </a:p>
              <a:p>
                <a:pPr marL="0" indent="0" algn="ctr">
                  <a:buNone/>
                </a:pPr>
                <a14:m>
                  <m:oMathPara xmlns:m="http://schemas.openxmlformats.org/officeDocument/2006/math">
                    <m:oMathParaPr>
                      <m:jc m:val="centerGroup"/>
                    </m:oMathParaPr>
                    <m:oMath xmlns:m="http://schemas.openxmlformats.org/officeDocument/2006/math">
                      <m:nary>
                        <m:naryPr>
                          <m:chr m:val="∑"/>
                          <m:subHide m:val="on"/>
                          <m:supHide m:val="on"/>
                          <m:ctrlPr>
                            <a:rPr lang="en-AU" sz="1800" b="1" i="1" smtClean="0">
                              <a:solidFill>
                                <a:srgbClr val="FF0000"/>
                              </a:solidFill>
                              <a:latin typeface="Cambria Math" panose="02040503050406030204" pitchFamily="18" charset="0"/>
                            </a:rPr>
                          </m:ctrlPr>
                        </m:naryPr>
                        <m:sub/>
                        <m:sup/>
                        <m:e>
                          <m:sSub>
                            <m:sSubPr>
                              <m:ctrlPr>
                                <a:rPr lang="en-AU" sz="1800" b="1" i="1" smtClean="0">
                                  <a:solidFill>
                                    <a:srgbClr val="FF0000"/>
                                  </a:solidFill>
                                  <a:latin typeface="Cambria Math" panose="02040503050406030204" pitchFamily="18" charset="0"/>
                                </a:rPr>
                              </m:ctrlPr>
                            </m:sSubPr>
                            <m:e>
                              <m:r>
                                <a:rPr lang="en-AU" sz="1800" b="1" i="1" smtClean="0">
                                  <a:solidFill>
                                    <a:srgbClr val="FF0000"/>
                                  </a:solidFill>
                                  <a:latin typeface="Cambria Math" panose="02040503050406030204" pitchFamily="18" charset="0"/>
                                </a:rPr>
                                <m:t>𝑭</m:t>
                              </m:r>
                            </m:e>
                            <m:sub>
                              <m:r>
                                <a:rPr lang="en-AU" sz="1800" b="1" i="1" smtClean="0">
                                  <a:solidFill>
                                    <a:srgbClr val="FF0000"/>
                                  </a:solidFill>
                                  <a:latin typeface="Cambria Math" panose="02040503050406030204" pitchFamily="18" charset="0"/>
                                </a:rPr>
                                <m:t>𝑼𝒑</m:t>
                              </m:r>
                            </m:sub>
                          </m:sSub>
                          <m:r>
                            <a:rPr lang="en-AU" sz="1800" b="1" i="1" smtClean="0">
                              <a:solidFill>
                                <a:srgbClr val="FF0000"/>
                              </a:solidFill>
                              <a:latin typeface="Cambria Math" panose="02040503050406030204" pitchFamily="18" charset="0"/>
                              <a:ea typeface="Cambria Math" panose="02040503050406030204" pitchFamily="18" charset="0"/>
                            </a:rPr>
                            <m:t>=</m:t>
                          </m:r>
                          <m:nary>
                            <m:naryPr>
                              <m:chr m:val="∑"/>
                              <m:subHide m:val="on"/>
                              <m:supHide m:val="on"/>
                              <m:ctrlPr>
                                <a:rPr lang="en-AU" sz="1800" b="1" i="1" smtClean="0">
                                  <a:solidFill>
                                    <a:srgbClr val="FF0000"/>
                                  </a:solidFill>
                                  <a:latin typeface="Cambria Math" panose="02040503050406030204" pitchFamily="18" charset="0"/>
                                </a:rPr>
                              </m:ctrlPr>
                            </m:naryPr>
                            <m:sub/>
                            <m:sup/>
                            <m:e>
                              <m:sSub>
                                <m:sSubPr>
                                  <m:ctrlPr>
                                    <a:rPr lang="en-AU" sz="1800" b="1" i="1" smtClean="0">
                                      <a:solidFill>
                                        <a:srgbClr val="FF0000"/>
                                      </a:solidFill>
                                      <a:latin typeface="Cambria Math" panose="02040503050406030204" pitchFamily="18" charset="0"/>
                                    </a:rPr>
                                  </m:ctrlPr>
                                </m:sSubPr>
                                <m:e>
                                  <m:r>
                                    <a:rPr lang="en-AU" sz="1800" b="1" i="1" smtClean="0">
                                      <a:solidFill>
                                        <a:srgbClr val="FF0000"/>
                                      </a:solidFill>
                                      <a:latin typeface="Cambria Math" panose="02040503050406030204" pitchFamily="18" charset="0"/>
                                    </a:rPr>
                                    <m:t>𝑭</m:t>
                                  </m:r>
                                </m:e>
                                <m:sub>
                                  <m:r>
                                    <a:rPr lang="en-AU" sz="1800" b="1" i="1" smtClean="0">
                                      <a:solidFill>
                                        <a:srgbClr val="FF0000"/>
                                      </a:solidFill>
                                      <a:latin typeface="Cambria Math" panose="02040503050406030204" pitchFamily="18" charset="0"/>
                                    </a:rPr>
                                    <m:t>𝑫𝒐𝒘𝒏</m:t>
                                  </m:r>
                                </m:sub>
                              </m:sSub>
                            </m:e>
                          </m:nary>
                        </m:e>
                      </m:nary>
                    </m:oMath>
                  </m:oMathPara>
                </a14:m>
                <a:endParaRPr lang="en-AU" sz="1800" b="1" dirty="0"/>
              </a:p>
            </p:txBody>
          </p:sp>
        </mc:Choice>
        <mc:Fallback>
          <p:sp>
            <p:nvSpPr>
              <p:cNvPr id="3" name="Content Placeholder 2">
                <a:extLst>
                  <a:ext uri="{FF2B5EF4-FFF2-40B4-BE49-F238E27FC236}">
                    <a16:creationId xmlns:a16="http://schemas.microsoft.com/office/drawing/2014/main" id="{1F57E11C-BEFC-4D31-903A-4430CB0E85FC}"/>
                  </a:ext>
                </a:extLst>
              </p:cNvPr>
              <p:cNvSpPr>
                <a:spLocks noGrp="1" noRot="1" noChangeAspect="1" noMove="1" noResize="1" noEditPoints="1" noAdjustHandles="1" noChangeArrowheads="1" noChangeShapeType="1" noTextEdit="1"/>
              </p:cNvSpPr>
              <p:nvPr>
                <p:ph idx="1"/>
              </p:nvPr>
            </p:nvSpPr>
            <p:spPr>
              <a:blipFill>
                <a:blip r:embed="rId3"/>
                <a:stretch>
                  <a:fillRect l="-1043" t="-2241" r="-696"/>
                </a:stretch>
              </a:blipFill>
            </p:spPr>
            <p:txBody>
              <a:bodyPr/>
              <a:lstStyle/>
              <a:p>
                <a:r>
                  <a:rPr lang="en-AU">
                    <a:noFill/>
                  </a:rPr>
                  <a:t> </a:t>
                </a:r>
              </a:p>
            </p:txBody>
          </p:sp>
        </mc:Fallback>
      </mc:AlternateContent>
    </p:spTree>
    <p:extLst>
      <p:ext uri="{BB962C8B-B14F-4D97-AF65-F5344CB8AC3E}">
        <p14:creationId xmlns:p14="http://schemas.microsoft.com/office/powerpoint/2010/main" val="84749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D166CD-EB88-4F1F-B282-F5EA2573C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5417" y="4004967"/>
            <a:ext cx="3810000" cy="2562225"/>
          </a:xfrm>
          <a:prstGeom prst="rect">
            <a:avLst/>
          </a:prstGeom>
        </p:spPr>
      </p:pic>
      <p:pic>
        <p:nvPicPr>
          <p:cNvPr id="5" name="Picture 4">
            <a:extLst>
              <a:ext uri="{FF2B5EF4-FFF2-40B4-BE49-F238E27FC236}">
                <a16:creationId xmlns:a16="http://schemas.microsoft.com/office/drawing/2014/main" id="{09E4750F-9CB4-43FF-AB50-A14EC7AC7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512" y="414780"/>
            <a:ext cx="2466975" cy="1847850"/>
          </a:xfrm>
          <a:prstGeom prst="rect">
            <a:avLst/>
          </a:prstGeom>
        </p:spPr>
      </p:pic>
      <p:pic>
        <p:nvPicPr>
          <p:cNvPr id="7" name="Picture 6">
            <a:extLst>
              <a:ext uri="{FF2B5EF4-FFF2-40B4-BE49-F238E27FC236}">
                <a16:creationId xmlns:a16="http://schemas.microsoft.com/office/drawing/2014/main" id="{314782AF-727E-4EC0-B828-F97AE0D17E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250" y="4738392"/>
            <a:ext cx="3409950" cy="1828800"/>
          </a:xfrm>
          <a:prstGeom prst="rect">
            <a:avLst/>
          </a:prstGeom>
        </p:spPr>
      </p:pic>
      <p:pic>
        <p:nvPicPr>
          <p:cNvPr id="9" name="Picture 8">
            <a:extLst>
              <a:ext uri="{FF2B5EF4-FFF2-40B4-BE49-F238E27FC236}">
                <a16:creationId xmlns:a16="http://schemas.microsoft.com/office/drawing/2014/main" id="{23D2D170-F11B-4B54-BF49-E236BD4DFF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583" y="632165"/>
            <a:ext cx="4227038" cy="2077697"/>
          </a:xfrm>
          <a:prstGeom prst="rect">
            <a:avLst/>
          </a:prstGeom>
        </p:spPr>
      </p:pic>
      <p:pic>
        <p:nvPicPr>
          <p:cNvPr id="11" name="Picture 10">
            <a:extLst>
              <a:ext uri="{FF2B5EF4-FFF2-40B4-BE49-F238E27FC236}">
                <a16:creationId xmlns:a16="http://schemas.microsoft.com/office/drawing/2014/main" id="{DCC3B744-FA2E-475A-85FD-6048D956EA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3586" y="414780"/>
            <a:ext cx="3882485" cy="2155350"/>
          </a:xfrm>
          <a:prstGeom prst="rect">
            <a:avLst/>
          </a:prstGeom>
        </p:spPr>
      </p:pic>
      <p:pic>
        <p:nvPicPr>
          <p:cNvPr id="13" name="Picture 12">
            <a:extLst>
              <a:ext uri="{FF2B5EF4-FFF2-40B4-BE49-F238E27FC236}">
                <a16:creationId xmlns:a16="http://schemas.microsoft.com/office/drawing/2014/main" id="{064613B6-40F6-4888-8D61-93BD124CCD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9457" y="2849769"/>
            <a:ext cx="2589703" cy="1888623"/>
          </a:xfrm>
          <a:prstGeom prst="rect">
            <a:avLst/>
          </a:prstGeom>
        </p:spPr>
      </p:pic>
      <p:pic>
        <p:nvPicPr>
          <p:cNvPr id="14" name="Picture 13">
            <a:extLst>
              <a:ext uri="{FF2B5EF4-FFF2-40B4-BE49-F238E27FC236}">
                <a16:creationId xmlns:a16="http://schemas.microsoft.com/office/drawing/2014/main" id="{B5FF86FD-F8F3-4808-A4E9-F83C9821FC46}"/>
              </a:ext>
            </a:extLst>
          </p:cNvPr>
          <p:cNvPicPr>
            <a:picLocks noChangeAspect="1"/>
          </p:cNvPicPr>
          <p:nvPr/>
        </p:nvPicPr>
        <p:blipFill>
          <a:blip r:embed="rId8"/>
          <a:stretch>
            <a:fillRect/>
          </a:stretch>
        </p:blipFill>
        <p:spPr>
          <a:xfrm>
            <a:off x="1096602" y="3289255"/>
            <a:ext cx="2667000" cy="504825"/>
          </a:xfrm>
          <a:prstGeom prst="rect">
            <a:avLst/>
          </a:prstGeom>
        </p:spPr>
      </p:pic>
      <p:pic>
        <p:nvPicPr>
          <p:cNvPr id="15" name="Picture 14">
            <a:extLst>
              <a:ext uri="{FF2B5EF4-FFF2-40B4-BE49-F238E27FC236}">
                <a16:creationId xmlns:a16="http://schemas.microsoft.com/office/drawing/2014/main" id="{2B802016-E652-4A62-997F-651DD6A2E241}"/>
              </a:ext>
            </a:extLst>
          </p:cNvPr>
          <p:cNvPicPr>
            <a:picLocks noChangeAspect="1"/>
          </p:cNvPicPr>
          <p:nvPr/>
        </p:nvPicPr>
        <p:blipFill>
          <a:blip r:embed="rId9"/>
          <a:stretch>
            <a:fillRect/>
          </a:stretch>
        </p:blipFill>
        <p:spPr>
          <a:xfrm>
            <a:off x="8855992" y="3203529"/>
            <a:ext cx="2228850" cy="676275"/>
          </a:xfrm>
          <a:prstGeom prst="rect">
            <a:avLst/>
          </a:prstGeom>
        </p:spPr>
      </p:pic>
    </p:spTree>
    <p:extLst>
      <p:ext uri="{BB962C8B-B14F-4D97-AF65-F5344CB8AC3E}">
        <p14:creationId xmlns:p14="http://schemas.microsoft.com/office/powerpoint/2010/main" val="138431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ppt_x"/>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par>
                          <p:cTn id="31" fill="hold">
                            <p:stCondLst>
                              <p:cond delay="1000"/>
                            </p:stCondLst>
                            <p:childTnLst>
                              <p:par>
                                <p:cTn id="32" presetID="2" presetClass="entr" presetSubtype="4"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ppt_x"/>
                                          </p:val>
                                        </p:tav>
                                        <p:tav tm="100000">
                                          <p:val>
                                            <p:strVal val="#ppt_x"/>
                                          </p:val>
                                        </p:tav>
                                      </p:tavLst>
                                    </p:anim>
                                    <p:anim calcmode="lin" valueType="num">
                                      <p:cBhvr additive="base">
                                        <p:cTn id="3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down)">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3B27-1382-43BC-8E53-5803BE6C7659}"/>
              </a:ext>
            </a:extLst>
          </p:cNvPr>
          <p:cNvSpPr>
            <a:spLocks noGrp="1"/>
          </p:cNvSpPr>
          <p:nvPr>
            <p:ph type="title"/>
          </p:nvPr>
        </p:nvSpPr>
        <p:spPr/>
        <p:txBody>
          <a:bodyPr/>
          <a:lstStyle/>
          <a:p>
            <a:r>
              <a:rPr lang="en-AU" u="sng" dirty="0"/>
              <a:t>Applying Equilibrium Conditions</a:t>
            </a:r>
          </a:p>
        </p:txBody>
      </p:sp>
      <p:sp>
        <p:nvSpPr>
          <p:cNvPr id="3" name="Content Placeholder 2">
            <a:extLst>
              <a:ext uri="{FF2B5EF4-FFF2-40B4-BE49-F238E27FC236}">
                <a16:creationId xmlns:a16="http://schemas.microsoft.com/office/drawing/2014/main" id="{1F57E11C-BEFC-4D31-903A-4430CB0E85FC}"/>
              </a:ext>
            </a:extLst>
          </p:cNvPr>
          <p:cNvSpPr>
            <a:spLocks noGrp="1"/>
          </p:cNvSpPr>
          <p:nvPr>
            <p:ph idx="1"/>
          </p:nvPr>
        </p:nvSpPr>
        <p:spPr>
          <a:xfrm>
            <a:off x="838200" y="1825625"/>
            <a:ext cx="6599548" cy="4351338"/>
          </a:xfrm>
        </p:spPr>
        <p:txBody>
          <a:bodyPr>
            <a:normAutofit fontScale="92500" lnSpcReduction="10000"/>
          </a:bodyPr>
          <a:lstStyle/>
          <a:p>
            <a:r>
              <a:rPr lang="en-AU" dirty="0"/>
              <a:t>Consider the following:</a:t>
            </a:r>
          </a:p>
          <a:p>
            <a:pPr lvl="1"/>
            <a:r>
              <a:rPr lang="en-AU" dirty="0"/>
              <a:t>The mass of the man on the log is 60 kg.</a:t>
            </a:r>
          </a:p>
          <a:p>
            <a:pPr lvl="1"/>
            <a:r>
              <a:rPr lang="en-AU" dirty="0"/>
              <a:t>The mass of the log is 240 kg.</a:t>
            </a:r>
          </a:p>
          <a:p>
            <a:pPr lvl="1"/>
            <a:r>
              <a:rPr lang="en-AU" dirty="0"/>
              <a:t>The force acting upwards at ‘B’ is 1.14 x 10</a:t>
            </a:r>
            <a:r>
              <a:rPr lang="en-AU" baseline="30000" dirty="0"/>
              <a:t>3</a:t>
            </a:r>
            <a:r>
              <a:rPr lang="en-AU" dirty="0"/>
              <a:t> N.</a:t>
            </a:r>
          </a:p>
          <a:p>
            <a:pPr lvl="1"/>
            <a:r>
              <a:rPr lang="en-AU" dirty="0"/>
              <a:t>What is the force acting at ‘A’?</a:t>
            </a:r>
          </a:p>
          <a:p>
            <a:pPr marL="457200" lvl="1" indent="0">
              <a:buNone/>
            </a:pPr>
            <a:endParaRPr lang="en-AU" dirty="0"/>
          </a:p>
          <a:p>
            <a:r>
              <a:rPr lang="en-AU" dirty="0"/>
              <a:t>Convert masses to forces.</a:t>
            </a:r>
          </a:p>
          <a:p>
            <a:r>
              <a:rPr lang="en-AU" dirty="0"/>
              <a:t>Apply </a:t>
            </a:r>
          </a:p>
          <a:p>
            <a:endParaRPr lang="en-AU" dirty="0"/>
          </a:p>
          <a:p>
            <a:r>
              <a:rPr lang="en-AU" dirty="0"/>
              <a:t>1.14 x 10</a:t>
            </a:r>
            <a:r>
              <a:rPr lang="en-AU" baseline="30000" dirty="0"/>
              <a:t>3</a:t>
            </a:r>
            <a:r>
              <a:rPr lang="en-AU" dirty="0"/>
              <a:t> + F</a:t>
            </a:r>
            <a:r>
              <a:rPr lang="en-AU" baseline="-25000" dirty="0"/>
              <a:t>A</a:t>
            </a:r>
            <a:r>
              <a:rPr lang="en-AU" dirty="0"/>
              <a:t> = 2352 + 588</a:t>
            </a:r>
          </a:p>
          <a:p>
            <a:r>
              <a:rPr lang="en-AU" dirty="0"/>
              <a:t>Solve for F</a:t>
            </a:r>
            <a:r>
              <a:rPr lang="en-AU" baseline="-25000" dirty="0"/>
              <a:t>A</a:t>
            </a:r>
            <a:endParaRPr lang="en-AU" dirty="0"/>
          </a:p>
        </p:txBody>
      </p:sp>
      <p:pic>
        <p:nvPicPr>
          <p:cNvPr id="4" name="Picture 3">
            <a:extLst>
              <a:ext uri="{FF2B5EF4-FFF2-40B4-BE49-F238E27FC236}">
                <a16:creationId xmlns:a16="http://schemas.microsoft.com/office/drawing/2014/main" id="{F9F9586C-E3F2-47E7-8A96-E894E85FEA20}"/>
              </a:ext>
            </a:extLst>
          </p:cNvPr>
          <p:cNvPicPr>
            <a:picLocks noChangeAspect="1"/>
          </p:cNvPicPr>
          <p:nvPr/>
        </p:nvPicPr>
        <p:blipFill>
          <a:blip r:embed="rId2"/>
          <a:stretch>
            <a:fillRect/>
          </a:stretch>
        </p:blipFill>
        <p:spPr>
          <a:xfrm>
            <a:off x="7332418" y="1690688"/>
            <a:ext cx="4691542" cy="2529133"/>
          </a:xfrm>
          <a:prstGeom prst="rect">
            <a:avLst/>
          </a:prstGeom>
        </p:spPr>
      </p:pic>
      <p:sp>
        <p:nvSpPr>
          <p:cNvPr id="5" name="Content Placeholder 2">
            <a:extLst>
              <a:ext uri="{FF2B5EF4-FFF2-40B4-BE49-F238E27FC236}">
                <a16:creationId xmlns:a16="http://schemas.microsoft.com/office/drawing/2014/main" id="{1B08ECB2-55B6-47EF-BF14-28F82382BB1B}"/>
              </a:ext>
            </a:extLst>
          </p:cNvPr>
          <p:cNvSpPr txBox="1">
            <a:spLocks/>
          </p:cNvSpPr>
          <p:nvPr/>
        </p:nvSpPr>
        <p:spPr>
          <a:xfrm>
            <a:off x="11268957" y="3231789"/>
            <a:ext cx="385714" cy="4469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b="1" dirty="0"/>
              <a:t>A</a:t>
            </a:r>
          </a:p>
        </p:txBody>
      </p:sp>
      <p:sp>
        <p:nvSpPr>
          <p:cNvPr id="6" name="Content Placeholder 2">
            <a:extLst>
              <a:ext uri="{FF2B5EF4-FFF2-40B4-BE49-F238E27FC236}">
                <a16:creationId xmlns:a16="http://schemas.microsoft.com/office/drawing/2014/main" id="{CCF10403-F65A-4BDF-8B0C-14D0BBBDF050}"/>
              </a:ext>
            </a:extLst>
          </p:cNvPr>
          <p:cNvSpPr txBox="1">
            <a:spLocks/>
          </p:cNvSpPr>
          <p:nvPr/>
        </p:nvSpPr>
        <p:spPr>
          <a:xfrm>
            <a:off x="7828991" y="3205514"/>
            <a:ext cx="385714" cy="4469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b="1" dirty="0"/>
              <a:t>B</a:t>
            </a:r>
          </a:p>
        </p:txBody>
      </p:sp>
      <p:cxnSp>
        <p:nvCxnSpPr>
          <p:cNvPr id="9" name="Straight Arrow Connector 8">
            <a:extLst>
              <a:ext uri="{FF2B5EF4-FFF2-40B4-BE49-F238E27FC236}">
                <a16:creationId xmlns:a16="http://schemas.microsoft.com/office/drawing/2014/main" id="{3F67D83D-371C-4DBC-BA32-9D1562E66C6A}"/>
              </a:ext>
            </a:extLst>
          </p:cNvPr>
          <p:cNvCxnSpPr>
            <a:stCxn id="6" idx="0"/>
          </p:cNvCxnSpPr>
          <p:nvPr/>
        </p:nvCxnSpPr>
        <p:spPr>
          <a:xfrm flipH="1" flipV="1">
            <a:off x="8012784" y="2281287"/>
            <a:ext cx="9064" cy="92422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4823BE3-C67A-4C38-940F-0E3EAFB734B7}"/>
              </a:ext>
            </a:extLst>
          </p:cNvPr>
          <p:cNvCxnSpPr/>
          <p:nvPr/>
        </p:nvCxnSpPr>
        <p:spPr>
          <a:xfrm flipH="1" flipV="1">
            <a:off x="11452750" y="2295289"/>
            <a:ext cx="9064" cy="92422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B6E21FB-6B5D-4964-BC18-CA2B6B128B51}"/>
              </a:ext>
            </a:extLst>
          </p:cNvPr>
          <p:cNvCxnSpPr>
            <a:cxnSpLocks/>
          </p:cNvCxnSpPr>
          <p:nvPr/>
        </p:nvCxnSpPr>
        <p:spPr>
          <a:xfrm>
            <a:off x="9678189" y="3429000"/>
            <a:ext cx="0" cy="9906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4404B7C-06A4-4667-8424-AF64EA7C7319}"/>
              </a:ext>
            </a:extLst>
          </p:cNvPr>
          <p:cNvCxnSpPr>
            <a:cxnSpLocks/>
          </p:cNvCxnSpPr>
          <p:nvPr/>
        </p:nvCxnSpPr>
        <p:spPr>
          <a:xfrm>
            <a:off x="10859289" y="3420269"/>
            <a:ext cx="0" cy="9906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B0E79AB6-392D-4DB0-8D97-B7EC8AFA4069}"/>
              </a:ext>
            </a:extLst>
          </p:cNvPr>
          <p:cNvSpPr txBox="1">
            <a:spLocks/>
          </p:cNvSpPr>
          <p:nvPr/>
        </p:nvSpPr>
        <p:spPr>
          <a:xfrm>
            <a:off x="11259893" y="1825625"/>
            <a:ext cx="385714" cy="4469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b="1" dirty="0"/>
              <a:t>?</a:t>
            </a:r>
          </a:p>
        </p:txBody>
      </p:sp>
      <p:sp>
        <p:nvSpPr>
          <p:cNvPr id="15" name="Content Placeholder 2">
            <a:extLst>
              <a:ext uri="{FF2B5EF4-FFF2-40B4-BE49-F238E27FC236}">
                <a16:creationId xmlns:a16="http://schemas.microsoft.com/office/drawing/2014/main" id="{B7A3D459-4B7E-4F61-990C-903054E843C6}"/>
              </a:ext>
            </a:extLst>
          </p:cNvPr>
          <p:cNvSpPr txBox="1">
            <a:spLocks/>
          </p:cNvSpPr>
          <p:nvPr/>
        </p:nvSpPr>
        <p:spPr>
          <a:xfrm>
            <a:off x="7332418" y="1811304"/>
            <a:ext cx="1802881" cy="44697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1.14 x 10</a:t>
            </a:r>
            <a:r>
              <a:rPr lang="en-AU" baseline="30000" dirty="0"/>
              <a:t>3</a:t>
            </a:r>
            <a:r>
              <a:rPr lang="en-AU" dirty="0"/>
              <a:t> N</a:t>
            </a:r>
            <a:endParaRPr lang="en-AU" b="1" dirty="0"/>
          </a:p>
        </p:txBody>
      </p:sp>
      <p:sp>
        <p:nvSpPr>
          <p:cNvPr id="16" name="Content Placeholder 2">
            <a:extLst>
              <a:ext uri="{FF2B5EF4-FFF2-40B4-BE49-F238E27FC236}">
                <a16:creationId xmlns:a16="http://schemas.microsoft.com/office/drawing/2014/main" id="{7CABDD3B-5D2B-4213-B11B-E3824B51CB77}"/>
              </a:ext>
            </a:extLst>
          </p:cNvPr>
          <p:cNvSpPr txBox="1">
            <a:spLocks/>
          </p:cNvSpPr>
          <p:nvPr/>
        </p:nvSpPr>
        <p:spPr>
          <a:xfrm>
            <a:off x="10358452" y="1168219"/>
            <a:ext cx="1802881" cy="446971"/>
          </a:xfrm>
          <a:prstGeom prst="rect">
            <a:avLst/>
          </a:prstGeom>
          <a:noFill/>
          <a:ln w="25400">
            <a:solidFill>
              <a:srgbClr val="FF0000"/>
            </a:solidFill>
          </a:ln>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b="1" u="sng" dirty="0"/>
              <a:t>1.80 x 10</a:t>
            </a:r>
            <a:r>
              <a:rPr lang="en-AU" b="1" u="sng" baseline="30000" dirty="0"/>
              <a:t>3</a:t>
            </a:r>
            <a:r>
              <a:rPr lang="en-AU" b="1" u="sng" dirty="0"/>
              <a:t> N</a:t>
            </a:r>
          </a:p>
        </p:txBody>
      </p:sp>
      <p:sp>
        <p:nvSpPr>
          <p:cNvPr id="17" name="Content Placeholder 2">
            <a:extLst>
              <a:ext uri="{FF2B5EF4-FFF2-40B4-BE49-F238E27FC236}">
                <a16:creationId xmlns:a16="http://schemas.microsoft.com/office/drawing/2014/main" id="{17129541-C597-4388-886A-BC4B99CAB740}"/>
              </a:ext>
            </a:extLst>
          </p:cNvPr>
          <p:cNvSpPr txBox="1">
            <a:spLocks/>
          </p:cNvSpPr>
          <p:nvPr/>
        </p:nvSpPr>
        <p:spPr>
          <a:xfrm>
            <a:off x="8617078" y="4409297"/>
            <a:ext cx="1463484" cy="44697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240 x 9.8</a:t>
            </a:r>
            <a:endParaRPr lang="en-AU" b="1" dirty="0"/>
          </a:p>
        </p:txBody>
      </p:sp>
      <p:sp>
        <p:nvSpPr>
          <p:cNvPr id="18" name="Content Placeholder 2">
            <a:extLst>
              <a:ext uri="{FF2B5EF4-FFF2-40B4-BE49-F238E27FC236}">
                <a16:creationId xmlns:a16="http://schemas.microsoft.com/office/drawing/2014/main" id="{C4BF62C4-C52B-4D98-8E4E-98ABE3FC390B}"/>
              </a:ext>
            </a:extLst>
          </p:cNvPr>
          <p:cNvSpPr txBox="1">
            <a:spLocks/>
          </p:cNvSpPr>
          <p:nvPr/>
        </p:nvSpPr>
        <p:spPr>
          <a:xfrm>
            <a:off x="10521483" y="4409298"/>
            <a:ext cx="1240380" cy="44697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60 x 9.8</a:t>
            </a:r>
            <a:endParaRPr lang="en-AU" b="1" dirty="0"/>
          </a:p>
        </p:txBody>
      </p:sp>
      <p:sp>
        <p:nvSpPr>
          <p:cNvPr id="19" name="Content Placeholder 2">
            <a:extLst>
              <a:ext uri="{FF2B5EF4-FFF2-40B4-BE49-F238E27FC236}">
                <a16:creationId xmlns:a16="http://schemas.microsoft.com/office/drawing/2014/main" id="{2DDFBC4A-2688-4E77-8637-70BDCD10A04A}"/>
              </a:ext>
            </a:extLst>
          </p:cNvPr>
          <p:cNvSpPr txBox="1">
            <a:spLocks/>
          </p:cNvSpPr>
          <p:nvPr/>
        </p:nvSpPr>
        <p:spPr>
          <a:xfrm>
            <a:off x="8618649" y="4816221"/>
            <a:ext cx="1463484" cy="44697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 2352 N</a:t>
            </a:r>
            <a:endParaRPr lang="en-AU" b="1" dirty="0"/>
          </a:p>
        </p:txBody>
      </p:sp>
      <p:sp>
        <p:nvSpPr>
          <p:cNvPr id="20" name="Content Placeholder 2">
            <a:extLst>
              <a:ext uri="{FF2B5EF4-FFF2-40B4-BE49-F238E27FC236}">
                <a16:creationId xmlns:a16="http://schemas.microsoft.com/office/drawing/2014/main" id="{BCAD2898-4C02-4D26-8D41-A9EDE49A9AAA}"/>
              </a:ext>
            </a:extLst>
          </p:cNvPr>
          <p:cNvSpPr txBox="1">
            <a:spLocks/>
          </p:cNvSpPr>
          <p:nvPr/>
        </p:nvSpPr>
        <p:spPr>
          <a:xfrm>
            <a:off x="10571568" y="4817789"/>
            <a:ext cx="1240379" cy="44697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 588 N</a:t>
            </a:r>
            <a:endParaRPr lang="en-AU" b="1" dirty="0"/>
          </a:p>
        </p:txBody>
      </p:sp>
      <p:pic>
        <p:nvPicPr>
          <p:cNvPr id="21" name="Picture 20">
            <a:extLst>
              <a:ext uri="{FF2B5EF4-FFF2-40B4-BE49-F238E27FC236}">
                <a16:creationId xmlns:a16="http://schemas.microsoft.com/office/drawing/2014/main" id="{A06096E3-3BDC-47BC-A30D-2DD7256BB17A}"/>
              </a:ext>
            </a:extLst>
          </p:cNvPr>
          <p:cNvPicPr>
            <a:picLocks noChangeAspect="1"/>
          </p:cNvPicPr>
          <p:nvPr/>
        </p:nvPicPr>
        <p:blipFill>
          <a:blip r:embed="rId3"/>
          <a:stretch>
            <a:fillRect/>
          </a:stretch>
        </p:blipFill>
        <p:spPr>
          <a:xfrm>
            <a:off x="2109867" y="4267581"/>
            <a:ext cx="2228850" cy="676275"/>
          </a:xfrm>
          <a:prstGeom prst="rect">
            <a:avLst/>
          </a:prstGeom>
        </p:spPr>
      </p:pic>
    </p:spTree>
    <p:extLst>
      <p:ext uri="{BB962C8B-B14F-4D97-AF65-F5344CB8AC3E}">
        <p14:creationId xmlns:p14="http://schemas.microsoft.com/office/powerpoint/2010/main" val="11104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ppt_x"/>
                                          </p:val>
                                        </p:tav>
                                        <p:tav tm="100000">
                                          <p:val>
                                            <p:strVal val="#ppt_x"/>
                                          </p:val>
                                        </p:tav>
                                      </p:tavLst>
                                    </p:anim>
                                    <p:anim calcmode="lin" valueType="num">
                                      <p:cBhvr additive="base">
                                        <p:cTn id="1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par>
                          <p:cTn id="16" fill="hold">
                            <p:stCondLst>
                              <p:cond delay="0"/>
                            </p:stCondLst>
                            <p:childTnLst>
                              <p:par>
                                <p:cTn id="17" presetID="2" presetClass="entr" presetSubtype="4"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par>
                          <p:cTn id="25" fill="hold">
                            <p:stCondLst>
                              <p:cond delay="0"/>
                            </p:stCondLst>
                            <p:childTnLst>
                              <p:par>
                                <p:cTn id="26" presetID="2" presetClass="entr" presetSubtype="4"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childTnLst>
                          </p:cTn>
                        </p:par>
                        <p:par>
                          <p:cTn id="38" fill="hold">
                            <p:stCondLst>
                              <p:cond delay="0"/>
                            </p:stCondLst>
                            <p:childTnLst>
                              <p:par>
                                <p:cTn id="39" presetID="2" presetClass="entr" presetSubtype="4"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7" end="7"/>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childTnLst>
                          </p:cTn>
                        </p:par>
                        <p:par>
                          <p:cTn id="90" fill="hold">
                            <p:stCondLst>
                              <p:cond delay="500"/>
                            </p:stCondLst>
                            <p:childTnLst>
                              <p:par>
                                <p:cTn id="91" presetID="26" presetClass="emph" presetSubtype="0" repeatCount="3000" fill="hold" grpId="1" nodeType="afterEffect">
                                  <p:stCondLst>
                                    <p:cond delay="0"/>
                                  </p:stCondLst>
                                  <p:childTnLst>
                                    <p:animEffect transition="out" filter="fade">
                                      <p:cBhvr>
                                        <p:cTn id="92" dur="500" tmFilter="0, 0; .2, .5; .8, .5; 1, 0"/>
                                        <p:tgtEl>
                                          <p:spTgt spid="16"/>
                                        </p:tgtEl>
                                      </p:cBhvr>
                                    </p:animEffect>
                                    <p:animScale>
                                      <p:cBhvr>
                                        <p:cTn id="93"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animBg="1"/>
      <p:bldP spid="16" grpId="1" animBg="1"/>
      <p:bldP spid="17" grpId="0"/>
      <p:bldP spid="18"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B6F290-FA8B-4018-8AEC-46ACEF10E986}"/>
              </a:ext>
            </a:extLst>
          </p:cNvPr>
          <p:cNvPicPr>
            <a:picLocks noChangeAspect="1"/>
          </p:cNvPicPr>
          <p:nvPr/>
        </p:nvPicPr>
        <p:blipFill>
          <a:blip r:embed="rId2"/>
          <a:stretch>
            <a:fillRect/>
          </a:stretch>
        </p:blipFill>
        <p:spPr>
          <a:xfrm>
            <a:off x="7010514" y="1512173"/>
            <a:ext cx="4532423" cy="2140311"/>
          </a:xfrm>
          <a:prstGeom prst="rect">
            <a:avLst/>
          </a:prstGeom>
        </p:spPr>
      </p:pic>
      <p:sp>
        <p:nvSpPr>
          <p:cNvPr id="2" name="Title 1">
            <a:extLst>
              <a:ext uri="{FF2B5EF4-FFF2-40B4-BE49-F238E27FC236}">
                <a16:creationId xmlns:a16="http://schemas.microsoft.com/office/drawing/2014/main" id="{333A3B27-1382-43BC-8E53-5803BE6C7659}"/>
              </a:ext>
            </a:extLst>
          </p:cNvPr>
          <p:cNvSpPr>
            <a:spLocks noGrp="1"/>
          </p:cNvSpPr>
          <p:nvPr>
            <p:ph type="title"/>
          </p:nvPr>
        </p:nvSpPr>
        <p:spPr/>
        <p:txBody>
          <a:bodyPr/>
          <a:lstStyle/>
          <a:p>
            <a:r>
              <a:rPr lang="en-AU" u="sng" dirty="0"/>
              <a:t>Applying Equilibrium Conditions</a:t>
            </a:r>
          </a:p>
        </p:txBody>
      </p:sp>
      <p:sp>
        <p:nvSpPr>
          <p:cNvPr id="3" name="Content Placeholder 2">
            <a:extLst>
              <a:ext uri="{FF2B5EF4-FFF2-40B4-BE49-F238E27FC236}">
                <a16:creationId xmlns:a16="http://schemas.microsoft.com/office/drawing/2014/main" id="{1F57E11C-BEFC-4D31-903A-4430CB0E85FC}"/>
              </a:ext>
            </a:extLst>
          </p:cNvPr>
          <p:cNvSpPr>
            <a:spLocks noGrp="1"/>
          </p:cNvSpPr>
          <p:nvPr>
            <p:ph idx="1"/>
          </p:nvPr>
        </p:nvSpPr>
        <p:spPr>
          <a:xfrm>
            <a:off x="838200" y="1825625"/>
            <a:ext cx="4940030" cy="3125754"/>
          </a:xfrm>
        </p:spPr>
        <p:txBody>
          <a:bodyPr>
            <a:normAutofit/>
          </a:bodyPr>
          <a:lstStyle/>
          <a:p>
            <a:r>
              <a:rPr lang="en-AU" dirty="0"/>
              <a:t>Find the tension in each string.</a:t>
            </a:r>
          </a:p>
          <a:p>
            <a:pPr lvl="1"/>
            <a:r>
              <a:rPr lang="en-AU" dirty="0"/>
              <a:t>Break forces down into horizontal and vertical components.</a:t>
            </a:r>
          </a:p>
          <a:p>
            <a:pPr lvl="1"/>
            <a:r>
              <a:rPr lang="en-AU" dirty="0"/>
              <a:t>Find expressions for these components in terms of T</a:t>
            </a:r>
            <a:r>
              <a:rPr lang="en-AU" baseline="-25000" dirty="0"/>
              <a:t>1</a:t>
            </a:r>
            <a:r>
              <a:rPr lang="en-AU" dirty="0"/>
              <a:t> &amp; T</a:t>
            </a:r>
            <a:r>
              <a:rPr lang="en-AU" baseline="-25000" dirty="0"/>
              <a:t>2</a:t>
            </a:r>
            <a:r>
              <a:rPr lang="en-AU" dirty="0"/>
              <a:t> (use SOH CAH TOA).</a:t>
            </a:r>
          </a:p>
          <a:p>
            <a:pPr lvl="1"/>
            <a:r>
              <a:rPr lang="en-AU" dirty="0"/>
              <a:t>Apply Equilibrium Conditions:</a:t>
            </a:r>
          </a:p>
        </p:txBody>
      </p:sp>
      <p:sp>
        <p:nvSpPr>
          <p:cNvPr id="5" name="Content Placeholder 2">
            <a:extLst>
              <a:ext uri="{FF2B5EF4-FFF2-40B4-BE49-F238E27FC236}">
                <a16:creationId xmlns:a16="http://schemas.microsoft.com/office/drawing/2014/main" id="{1B08ECB2-55B6-47EF-BF14-28F82382BB1B}"/>
              </a:ext>
            </a:extLst>
          </p:cNvPr>
          <p:cNvSpPr txBox="1">
            <a:spLocks/>
          </p:cNvSpPr>
          <p:nvPr/>
        </p:nvSpPr>
        <p:spPr>
          <a:xfrm>
            <a:off x="8147266" y="1932728"/>
            <a:ext cx="538210" cy="4469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b="1" dirty="0"/>
              <a:t>T</a:t>
            </a:r>
            <a:r>
              <a:rPr lang="en-AU" b="1" baseline="-25000" dirty="0"/>
              <a:t>1</a:t>
            </a:r>
            <a:endParaRPr lang="en-AU" b="1" dirty="0"/>
          </a:p>
        </p:txBody>
      </p:sp>
      <p:sp>
        <p:nvSpPr>
          <p:cNvPr id="6" name="Content Placeholder 2">
            <a:extLst>
              <a:ext uri="{FF2B5EF4-FFF2-40B4-BE49-F238E27FC236}">
                <a16:creationId xmlns:a16="http://schemas.microsoft.com/office/drawing/2014/main" id="{CCF10403-F65A-4BDF-8B0C-14D0BBBDF050}"/>
              </a:ext>
            </a:extLst>
          </p:cNvPr>
          <p:cNvSpPr txBox="1">
            <a:spLocks/>
          </p:cNvSpPr>
          <p:nvPr/>
        </p:nvSpPr>
        <p:spPr>
          <a:xfrm>
            <a:off x="9164252" y="1936325"/>
            <a:ext cx="524853" cy="4469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b="1" dirty="0"/>
              <a:t>T</a:t>
            </a:r>
            <a:r>
              <a:rPr lang="en-AU" b="1" baseline="-25000" dirty="0"/>
              <a:t>2</a:t>
            </a:r>
            <a:endParaRPr lang="en-AU" b="1" dirty="0"/>
          </a:p>
        </p:txBody>
      </p:sp>
      <p:cxnSp>
        <p:nvCxnSpPr>
          <p:cNvPr id="9" name="Straight Arrow Connector 8">
            <a:extLst>
              <a:ext uri="{FF2B5EF4-FFF2-40B4-BE49-F238E27FC236}">
                <a16:creationId xmlns:a16="http://schemas.microsoft.com/office/drawing/2014/main" id="{3F67D83D-371C-4DBC-BA32-9D1562E66C6A}"/>
              </a:ext>
            </a:extLst>
          </p:cNvPr>
          <p:cNvCxnSpPr>
            <a:cxnSpLocks/>
          </p:cNvCxnSpPr>
          <p:nvPr/>
        </p:nvCxnSpPr>
        <p:spPr>
          <a:xfrm flipV="1">
            <a:off x="7713442" y="1727903"/>
            <a:ext cx="0" cy="1029499"/>
          </a:xfrm>
          <a:prstGeom prst="straightConnector1">
            <a:avLst/>
          </a:prstGeom>
          <a:ln w="254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4823BE3-C67A-4C38-940F-0E3EAFB734B7}"/>
              </a:ext>
            </a:extLst>
          </p:cNvPr>
          <p:cNvCxnSpPr>
            <a:cxnSpLocks/>
          </p:cNvCxnSpPr>
          <p:nvPr/>
        </p:nvCxnSpPr>
        <p:spPr>
          <a:xfrm flipV="1">
            <a:off x="10848624" y="1688992"/>
            <a:ext cx="0" cy="1068410"/>
          </a:xfrm>
          <a:prstGeom prst="straightConnector1">
            <a:avLst/>
          </a:prstGeom>
          <a:ln w="25400">
            <a:solidFill>
              <a:srgbClr val="00B0F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B6E21FB-6B5D-4964-BC18-CA2B6B128B51}"/>
              </a:ext>
            </a:extLst>
          </p:cNvPr>
          <p:cNvCxnSpPr>
            <a:cxnSpLocks/>
          </p:cNvCxnSpPr>
          <p:nvPr/>
        </p:nvCxnSpPr>
        <p:spPr>
          <a:xfrm flipH="1">
            <a:off x="7713442" y="2781533"/>
            <a:ext cx="1009141" cy="0"/>
          </a:xfrm>
          <a:prstGeom prst="straightConnector1">
            <a:avLst/>
          </a:prstGeom>
          <a:ln w="254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4404B7C-06A4-4667-8424-AF64EA7C7319}"/>
              </a:ext>
            </a:extLst>
          </p:cNvPr>
          <p:cNvCxnSpPr>
            <a:cxnSpLocks/>
          </p:cNvCxnSpPr>
          <p:nvPr/>
        </p:nvCxnSpPr>
        <p:spPr>
          <a:xfrm flipV="1">
            <a:off x="8722583" y="2757403"/>
            <a:ext cx="2126041" cy="24130"/>
          </a:xfrm>
          <a:prstGeom prst="straightConnector1">
            <a:avLst/>
          </a:prstGeom>
          <a:ln w="25400">
            <a:solidFill>
              <a:srgbClr val="00B0F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17129541-C597-4388-886A-BC4B99CAB740}"/>
              </a:ext>
            </a:extLst>
          </p:cNvPr>
          <p:cNvSpPr txBox="1">
            <a:spLocks/>
          </p:cNvSpPr>
          <p:nvPr/>
        </p:nvSpPr>
        <p:spPr>
          <a:xfrm>
            <a:off x="6377153" y="2149216"/>
            <a:ext cx="1211816" cy="446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T</a:t>
            </a:r>
            <a:r>
              <a:rPr lang="en-AU" sz="2000" baseline="-25000" dirty="0"/>
              <a:t>1</a:t>
            </a:r>
            <a:r>
              <a:rPr lang="en-AU" sz="2000" dirty="0"/>
              <a:t> cos 35</a:t>
            </a:r>
            <a:r>
              <a:rPr lang="en-AU" sz="2000" dirty="0">
                <a:latin typeface="Times New Roman" panose="02020603050405020304" pitchFamily="18" charset="0"/>
                <a:cs typeface="Times New Roman" panose="02020603050405020304" pitchFamily="18" charset="0"/>
              </a:rPr>
              <a:t>˚</a:t>
            </a:r>
            <a:endParaRPr lang="en-AU" sz="2000" b="1" dirty="0"/>
          </a:p>
        </p:txBody>
      </p:sp>
      <p:sp>
        <p:nvSpPr>
          <p:cNvPr id="18" name="Content Placeholder 2">
            <a:extLst>
              <a:ext uri="{FF2B5EF4-FFF2-40B4-BE49-F238E27FC236}">
                <a16:creationId xmlns:a16="http://schemas.microsoft.com/office/drawing/2014/main" id="{C4BF62C4-C52B-4D98-8E4E-98ABE3FC390B}"/>
              </a:ext>
            </a:extLst>
          </p:cNvPr>
          <p:cNvSpPr txBox="1">
            <a:spLocks/>
          </p:cNvSpPr>
          <p:nvPr/>
        </p:nvSpPr>
        <p:spPr>
          <a:xfrm>
            <a:off x="1517518" y="5681204"/>
            <a:ext cx="3900788" cy="446971"/>
          </a:xfrm>
          <a:prstGeom prst="rect">
            <a:avLst/>
          </a:prstGeom>
          <a:ln>
            <a:solidFill>
              <a:srgbClr val="FF0000"/>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a:t>
            </a:r>
            <a:r>
              <a:rPr lang="en-AU" baseline="-25000" dirty="0"/>
              <a:t>1</a:t>
            </a:r>
            <a:r>
              <a:rPr lang="en-AU" dirty="0"/>
              <a:t> cos 35</a:t>
            </a:r>
            <a:r>
              <a:rPr lang="en-AU" dirty="0">
                <a:latin typeface="Times New Roman" panose="02020603050405020304" pitchFamily="18" charset="0"/>
                <a:cs typeface="Times New Roman" panose="02020603050405020304" pitchFamily="18" charset="0"/>
              </a:rPr>
              <a:t>˚ + </a:t>
            </a:r>
            <a:r>
              <a:rPr lang="en-AU" dirty="0"/>
              <a:t>T</a:t>
            </a:r>
            <a:r>
              <a:rPr lang="en-AU" baseline="-25000" dirty="0"/>
              <a:t>2</a:t>
            </a:r>
            <a:r>
              <a:rPr lang="en-AU" dirty="0"/>
              <a:t> cos 60</a:t>
            </a:r>
            <a:r>
              <a:rPr lang="en-AU" dirty="0">
                <a:latin typeface="Times New Roman" panose="02020603050405020304" pitchFamily="18" charset="0"/>
                <a:cs typeface="Times New Roman" panose="02020603050405020304" pitchFamily="18" charset="0"/>
              </a:rPr>
              <a:t>˚ = 80 </a:t>
            </a:r>
            <a:endParaRPr lang="en-AU" b="1" dirty="0"/>
          </a:p>
          <a:p>
            <a:pPr marL="0" indent="0">
              <a:buNone/>
            </a:pPr>
            <a:endParaRPr lang="en-AU" b="1" dirty="0"/>
          </a:p>
        </p:txBody>
      </p:sp>
      <p:sp>
        <p:nvSpPr>
          <p:cNvPr id="19" name="Content Placeholder 2">
            <a:extLst>
              <a:ext uri="{FF2B5EF4-FFF2-40B4-BE49-F238E27FC236}">
                <a16:creationId xmlns:a16="http://schemas.microsoft.com/office/drawing/2014/main" id="{2DDFBC4A-2688-4E77-8637-70BDCD10A04A}"/>
              </a:ext>
            </a:extLst>
          </p:cNvPr>
          <p:cNvSpPr txBox="1">
            <a:spLocks/>
          </p:cNvSpPr>
          <p:nvPr/>
        </p:nvSpPr>
        <p:spPr>
          <a:xfrm>
            <a:off x="6235431" y="5506106"/>
            <a:ext cx="5404775" cy="81166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We now have 2 equations that we can solve simultaneously, so let’s do that…</a:t>
            </a:r>
            <a:endParaRPr lang="en-AU" b="1" dirty="0"/>
          </a:p>
        </p:txBody>
      </p:sp>
      <p:pic>
        <p:nvPicPr>
          <p:cNvPr id="21" name="Picture 20">
            <a:extLst>
              <a:ext uri="{FF2B5EF4-FFF2-40B4-BE49-F238E27FC236}">
                <a16:creationId xmlns:a16="http://schemas.microsoft.com/office/drawing/2014/main" id="{A06096E3-3BDC-47BC-A30D-2DD7256BB17A}"/>
              </a:ext>
            </a:extLst>
          </p:cNvPr>
          <p:cNvPicPr>
            <a:picLocks noChangeAspect="1"/>
          </p:cNvPicPr>
          <p:nvPr/>
        </p:nvPicPr>
        <p:blipFill>
          <a:blip r:embed="rId3"/>
          <a:stretch>
            <a:fillRect/>
          </a:stretch>
        </p:blipFill>
        <p:spPr>
          <a:xfrm>
            <a:off x="2296431" y="4888149"/>
            <a:ext cx="2228850" cy="676275"/>
          </a:xfrm>
          <a:prstGeom prst="rect">
            <a:avLst/>
          </a:prstGeom>
        </p:spPr>
      </p:pic>
      <p:sp>
        <p:nvSpPr>
          <p:cNvPr id="25" name="Rectangle 24">
            <a:extLst>
              <a:ext uri="{FF2B5EF4-FFF2-40B4-BE49-F238E27FC236}">
                <a16:creationId xmlns:a16="http://schemas.microsoft.com/office/drawing/2014/main" id="{5C231CFA-F00E-4F29-8935-5694AF85CF73}"/>
              </a:ext>
            </a:extLst>
          </p:cNvPr>
          <p:cNvSpPr/>
          <p:nvPr/>
        </p:nvSpPr>
        <p:spPr>
          <a:xfrm>
            <a:off x="7713442" y="2630968"/>
            <a:ext cx="185415" cy="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Rectangle 25">
            <a:extLst>
              <a:ext uri="{FF2B5EF4-FFF2-40B4-BE49-F238E27FC236}">
                <a16:creationId xmlns:a16="http://schemas.microsoft.com/office/drawing/2014/main" id="{590007DE-FDAF-4C7A-BD1C-B0122196DA17}"/>
              </a:ext>
            </a:extLst>
          </p:cNvPr>
          <p:cNvSpPr/>
          <p:nvPr/>
        </p:nvSpPr>
        <p:spPr>
          <a:xfrm>
            <a:off x="10647963" y="2598542"/>
            <a:ext cx="185415" cy="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27" name="Picture 26">
            <a:extLst>
              <a:ext uri="{FF2B5EF4-FFF2-40B4-BE49-F238E27FC236}">
                <a16:creationId xmlns:a16="http://schemas.microsoft.com/office/drawing/2014/main" id="{8B335785-2485-4C98-A451-2ADFDF2C97DC}"/>
              </a:ext>
            </a:extLst>
          </p:cNvPr>
          <p:cNvPicPr>
            <a:picLocks noChangeAspect="1"/>
          </p:cNvPicPr>
          <p:nvPr/>
        </p:nvPicPr>
        <p:blipFill>
          <a:blip r:embed="rId4"/>
          <a:stretch>
            <a:fillRect/>
          </a:stretch>
        </p:blipFill>
        <p:spPr>
          <a:xfrm>
            <a:off x="7651614" y="3964275"/>
            <a:ext cx="2667000" cy="504825"/>
          </a:xfrm>
          <a:prstGeom prst="rect">
            <a:avLst/>
          </a:prstGeom>
        </p:spPr>
      </p:pic>
      <p:sp>
        <p:nvSpPr>
          <p:cNvPr id="28" name="Content Placeholder 2">
            <a:extLst>
              <a:ext uri="{FF2B5EF4-FFF2-40B4-BE49-F238E27FC236}">
                <a16:creationId xmlns:a16="http://schemas.microsoft.com/office/drawing/2014/main" id="{58A47D32-6E9B-44C4-9CE8-D02A032BF56B}"/>
              </a:ext>
            </a:extLst>
          </p:cNvPr>
          <p:cNvSpPr txBox="1">
            <a:spLocks/>
          </p:cNvSpPr>
          <p:nvPr/>
        </p:nvSpPr>
        <p:spPr>
          <a:xfrm>
            <a:off x="7069925" y="2866451"/>
            <a:ext cx="1211816" cy="446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T</a:t>
            </a:r>
            <a:r>
              <a:rPr lang="en-AU" sz="2000" baseline="-25000" dirty="0"/>
              <a:t>1</a:t>
            </a:r>
            <a:r>
              <a:rPr lang="en-AU" sz="2000" dirty="0"/>
              <a:t> sin 35</a:t>
            </a:r>
            <a:r>
              <a:rPr lang="en-AU" sz="2000" dirty="0">
                <a:latin typeface="Times New Roman" panose="02020603050405020304" pitchFamily="18" charset="0"/>
                <a:cs typeface="Times New Roman" panose="02020603050405020304" pitchFamily="18" charset="0"/>
              </a:rPr>
              <a:t>˚</a:t>
            </a:r>
            <a:endParaRPr lang="en-AU" sz="2000" b="1" dirty="0"/>
          </a:p>
        </p:txBody>
      </p:sp>
      <p:sp>
        <p:nvSpPr>
          <p:cNvPr id="29" name="Content Placeholder 2">
            <a:extLst>
              <a:ext uri="{FF2B5EF4-FFF2-40B4-BE49-F238E27FC236}">
                <a16:creationId xmlns:a16="http://schemas.microsoft.com/office/drawing/2014/main" id="{D64B3CB2-B5C1-4D5B-93AB-2198F430CD85}"/>
              </a:ext>
            </a:extLst>
          </p:cNvPr>
          <p:cNvSpPr txBox="1">
            <a:spLocks/>
          </p:cNvSpPr>
          <p:nvPr/>
        </p:nvSpPr>
        <p:spPr>
          <a:xfrm>
            <a:off x="9375045" y="2866451"/>
            <a:ext cx="1211816" cy="446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T</a:t>
            </a:r>
            <a:r>
              <a:rPr lang="en-AU" sz="2000" baseline="-25000" dirty="0"/>
              <a:t>2</a:t>
            </a:r>
            <a:r>
              <a:rPr lang="en-AU" sz="2000" dirty="0"/>
              <a:t> sin 60</a:t>
            </a:r>
            <a:r>
              <a:rPr lang="en-AU" sz="2000" dirty="0">
                <a:latin typeface="Times New Roman" panose="02020603050405020304" pitchFamily="18" charset="0"/>
                <a:cs typeface="Times New Roman" panose="02020603050405020304" pitchFamily="18" charset="0"/>
              </a:rPr>
              <a:t>˚</a:t>
            </a:r>
            <a:endParaRPr lang="en-AU" sz="2000" b="1" dirty="0"/>
          </a:p>
        </p:txBody>
      </p:sp>
      <p:sp>
        <p:nvSpPr>
          <p:cNvPr id="30" name="Content Placeholder 2">
            <a:extLst>
              <a:ext uri="{FF2B5EF4-FFF2-40B4-BE49-F238E27FC236}">
                <a16:creationId xmlns:a16="http://schemas.microsoft.com/office/drawing/2014/main" id="{C7C2B8BB-5FAF-4559-BE18-C1A2AAE2A8A5}"/>
              </a:ext>
            </a:extLst>
          </p:cNvPr>
          <p:cNvSpPr txBox="1">
            <a:spLocks/>
          </p:cNvSpPr>
          <p:nvPr/>
        </p:nvSpPr>
        <p:spPr>
          <a:xfrm>
            <a:off x="10890756" y="2075902"/>
            <a:ext cx="1211816" cy="446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T</a:t>
            </a:r>
            <a:r>
              <a:rPr lang="en-AU" sz="2000" baseline="-25000" dirty="0"/>
              <a:t>2</a:t>
            </a:r>
            <a:r>
              <a:rPr lang="en-AU" sz="2000" dirty="0"/>
              <a:t> cos 60</a:t>
            </a:r>
            <a:r>
              <a:rPr lang="en-AU" sz="2000" dirty="0">
                <a:latin typeface="Times New Roman" panose="02020603050405020304" pitchFamily="18" charset="0"/>
                <a:cs typeface="Times New Roman" panose="02020603050405020304" pitchFamily="18" charset="0"/>
              </a:rPr>
              <a:t>˚</a:t>
            </a:r>
            <a:endParaRPr lang="en-AU" sz="2000" b="1" dirty="0"/>
          </a:p>
        </p:txBody>
      </p:sp>
      <p:cxnSp>
        <p:nvCxnSpPr>
          <p:cNvPr id="32" name="Straight Connector 31">
            <a:extLst>
              <a:ext uri="{FF2B5EF4-FFF2-40B4-BE49-F238E27FC236}">
                <a16:creationId xmlns:a16="http://schemas.microsoft.com/office/drawing/2014/main" id="{F726F082-7046-4AF0-8D32-4DA228FBE272}"/>
              </a:ext>
            </a:extLst>
          </p:cNvPr>
          <p:cNvCxnSpPr>
            <a:cxnSpLocks/>
          </p:cNvCxnSpPr>
          <p:nvPr/>
        </p:nvCxnSpPr>
        <p:spPr>
          <a:xfrm>
            <a:off x="5778230" y="3822970"/>
            <a:ext cx="64137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89ED2B8-1B6F-462C-BCF9-E9649AE303FD}"/>
              </a:ext>
            </a:extLst>
          </p:cNvPr>
          <p:cNvCxnSpPr>
            <a:cxnSpLocks/>
          </p:cNvCxnSpPr>
          <p:nvPr/>
        </p:nvCxnSpPr>
        <p:spPr>
          <a:xfrm>
            <a:off x="5778230" y="3822970"/>
            <a:ext cx="0" cy="3035030"/>
          </a:xfrm>
          <a:prstGeom prst="line">
            <a:avLst/>
          </a:prstGeom>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59E3F701-9734-4816-ABFC-3883792B8F41}"/>
              </a:ext>
            </a:extLst>
          </p:cNvPr>
          <p:cNvSpPr txBox="1">
            <a:spLocks/>
          </p:cNvSpPr>
          <p:nvPr/>
        </p:nvSpPr>
        <p:spPr>
          <a:xfrm>
            <a:off x="7410394" y="4597723"/>
            <a:ext cx="3095473" cy="446971"/>
          </a:xfrm>
          <a:prstGeom prst="rect">
            <a:avLst/>
          </a:prstGeom>
          <a:ln>
            <a:solidFill>
              <a:srgbClr val="FF0000"/>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a:t>
            </a:r>
            <a:r>
              <a:rPr lang="en-AU" baseline="-25000" dirty="0"/>
              <a:t>1</a:t>
            </a:r>
            <a:r>
              <a:rPr lang="en-AU" dirty="0"/>
              <a:t> sin 35</a:t>
            </a:r>
            <a:r>
              <a:rPr lang="en-AU" dirty="0">
                <a:latin typeface="Times New Roman" panose="02020603050405020304" pitchFamily="18" charset="0"/>
                <a:cs typeface="Times New Roman" panose="02020603050405020304" pitchFamily="18" charset="0"/>
              </a:rPr>
              <a:t>˚ = </a:t>
            </a:r>
            <a:r>
              <a:rPr lang="en-AU" dirty="0"/>
              <a:t>T</a:t>
            </a:r>
            <a:r>
              <a:rPr lang="en-AU" baseline="-25000" dirty="0"/>
              <a:t>2</a:t>
            </a:r>
            <a:r>
              <a:rPr lang="en-AU" dirty="0"/>
              <a:t> sin 60</a:t>
            </a:r>
            <a:r>
              <a:rPr lang="en-AU" dirty="0">
                <a:latin typeface="Times New Roman" panose="02020603050405020304" pitchFamily="18" charset="0"/>
                <a:cs typeface="Times New Roman" panose="02020603050405020304" pitchFamily="18" charset="0"/>
              </a:rPr>
              <a:t>˚ </a:t>
            </a:r>
            <a:endParaRPr lang="en-AU" b="1" dirty="0"/>
          </a:p>
          <a:p>
            <a:pPr marL="0" indent="0">
              <a:buNone/>
            </a:pPr>
            <a:endParaRPr lang="en-AU" b="1" dirty="0"/>
          </a:p>
        </p:txBody>
      </p:sp>
    </p:spTree>
    <p:extLst>
      <p:ext uri="{BB962C8B-B14F-4D97-AF65-F5344CB8AC3E}">
        <p14:creationId xmlns:p14="http://schemas.microsoft.com/office/powerpoint/2010/main" val="10385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par>
                                <p:cTn id="12" presetID="22" presetClass="entr" presetSubtype="4"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par>
                                <p:cTn id="15" presetID="22" presetClass="entr" presetSubtype="4"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par>
                                <p:cTn id="18" presetID="22" presetClass="entr" presetSubtype="4"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ppt_x"/>
                                          </p:val>
                                        </p:tav>
                                        <p:tav tm="100000">
                                          <p:val>
                                            <p:strVal val="#ppt_x"/>
                                          </p:val>
                                        </p:tav>
                                      </p:tavLst>
                                    </p:anim>
                                    <p:anim calcmode="lin" valueType="num">
                                      <p:cBhvr additive="base">
                                        <p:cTn id="43" dur="500" fill="hold"/>
                                        <p:tgtEl>
                                          <p:spTgt spid="28"/>
                                        </p:tgtEl>
                                        <p:attrNameLst>
                                          <p:attrName>ppt_y</p:attrName>
                                        </p:attrNameLst>
                                      </p:cBhvr>
                                      <p:tavLst>
                                        <p:tav tm="0">
                                          <p:val>
                                            <p:strVal val="1+#ppt_h/2"/>
                                          </p:val>
                                        </p:tav>
                                        <p:tav tm="100000">
                                          <p:val>
                                            <p:strVal val="#ppt_y"/>
                                          </p:val>
                                        </p:tav>
                                      </p:tavLst>
                                    </p:anim>
                                  </p:childTnLst>
                                </p:cTn>
                              </p:par>
                            </p:childTnLst>
                          </p:cTn>
                        </p:par>
                        <p:par>
                          <p:cTn id="44" fill="hold">
                            <p:stCondLst>
                              <p:cond delay="1000"/>
                            </p:stCondLst>
                            <p:childTnLst>
                              <p:par>
                                <p:cTn id="45" presetID="2" presetClass="entr" presetSubtype="4"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1+#ppt_h/2"/>
                                          </p:val>
                                        </p:tav>
                                        <p:tav tm="100000">
                                          <p:val>
                                            <p:strVal val="#ppt_y"/>
                                          </p:val>
                                        </p:tav>
                                      </p:tavLst>
                                    </p:anim>
                                  </p:childTnLst>
                                </p:cTn>
                              </p:par>
                            </p:childTnLst>
                          </p:cTn>
                        </p:par>
                        <p:par>
                          <p:cTn id="49" fill="hold">
                            <p:stCondLst>
                              <p:cond delay="1500"/>
                            </p:stCondLst>
                            <p:childTnLst>
                              <p:par>
                                <p:cTn id="50" presetID="2" presetClass="entr" presetSubtype="4"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500" fill="hold"/>
                                        <p:tgtEl>
                                          <p:spTgt spid="30"/>
                                        </p:tgtEl>
                                        <p:attrNameLst>
                                          <p:attrName>ppt_x</p:attrName>
                                        </p:attrNameLst>
                                      </p:cBhvr>
                                      <p:tavLst>
                                        <p:tav tm="0">
                                          <p:val>
                                            <p:strVal val="#ppt_x"/>
                                          </p:val>
                                        </p:tav>
                                        <p:tav tm="100000">
                                          <p:val>
                                            <p:strVal val="#ppt_x"/>
                                          </p:val>
                                        </p:tav>
                                      </p:tavLst>
                                    </p:anim>
                                    <p:anim calcmode="lin" valueType="num">
                                      <p:cBhvr additive="base">
                                        <p:cTn id="5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additive="base">
                                        <p:cTn id="62" dur="500" fill="hold"/>
                                        <p:tgtEl>
                                          <p:spTgt spid="21"/>
                                        </p:tgtEl>
                                        <p:attrNameLst>
                                          <p:attrName>ppt_x</p:attrName>
                                        </p:attrNameLst>
                                      </p:cBhvr>
                                      <p:tavLst>
                                        <p:tav tm="0">
                                          <p:val>
                                            <p:strVal val="#ppt_x"/>
                                          </p:val>
                                        </p:tav>
                                        <p:tav tm="100000">
                                          <p:val>
                                            <p:strVal val="#ppt_x"/>
                                          </p:val>
                                        </p:tav>
                                      </p:tavLst>
                                    </p:anim>
                                    <p:anim calcmode="lin" valueType="num">
                                      <p:cBhvr additive="base">
                                        <p:cTn id="6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additive="base">
                                        <p:cTn id="68" dur="500" fill="hold"/>
                                        <p:tgtEl>
                                          <p:spTgt spid="18"/>
                                        </p:tgtEl>
                                        <p:attrNameLst>
                                          <p:attrName>ppt_x</p:attrName>
                                        </p:attrNameLst>
                                      </p:cBhvr>
                                      <p:tavLst>
                                        <p:tav tm="0">
                                          <p:val>
                                            <p:strVal val="#ppt_x"/>
                                          </p:val>
                                        </p:tav>
                                        <p:tav tm="100000">
                                          <p:val>
                                            <p:strVal val="#ppt_x"/>
                                          </p:val>
                                        </p:tav>
                                      </p:tavLst>
                                    </p:anim>
                                    <p:anim calcmode="lin" valueType="num">
                                      <p:cBhvr additive="base">
                                        <p:cTn id="6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1" presetClass="entr" presetSubtype="1" fill="hold" nodeType="click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wheel(1)">
                                      <p:cBhvr>
                                        <p:cTn id="74" dur="2000"/>
                                        <p:tgtEl>
                                          <p:spTgt spid="34"/>
                                        </p:tgtEl>
                                      </p:cBhvr>
                                    </p:animEffect>
                                  </p:childTnLst>
                                </p:cTn>
                              </p:par>
                              <p:par>
                                <p:cTn id="75" presetID="21" presetClass="entr" presetSubtype="1" fill="hold"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heel(1)">
                                      <p:cBhvr>
                                        <p:cTn id="77" dur="20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additive="base">
                                        <p:cTn id="82" dur="500" fill="hold"/>
                                        <p:tgtEl>
                                          <p:spTgt spid="27"/>
                                        </p:tgtEl>
                                        <p:attrNameLst>
                                          <p:attrName>ppt_x</p:attrName>
                                        </p:attrNameLst>
                                      </p:cBhvr>
                                      <p:tavLst>
                                        <p:tav tm="0">
                                          <p:val>
                                            <p:strVal val="#ppt_x"/>
                                          </p:val>
                                        </p:tav>
                                        <p:tav tm="100000">
                                          <p:val>
                                            <p:strVal val="#ppt_x"/>
                                          </p:val>
                                        </p:tav>
                                      </p:tavLst>
                                    </p:anim>
                                    <p:anim calcmode="lin" valueType="num">
                                      <p:cBhvr additive="base">
                                        <p:cTn id="8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37"/>
                                        </p:tgtEl>
                                        <p:attrNameLst>
                                          <p:attrName>style.visibility</p:attrName>
                                        </p:attrNameLst>
                                      </p:cBhvr>
                                      <p:to>
                                        <p:strVal val="visible"/>
                                      </p:to>
                                    </p:set>
                                    <p:anim calcmode="lin" valueType="num">
                                      <p:cBhvr additive="base">
                                        <p:cTn id="88" dur="500" fill="hold"/>
                                        <p:tgtEl>
                                          <p:spTgt spid="37"/>
                                        </p:tgtEl>
                                        <p:attrNameLst>
                                          <p:attrName>ppt_x</p:attrName>
                                        </p:attrNameLst>
                                      </p:cBhvr>
                                      <p:tavLst>
                                        <p:tav tm="0">
                                          <p:val>
                                            <p:strVal val="#ppt_x"/>
                                          </p:val>
                                        </p:tav>
                                        <p:tav tm="100000">
                                          <p:val>
                                            <p:strVal val="#ppt_x"/>
                                          </p:val>
                                        </p:tav>
                                      </p:tavLst>
                                    </p:anim>
                                    <p:anim calcmode="lin" valueType="num">
                                      <p:cBhvr additive="base">
                                        <p:cTn id="89"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9"/>
                                        </p:tgtEl>
                                        <p:attrNameLst>
                                          <p:attrName>style.visibility</p:attrName>
                                        </p:attrNameLst>
                                      </p:cBhvr>
                                      <p:to>
                                        <p:strVal val="visible"/>
                                      </p:to>
                                    </p:set>
                                    <p:animEffect transition="in" filter="fade">
                                      <p:cBhvr>
                                        <p:cTn id="9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p:bldP spid="25" grpId="0" animBg="1"/>
      <p:bldP spid="26" grpId="0" animBg="1"/>
      <p:bldP spid="28" grpId="0"/>
      <p:bldP spid="29" grpId="0"/>
      <p:bldP spid="30" grpId="0"/>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B6F290-FA8B-4018-8AEC-46ACEF10E986}"/>
              </a:ext>
            </a:extLst>
          </p:cNvPr>
          <p:cNvPicPr>
            <a:picLocks noChangeAspect="1"/>
          </p:cNvPicPr>
          <p:nvPr/>
        </p:nvPicPr>
        <p:blipFill>
          <a:blip r:embed="rId3"/>
          <a:stretch>
            <a:fillRect/>
          </a:stretch>
        </p:blipFill>
        <p:spPr>
          <a:xfrm>
            <a:off x="7010514" y="1512173"/>
            <a:ext cx="4532423" cy="2140311"/>
          </a:xfrm>
          <a:prstGeom prst="rect">
            <a:avLst/>
          </a:prstGeom>
        </p:spPr>
      </p:pic>
      <p:sp>
        <p:nvSpPr>
          <p:cNvPr id="2" name="Title 1">
            <a:extLst>
              <a:ext uri="{FF2B5EF4-FFF2-40B4-BE49-F238E27FC236}">
                <a16:creationId xmlns:a16="http://schemas.microsoft.com/office/drawing/2014/main" id="{333A3B27-1382-43BC-8E53-5803BE6C7659}"/>
              </a:ext>
            </a:extLst>
          </p:cNvPr>
          <p:cNvSpPr>
            <a:spLocks noGrp="1"/>
          </p:cNvSpPr>
          <p:nvPr>
            <p:ph type="title"/>
          </p:nvPr>
        </p:nvSpPr>
        <p:spPr/>
        <p:txBody>
          <a:bodyPr/>
          <a:lstStyle/>
          <a:p>
            <a:r>
              <a:rPr lang="en-AU" u="sng" dirty="0"/>
              <a:t>Applying Equilibrium Conditions</a:t>
            </a:r>
          </a:p>
        </p:txBody>
      </p:sp>
      <p:sp>
        <p:nvSpPr>
          <p:cNvPr id="3" name="Content Placeholder 2">
            <a:extLst>
              <a:ext uri="{FF2B5EF4-FFF2-40B4-BE49-F238E27FC236}">
                <a16:creationId xmlns:a16="http://schemas.microsoft.com/office/drawing/2014/main" id="{1F57E11C-BEFC-4D31-903A-4430CB0E85FC}"/>
              </a:ext>
            </a:extLst>
          </p:cNvPr>
          <p:cNvSpPr>
            <a:spLocks noGrp="1"/>
          </p:cNvSpPr>
          <p:nvPr>
            <p:ph idx="1"/>
          </p:nvPr>
        </p:nvSpPr>
        <p:spPr>
          <a:xfrm>
            <a:off x="838200" y="1825625"/>
            <a:ext cx="4940030" cy="554074"/>
          </a:xfrm>
        </p:spPr>
        <p:txBody>
          <a:bodyPr>
            <a:normAutofit/>
          </a:bodyPr>
          <a:lstStyle/>
          <a:p>
            <a:r>
              <a:rPr lang="en-AU" dirty="0"/>
              <a:t>Find the tension in each string.</a:t>
            </a:r>
          </a:p>
        </p:txBody>
      </p:sp>
      <p:sp>
        <p:nvSpPr>
          <p:cNvPr id="5" name="Content Placeholder 2">
            <a:extLst>
              <a:ext uri="{FF2B5EF4-FFF2-40B4-BE49-F238E27FC236}">
                <a16:creationId xmlns:a16="http://schemas.microsoft.com/office/drawing/2014/main" id="{1B08ECB2-55B6-47EF-BF14-28F82382BB1B}"/>
              </a:ext>
            </a:extLst>
          </p:cNvPr>
          <p:cNvSpPr txBox="1">
            <a:spLocks/>
          </p:cNvSpPr>
          <p:nvPr/>
        </p:nvSpPr>
        <p:spPr>
          <a:xfrm>
            <a:off x="8147266" y="1932728"/>
            <a:ext cx="538210" cy="4469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b="1" dirty="0"/>
              <a:t>T</a:t>
            </a:r>
            <a:r>
              <a:rPr lang="en-AU" b="1" baseline="-25000" dirty="0"/>
              <a:t>1</a:t>
            </a:r>
            <a:endParaRPr lang="en-AU" b="1" dirty="0"/>
          </a:p>
        </p:txBody>
      </p:sp>
      <p:sp>
        <p:nvSpPr>
          <p:cNvPr id="6" name="Content Placeholder 2">
            <a:extLst>
              <a:ext uri="{FF2B5EF4-FFF2-40B4-BE49-F238E27FC236}">
                <a16:creationId xmlns:a16="http://schemas.microsoft.com/office/drawing/2014/main" id="{CCF10403-F65A-4BDF-8B0C-14D0BBBDF050}"/>
              </a:ext>
            </a:extLst>
          </p:cNvPr>
          <p:cNvSpPr txBox="1">
            <a:spLocks/>
          </p:cNvSpPr>
          <p:nvPr/>
        </p:nvSpPr>
        <p:spPr>
          <a:xfrm>
            <a:off x="9164252" y="1936325"/>
            <a:ext cx="524853" cy="4469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b="1" dirty="0"/>
              <a:t>T</a:t>
            </a:r>
            <a:r>
              <a:rPr lang="en-AU" b="1" baseline="-25000" dirty="0"/>
              <a:t>2</a:t>
            </a:r>
            <a:endParaRPr lang="en-AU" b="1" dirty="0"/>
          </a:p>
        </p:txBody>
      </p:sp>
      <p:cxnSp>
        <p:nvCxnSpPr>
          <p:cNvPr id="9" name="Straight Arrow Connector 8">
            <a:extLst>
              <a:ext uri="{FF2B5EF4-FFF2-40B4-BE49-F238E27FC236}">
                <a16:creationId xmlns:a16="http://schemas.microsoft.com/office/drawing/2014/main" id="{3F67D83D-371C-4DBC-BA32-9D1562E66C6A}"/>
              </a:ext>
            </a:extLst>
          </p:cNvPr>
          <p:cNvCxnSpPr>
            <a:cxnSpLocks/>
          </p:cNvCxnSpPr>
          <p:nvPr/>
        </p:nvCxnSpPr>
        <p:spPr>
          <a:xfrm flipV="1">
            <a:off x="7713442" y="1727903"/>
            <a:ext cx="0" cy="1029499"/>
          </a:xfrm>
          <a:prstGeom prst="straightConnector1">
            <a:avLst/>
          </a:prstGeom>
          <a:ln w="254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4823BE3-C67A-4C38-940F-0E3EAFB734B7}"/>
              </a:ext>
            </a:extLst>
          </p:cNvPr>
          <p:cNvCxnSpPr>
            <a:cxnSpLocks/>
          </p:cNvCxnSpPr>
          <p:nvPr/>
        </p:nvCxnSpPr>
        <p:spPr>
          <a:xfrm flipV="1">
            <a:off x="10848624" y="1688992"/>
            <a:ext cx="0" cy="1068410"/>
          </a:xfrm>
          <a:prstGeom prst="straightConnector1">
            <a:avLst/>
          </a:prstGeom>
          <a:ln w="25400">
            <a:solidFill>
              <a:srgbClr val="00B0F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B6E21FB-6B5D-4964-BC18-CA2B6B128B51}"/>
              </a:ext>
            </a:extLst>
          </p:cNvPr>
          <p:cNvCxnSpPr>
            <a:cxnSpLocks/>
          </p:cNvCxnSpPr>
          <p:nvPr/>
        </p:nvCxnSpPr>
        <p:spPr>
          <a:xfrm flipH="1">
            <a:off x="7713442" y="2781533"/>
            <a:ext cx="1009141" cy="0"/>
          </a:xfrm>
          <a:prstGeom prst="straightConnector1">
            <a:avLst/>
          </a:prstGeom>
          <a:ln w="254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4404B7C-06A4-4667-8424-AF64EA7C7319}"/>
              </a:ext>
            </a:extLst>
          </p:cNvPr>
          <p:cNvCxnSpPr>
            <a:cxnSpLocks/>
          </p:cNvCxnSpPr>
          <p:nvPr/>
        </p:nvCxnSpPr>
        <p:spPr>
          <a:xfrm flipV="1">
            <a:off x="8722583" y="2757403"/>
            <a:ext cx="2126041" cy="24130"/>
          </a:xfrm>
          <a:prstGeom prst="straightConnector1">
            <a:avLst/>
          </a:prstGeom>
          <a:ln w="25400">
            <a:solidFill>
              <a:srgbClr val="00B0F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17129541-C597-4388-886A-BC4B99CAB740}"/>
              </a:ext>
            </a:extLst>
          </p:cNvPr>
          <p:cNvSpPr txBox="1">
            <a:spLocks/>
          </p:cNvSpPr>
          <p:nvPr/>
        </p:nvSpPr>
        <p:spPr>
          <a:xfrm>
            <a:off x="6377153" y="2149216"/>
            <a:ext cx="1211816" cy="446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T</a:t>
            </a:r>
            <a:r>
              <a:rPr lang="en-AU" sz="2000" baseline="-25000" dirty="0"/>
              <a:t>1</a:t>
            </a:r>
            <a:r>
              <a:rPr lang="en-AU" sz="2000" dirty="0"/>
              <a:t> cos 35</a:t>
            </a:r>
            <a:r>
              <a:rPr lang="en-AU" sz="2000" dirty="0">
                <a:latin typeface="Times New Roman" panose="02020603050405020304" pitchFamily="18" charset="0"/>
                <a:cs typeface="Times New Roman" panose="02020603050405020304" pitchFamily="18" charset="0"/>
              </a:rPr>
              <a:t>˚</a:t>
            </a:r>
            <a:endParaRPr lang="en-AU" sz="2000" b="1" dirty="0"/>
          </a:p>
        </p:txBody>
      </p:sp>
      <p:sp>
        <p:nvSpPr>
          <p:cNvPr id="18" name="Content Placeholder 2">
            <a:extLst>
              <a:ext uri="{FF2B5EF4-FFF2-40B4-BE49-F238E27FC236}">
                <a16:creationId xmlns:a16="http://schemas.microsoft.com/office/drawing/2014/main" id="{C4BF62C4-C52B-4D98-8E4E-98ABE3FC390B}"/>
              </a:ext>
            </a:extLst>
          </p:cNvPr>
          <p:cNvSpPr txBox="1">
            <a:spLocks/>
          </p:cNvSpPr>
          <p:nvPr/>
        </p:nvSpPr>
        <p:spPr>
          <a:xfrm>
            <a:off x="1280699" y="3089229"/>
            <a:ext cx="3900788" cy="446971"/>
          </a:xfrm>
          <a:prstGeom prst="rect">
            <a:avLst/>
          </a:prstGeom>
          <a:ln>
            <a:solidFill>
              <a:srgbClr val="FF0000"/>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a:t>
            </a:r>
            <a:r>
              <a:rPr lang="en-AU" baseline="-25000" dirty="0"/>
              <a:t>1</a:t>
            </a:r>
            <a:r>
              <a:rPr lang="en-AU" dirty="0"/>
              <a:t> cos 35</a:t>
            </a:r>
            <a:r>
              <a:rPr lang="en-AU" dirty="0">
                <a:latin typeface="Times New Roman" panose="02020603050405020304" pitchFamily="18" charset="0"/>
                <a:cs typeface="Times New Roman" panose="02020603050405020304" pitchFamily="18" charset="0"/>
              </a:rPr>
              <a:t>˚ + </a:t>
            </a:r>
            <a:r>
              <a:rPr lang="en-AU" dirty="0"/>
              <a:t>T</a:t>
            </a:r>
            <a:r>
              <a:rPr lang="en-AU" baseline="-25000" dirty="0"/>
              <a:t>2</a:t>
            </a:r>
            <a:r>
              <a:rPr lang="en-AU" dirty="0"/>
              <a:t> cos 60</a:t>
            </a:r>
            <a:r>
              <a:rPr lang="en-AU" dirty="0">
                <a:latin typeface="Times New Roman" panose="02020603050405020304" pitchFamily="18" charset="0"/>
                <a:cs typeface="Times New Roman" panose="02020603050405020304" pitchFamily="18" charset="0"/>
              </a:rPr>
              <a:t>˚ = 80 </a:t>
            </a:r>
            <a:endParaRPr lang="en-AU" b="1" dirty="0"/>
          </a:p>
          <a:p>
            <a:pPr marL="0" indent="0">
              <a:buNone/>
            </a:pPr>
            <a:endParaRPr lang="en-AU" b="1" dirty="0"/>
          </a:p>
        </p:txBody>
      </p:sp>
      <p:sp>
        <p:nvSpPr>
          <p:cNvPr id="25" name="Rectangle 24">
            <a:extLst>
              <a:ext uri="{FF2B5EF4-FFF2-40B4-BE49-F238E27FC236}">
                <a16:creationId xmlns:a16="http://schemas.microsoft.com/office/drawing/2014/main" id="{5C231CFA-F00E-4F29-8935-5694AF85CF73}"/>
              </a:ext>
            </a:extLst>
          </p:cNvPr>
          <p:cNvSpPr/>
          <p:nvPr/>
        </p:nvSpPr>
        <p:spPr>
          <a:xfrm>
            <a:off x="7713442" y="2630968"/>
            <a:ext cx="185415" cy="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Rectangle 25">
            <a:extLst>
              <a:ext uri="{FF2B5EF4-FFF2-40B4-BE49-F238E27FC236}">
                <a16:creationId xmlns:a16="http://schemas.microsoft.com/office/drawing/2014/main" id="{590007DE-FDAF-4C7A-BD1C-B0122196DA17}"/>
              </a:ext>
            </a:extLst>
          </p:cNvPr>
          <p:cNvSpPr/>
          <p:nvPr/>
        </p:nvSpPr>
        <p:spPr>
          <a:xfrm>
            <a:off x="10647963" y="2598542"/>
            <a:ext cx="185415" cy="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8" name="Content Placeholder 2">
            <a:extLst>
              <a:ext uri="{FF2B5EF4-FFF2-40B4-BE49-F238E27FC236}">
                <a16:creationId xmlns:a16="http://schemas.microsoft.com/office/drawing/2014/main" id="{58A47D32-6E9B-44C4-9CE8-D02A032BF56B}"/>
              </a:ext>
            </a:extLst>
          </p:cNvPr>
          <p:cNvSpPr txBox="1">
            <a:spLocks/>
          </p:cNvSpPr>
          <p:nvPr/>
        </p:nvSpPr>
        <p:spPr>
          <a:xfrm>
            <a:off x="7069925" y="2866451"/>
            <a:ext cx="1211816" cy="446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T</a:t>
            </a:r>
            <a:r>
              <a:rPr lang="en-AU" sz="2000" baseline="-25000" dirty="0"/>
              <a:t>1</a:t>
            </a:r>
            <a:r>
              <a:rPr lang="en-AU" sz="2000" dirty="0"/>
              <a:t> sin 35</a:t>
            </a:r>
            <a:r>
              <a:rPr lang="en-AU" sz="2000" dirty="0">
                <a:latin typeface="Times New Roman" panose="02020603050405020304" pitchFamily="18" charset="0"/>
                <a:cs typeface="Times New Roman" panose="02020603050405020304" pitchFamily="18" charset="0"/>
              </a:rPr>
              <a:t>˚</a:t>
            </a:r>
            <a:endParaRPr lang="en-AU" sz="2000" b="1" dirty="0"/>
          </a:p>
        </p:txBody>
      </p:sp>
      <p:sp>
        <p:nvSpPr>
          <p:cNvPr id="29" name="Content Placeholder 2">
            <a:extLst>
              <a:ext uri="{FF2B5EF4-FFF2-40B4-BE49-F238E27FC236}">
                <a16:creationId xmlns:a16="http://schemas.microsoft.com/office/drawing/2014/main" id="{D64B3CB2-B5C1-4D5B-93AB-2198F430CD85}"/>
              </a:ext>
            </a:extLst>
          </p:cNvPr>
          <p:cNvSpPr txBox="1">
            <a:spLocks/>
          </p:cNvSpPr>
          <p:nvPr/>
        </p:nvSpPr>
        <p:spPr>
          <a:xfrm>
            <a:off x="9375045" y="2866451"/>
            <a:ext cx="1211816" cy="446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T</a:t>
            </a:r>
            <a:r>
              <a:rPr lang="en-AU" sz="2000" baseline="-25000" dirty="0"/>
              <a:t>2</a:t>
            </a:r>
            <a:r>
              <a:rPr lang="en-AU" sz="2000" dirty="0"/>
              <a:t> sin 60</a:t>
            </a:r>
            <a:r>
              <a:rPr lang="en-AU" sz="2000" dirty="0">
                <a:latin typeface="Times New Roman" panose="02020603050405020304" pitchFamily="18" charset="0"/>
                <a:cs typeface="Times New Roman" panose="02020603050405020304" pitchFamily="18" charset="0"/>
              </a:rPr>
              <a:t>˚</a:t>
            </a:r>
            <a:endParaRPr lang="en-AU" sz="2000" b="1" dirty="0"/>
          </a:p>
        </p:txBody>
      </p:sp>
      <p:sp>
        <p:nvSpPr>
          <p:cNvPr id="30" name="Content Placeholder 2">
            <a:extLst>
              <a:ext uri="{FF2B5EF4-FFF2-40B4-BE49-F238E27FC236}">
                <a16:creationId xmlns:a16="http://schemas.microsoft.com/office/drawing/2014/main" id="{C7C2B8BB-5FAF-4559-BE18-C1A2AAE2A8A5}"/>
              </a:ext>
            </a:extLst>
          </p:cNvPr>
          <p:cNvSpPr txBox="1">
            <a:spLocks/>
          </p:cNvSpPr>
          <p:nvPr/>
        </p:nvSpPr>
        <p:spPr>
          <a:xfrm>
            <a:off x="10890756" y="2075902"/>
            <a:ext cx="1211816" cy="446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T</a:t>
            </a:r>
            <a:r>
              <a:rPr lang="en-AU" sz="2000" baseline="-25000" dirty="0"/>
              <a:t>2</a:t>
            </a:r>
            <a:r>
              <a:rPr lang="en-AU" sz="2000" dirty="0"/>
              <a:t> cos 60</a:t>
            </a:r>
            <a:r>
              <a:rPr lang="en-AU" sz="2000" dirty="0">
                <a:latin typeface="Times New Roman" panose="02020603050405020304" pitchFamily="18" charset="0"/>
                <a:cs typeface="Times New Roman" panose="02020603050405020304" pitchFamily="18" charset="0"/>
              </a:rPr>
              <a:t>˚</a:t>
            </a:r>
            <a:endParaRPr lang="en-AU" sz="2000" b="1" dirty="0"/>
          </a:p>
        </p:txBody>
      </p:sp>
      <p:sp>
        <p:nvSpPr>
          <p:cNvPr id="37" name="Content Placeholder 2">
            <a:extLst>
              <a:ext uri="{FF2B5EF4-FFF2-40B4-BE49-F238E27FC236}">
                <a16:creationId xmlns:a16="http://schemas.microsoft.com/office/drawing/2014/main" id="{59E3F701-9734-4816-ABFC-3883792B8F41}"/>
              </a:ext>
            </a:extLst>
          </p:cNvPr>
          <p:cNvSpPr txBox="1">
            <a:spLocks/>
          </p:cNvSpPr>
          <p:nvPr/>
        </p:nvSpPr>
        <p:spPr>
          <a:xfrm>
            <a:off x="1695680" y="2482951"/>
            <a:ext cx="3095473" cy="446971"/>
          </a:xfrm>
          <a:prstGeom prst="rect">
            <a:avLst/>
          </a:prstGeom>
          <a:ln>
            <a:solidFill>
              <a:srgbClr val="FF0000"/>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a:t>
            </a:r>
            <a:r>
              <a:rPr lang="en-AU" baseline="-25000" dirty="0"/>
              <a:t>1</a:t>
            </a:r>
            <a:r>
              <a:rPr lang="en-AU" dirty="0"/>
              <a:t> sin 35</a:t>
            </a:r>
            <a:r>
              <a:rPr lang="en-AU" dirty="0">
                <a:latin typeface="Times New Roman" panose="02020603050405020304" pitchFamily="18" charset="0"/>
                <a:cs typeface="Times New Roman" panose="02020603050405020304" pitchFamily="18" charset="0"/>
              </a:rPr>
              <a:t>˚ = </a:t>
            </a:r>
            <a:r>
              <a:rPr lang="en-AU" dirty="0"/>
              <a:t>T</a:t>
            </a:r>
            <a:r>
              <a:rPr lang="en-AU" baseline="-25000" dirty="0"/>
              <a:t>2</a:t>
            </a:r>
            <a:r>
              <a:rPr lang="en-AU" dirty="0"/>
              <a:t> sin 60</a:t>
            </a:r>
            <a:r>
              <a:rPr lang="en-AU" dirty="0">
                <a:latin typeface="Times New Roman" panose="02020603050405020304" pitchFamily="18" charset="0"/>
                <a:cs typeface="Times New Roman" panose="02020603050405020304" pitchFamily="18" charset="0"/>
              </a:rPr>
              <a:t>˚ </a:t>
            </a:r>
            <a:endParaRPr lang="en-AU" b="1" dirty="0"/>
          </a:p>
          <a:p>
            <a:pPr marL="0" indent="0">
              <a:buNone/>
            </a:pPr>
            <a:endParaRPr lang="en-AU" b="1"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51EF984-C21F-4182-B9EA-FDC35B903724}"/>
                  </a:ext>
                </a:extLst>
              </p:cNvPr>
              <p:cNvSpPr txBox="1"/>
              <p:nvPr/>
            </p:nvSpPr>
            <p:spPr>
              <a:xfrm>
                <a:off x="2456755" y="3689494"/>
                <a:ext cx="1501437"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𝑇</m:t>
                          </m:r>
                        </m:e>
                        <m:sub>
                          <m:r>
                            <a:rPr lang="en-AU" b="0" i="1" smtClean="0">
                              <a:latin typeface="Cambria Math" panose="02040503050406030204" pitchFamily="18" charset="0"/>
                            </a:rPr>
                            <m:t>1</m:t>
                          </m:r>
                        </m:sub>
                      </m:sSub>
                      <m:r>
                        <a:rPr lang="en-AU" b="0" i="1" smtClean="0">
                          <a:latin typeface="Cambria Math" panose="02040503050406030204" pitchFamily="18" charset="0"/>
                        </a:rPr>
                        <m:t>=</m:t>
                      </m:r>
                      <m:f>
                        <m:fPr>
                          <m:ctrlPr>
                            <a:rPr lang="en-AU" b="0" i="1" smtClean="0">
                              <a:latin typeface="Cambria Math" panose="02040503050406030204" pitchFamily="18" charset="0"/>
                            </a:rPr>
                          </m:ctrlPr>
                        </m:fPr>
                        <m:num>
                          <m:sSub>
                            <m:sSubPr>
                              <m:ctrlPr>
                                <a:rPr lang="en-AU" b="0" i="1" smtClean="0">
                                  <a:latin typeface="Cambria Math" panose="02040503050406030204" pitchFamily="18" charset="0"/>
                                </a:rPr>
                              </m:ctrlPr>
                            </m:sSubPr>
                            <m:e>
                              <m:r>
                                <a:rPr lang="en-AU" b="0" i="1" smtClean="0">
                                  <a:latin typeface="Cambria Math" panose="02040503050406030204" pitchFamily="18" charset="0"/>
                                </a:rPr>
                                <m:t>𝑇</m:t>
                              </m:r>
                            </m:e>
                            <m:sub>
                              <m:r>
                                <a:rPr lang="en-AU" b="0" i="1" smtClean="0">
                                  <a:latin typeface="Cambria Math" panose="02040503050406030204" pitchFamily="18" charset="0"/>
                                </a:rPr>
                                <m:t>2</m:t>
                              </m:r>
                            </m:sub>
                          </m:sSub>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sin</m:t>
                              </m:r>
                            </m:fName>
                            <m:e>
                              <m:r>
                                <a:rPr lang="en-AU" b="0" i="1" smtClean="0">
                                  <a:latin typeface="Cambria Math" panose="02040503050406030204" pitchFamily="18" charset="0"/>
                                </a:rPr>
                                <m:t>60</m:t>
                              </m:r>
                              <m:r>
                                <a:rPr lang="en-AU" b="0" i="1" smtClean="0">
                                  <a:latin typeface="Cambria Math" panose="02040503050406030204" pitchFamily="18" charset="0"/>
                                  <a:ea typeface="Cambria Math" panose="02040503050406030204" pitchFamily="18" charset="0"/>
                                </a:rPr>
                                <m:t>°</m:t>
                              </m:r>
                            </m:e>
                          </m:func>
                        </m:num>
                        <m:den>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sin</m:t>
                              </m:r>
                            </m:fName>
                            <m:e>
                              <m:r>
                                <a:rPr lang="en-AU" b="0" i="1" smtClean="0">
                                  <a:latin typeface="Cambria Math" panose="02040503050406030204" pitchFamily="18" charset="0"/>
                                </a:rPr>
                                <m:t>35</m:t>
                              </m:r>
                              <m:r>
                                <a:rPr lang="en-AU" b="0" i="1" smtClean="0">
                                  <a:latin typeface="Cambria Math" panose="02040503050406030204" pitchFamily="18" charset="0"/>
                                  <a:ea typeface="Cambria Math" panose="02040503050406030204" pitchFamily="18" charset="0"/>
                                </a:rPr>
                                <m:t>°</m:t>
                              </m:r>
                            </m:e>
                          </m:func>
                        </m:den>
                      </m:f>
                    </m:oMath>
                  </m:oMathPara>
                </a14:m>
                <a:endParaRPr lang="en-AU" dirty="0"/>
              </a:p>
            </p:txBody>
          </p:sp>
        </mc:Choice>
        <mc:Fallback>
          <p:sp>
            <p:nvSpPr>
              <p:cNvPr id="4" name="TextBox 3">
                <a:extLst>
                  <a:ext uri="{FF2B5EF4-FFF2-40B4-BE49-F238E27FC236}">
                    <a16:creationId xmlns:a16="http://schemas.microsoft.com/office/drawing/2014/main" id="{651EF984-C21F-4182-B9EA-FDC35B903724}"/>
                  </a:ext>
                </a:extLst>
              </p:cNvPr>
              <p:cNvSpPr txBox="1">
                <a:spLocks noRot="1" noChangeAspect="1" noMove="1" noResize="1" noEditPoints="1" noAdjustHandles="1" noChangeArrowheads="1" noChangeShapeType="1" noTextEdit="1"/>
              </p:cNvSpPr>
              <p:nvPr/>
            </p:nvSpPr>
            <p:spPr>
              <a:xfrm>
                <a:off x="2456755" y="3689494"/>
                <a:ext cx="1501437" cy="518604"/>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BF0C860-CEEE-4205-A581-A88A85BA23FE}"/>
                  </a:ext>
                </a:extLst>
              </p:cNvPr>
              <p:cNvSpPr txBox="1"/>
              <p:nvPr/>
            </p:nvSpPr>
            <p:spPr>
              <a:xfrm>
                <a:off x="1412137" y="4377484"/>
                <a:ext cx="3752566" cy="52046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AU" b="0" i="1" smtClean="0">
                              <a:latin typeface="Cambria Math" panose="02040503050406030204" pitchFamily="18" charset="0"/>
                            </a:rPr>
                          </m:ctrlPr>
                        </m:fPr>
                        <m:num>
                          <m:sSub>
                            <m:sSubPr>
                              <m:ctrlPr>
                                <a:rPr lang="en-AU" b="0" i="1" smtClean="0">
                                  <a:latin typeface="Cambria Math" panose="02040503050406030204" pitchFamily="18" charset="0"/>
                                </a:rPr>
                              </m:ctrlPr>
                            </m:sSubPr>
                            <m:e>
                              <m:r>
                                <a:rPr lang="en-AU" b="0" i="1" smtClean="0">
                                  <a:latin typeface="Cambria Math" panose="02040503050406030204" pitchFamily="18" charset="0"/>
                                </a:rPr>
                                <m:t>𝑇</m:t>
                              </m:r>
                            </m:e>
                            <m:sub>
                              <m:r>
                                <a:rPr lang="en-AU" b="0" i="1" smtClean="0">
                                  <a:latin typeface="Cambria Math" panose="02040503050406030204" pitchFamily="18" charset="0"/>
                                </a:rPr>
                                <m:t>2</m:t>
                              </m:r>
                            </m:sub>
                          </m:sSub>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sin</m:t>
                              </m:r>
                            </m:fName>
                            <m:e>
                              <m:r>
                                <a:rPr lang="en-AU" b="0" i="1" smtClean="0">
                                  <a:latin typeface="Cambria Math" panose="02040503050406030204" pitchFamily="18" charset="0"/>
                                </a:rPr>
                                <m:t>60</m:t>
                              </m:r>
                              <m:r>
                                <a:rPr lang="en-AU" b="0" i="1" smtClean="0">
                                  <a:latin typeface="Cambria Math" panose="02040503050406030204" pitchFamily="18" charset="0"/>
                                  <a:ea typeface="Cambria Math" panose="02040503050406030204" pitchFamily="18" charset="0"/>
                                </a:rPr>
                                <m:t>°</m:t>
                              </m:r>
                            </m:e>
                          </m:func>
                        </m:num>
                        <m:den>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sin</m:t>
                              </m:r>
                            </m:fName>
                            <m:e>
                              <m:r>
                                <a:rPr lang="en-AU" b="0" i="1" smtClean="0">
                                  <a:latin typeface="Cambria Math" panose="02040503050406030204" pitchFamily="18" charset="0"/>
                                </a:rPr>
                                <m:t>35</m:t>
                              </m:r>
                              <m:r>
                                <a:rPr lang="en-AU" b="0" i="1" smtClean="0">
                                  <a:latin typeface="Cambria Math" panose="02040503050406030204" pitchFamily="18" charset="0"/>
                                  <a:ea typeface="Cambria Math" panose="02040503050406030204" pitchFamily="18" charset="0"/>
                                </a:rPr>
                                <m:t>°</m:t>
                              </m:r>
                            </m:e>
                          </m:func>
                        </m:den>
                      </m:f>
                      <m:r>
                        <a:rPr lang="en-AU" b="0" i="1" smtClean="0">
                          <a:latin typeface="Cambria Math" panose="02040503050406030204" pitchFamily="18" charset="0"/>
                          <a:ea typeface="Cambria Math" panose="02040503050406030204" pitchFamily="18" charset="0"/>
                        </a:rPr>
                        <m:t>×</m:t>
                      </m:r>
                      <m:func>
                        <m:funcPr>
                          <m:ctrlPr>
                            <a:rPr lang="en-AU" b="0" i="1" smtClean="0">
                              <a:latin typeface="Cambria Math" panose="02040503050406030204" pitchFamily="18" charset="0"/>
                              <a:ea typeface="Cambria Math" panose="02040503050406030204" pitchFamily="18" charset="0"/>
                            </a:rPr>
                          </m:ctrlPr>
                        </m:funcPr>
                        <m:fName>
                          <m:r>
                            <m:rPr>
                              <m:sty m:val="p"/>
                            </m:rPr>
                            <a:rPr lang="en-AU" b="0" i="0" smtClean="0">
                              <a:latin typeface="Cambria Math" panose="02040503050406030204" pitchFamily="18" charset="0"/>
                              <a:ea typeface="Cambria Math" panose="02040503050406030204" pitchFamily="18" charset="0"/>
                            </a:rPr>
                            <m:t>cos</m:t>
                          </m:r>
                        </m:fName>
                        <m:e>
                          <m:r>
                            <a:rPr lang="en-AU" b="0" i="1" smtClean="0">
                              <a:latin typeface="Cambria Math" panose="02040503050406030204" pitchFamily="18" charset="0"/>
                              <a:ea typeface="Cambria Math" panose="02040503050406030204" pitchFamily="18" charset="0"/>
                            </a:rPr>
                            <m:t>35°</m:t>
                          </m:r>
                        </m:e>
                      </m:func>
                      <m:r>
                        <a:rPr lang="en-AU" b="0" i="1" smtClean="0">
                          <a:latin typeface="Cambria Math" panose="02040503050406030204" pitchFamily="18" charset="0"/>
                          <a:ea typeface="Cambria Math" panose="02040503050406030204" pitchFamily="18" charset="0"/>
                        </a:rPr>
                        <m:t>+</m:t>
                      </m:r>
                      <m:sSub>
                        <m:sSubPr>
                          <m:ctrlPr>
                            <a:rPr lang="en-AU" b="0" i="1" smtClean="0">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𝑇</m:t>
                          </m:r>
                        </m:e>
                        <m:sub>
                          <m:r>
                            <a:rPr lang="en-AU" b="0" i="1" smtClean="0">
                              <a:latin typeface="Cambria Math" panose="02040503050406030204" pitchFamily="18" charset="0"/>
                              <a:ea typeface="Cambria Math" panose="02040503050406030204" pitchFamily="18" charset="0"/>
                            </a:rPr>
                            <m:t>2</m:t>
                          </m:r>
                        </m:sub>
                      </m:sSub>
                      <m:func>
                        <m:funcPr>
                          <m:ctrlPr>
                            <a:rPr lang="en-AU" b="0" i="1" smtClean="0">
                              <a:latin typeface="Cambria Math" panose="02040503050406030204" pitchFamily="18" charset="0"/>
                              <a:ea typeface="Cambria Math" panose="02040503050406030204" pitchFamily="18" charset="0"/>
                            </a:rPr>
                          </m:ctrlPr>
                        </m:funcPr>
                        <m:fName>
                          <m:r>
                            <m:rPr>
                              <m:sty m:val="p"/>
                            </m:rPr>
                            <a:rPr lang="en-AU" b="0" i="0" smtClean="0">
                              <a:latin typeface="Cambria Math" panose="02040503050406030204" pitchFamily="18" charset="0"/>
                              <a:ea typeface="Cambria Math" panose="02040503050406030204" pitchFamily="18" charset="0"/>
                            </a:rPr>
                            <m:t>cos</m:t>
                          </m:r>
                        </m:fName>
                        <m:e>
                          <m:r>
                            <a:rPr lang="en-AU" b="0" i="1" smtClean="0">
                              <a:latin typeface="Cambria Math" panose="02040503050406030204" pitchFamily="18" charset="0"/>
                              <a:ea typeface="Cambria Math" panose="02040503050406030204" pitchFamily="18" charset="0"/>
                            </a:rPr>
                            <m:t>60°</m:t>
                          </m:r>
                        </m:e>
                      </m:func>
                      <m:r>
                        <a:rPr lang="en-AU" b="0" i="1" smtClean="0">
                          <a:latin typeface="Cambria Math" panose="02040503050406030204" pitchFamily="18" charset="0"/>
                          <a:ea typeface="Cambria Math" panose="02040503050406030204" pitchFamily="18" charset="0"/>
                        </a:rPr>
                        <m:t>=80</m:t>
                      </m:r>
                    </m:oMath>
                  </m:oMathPara>
                </a14:m>
                <a:endParaRPr lang="en-AU" dirty="0"/>
              </a:p>
            </p:txBody>
          </p:sp>
        </mc:Choice>
        <mc:Fallback>
          <p:sp>
            <p:nvSpPr>
              <p:cNvPr id="8" name="TextBox 7">
                <a:extLst>
                  <a:ext uri="{FF2B5EF4-FFF2-40B4-BE49-F238E27FC236}">
                    <a16:creationId xmlns:a16="http://schemas.microsoft.com/office/drawing/2014/main" id="{2BF0C860-CEEE-4205-A581-A88A85BA23FE}"/>
                  </a:ext>
                </a:extLst>
              </p:cNvPr>
              <p:cNvSpPr txBox="1">
                <a:spLocks noRot="1" noChangeAspect="1" noMove="1" noResize="1" noEditPoints="1" noAdjustHandles="1" noChangeArrowheads="1" noChangeShapeType="1" noTextEdit="1"/>
              </p:cNvSpPr>
              <p:nvPr/>
            </p:nvSpPr>
            <p:spPr>
              <a:xfrm>
                <a:off x="1412137" y="4377484"/>
                <a:ext cx="3752566" cy="520463"/>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11B7CC9-811B-4B7B-AF2D-3C03E537C4EA}"/>
                  </a:ext>
                </a:extLst>
              </p:cNvPr>
              <p:cNvSpPr txBox="1"/>
              <p:nvPr/>
            </p:nvSpPr>
            <p:spPr>
              <a:xfrm>
                <a:off x="1428950" y="5116881"/>
                <a:ext cx="3758529" cy="62235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𝑇</m:t>
                          </m:r>
                        </m:e>
                        <m:sub>
                          <m:r>
                            <a:rPr lang="en-AU" b="0" i="1" smtClean="0">
                              <a:latin typeface="Cambria Math" panose="02040503050406030204" pitchFamily="18" charset="0"/>
                            </a:rPr>
                            <m:t>2</m:t>
                          </m:r>
                        </m:sub>
                      </m:sSub>
                      <m:d>
                        <m:dPr>
                          <m:ctrlPr>
                            <a:rPr lang="en-AU" i="1" smtClean="0">
                              <a:latin typeface="Cambria Math" panose="02040503050406030204" pitchFamily="18" charset="0"/>
                            </a:rPr>
                          </m:ctrlPr>
                        </m:dPr>
                        <m:e>
                          <m:f>
                            <m:fPr>
                              <m:ctrlPr>
                                <a:rPr lang="en-AU" b="0" i="1" smtClean="0">
                                  <a:latin typeface="Cambria Math" panose="02040503050406030204" pitchFamily="18" charset="0"/>
                                </a:rPr>
                              </m:ctrlPr>
                            </m:fPr>
                            <m:num>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sin</m:t>
                                  </m:r>
                                </m:fName>
                                <m:e>
                                  <m:r>
                                    <a:rPr lang="en-AU" b="0" i="1" smtClean="0">
                                      <a:latin typeface="Cambria Math" panose="02040503050406030204" pitchFamily="18" charset="0"/>
                                    </a:rPr>
                                    <m:t>60</m:t>
                                  </m:r>
                                  <m:r>
                                    <a:rPr lang="en-AU" b="0" i="1" smtClean="0">
                                      <a:latin typeface="Cambria Math" panose="02040503050406030204" pitchFamily="18" charset="0"/>
                                      <a:ea typeface="Cambria Math" panose="02040503050406030204" pitchFamily="18" charset="0"/>
                                    </a:rPr>
                                    <m:t>°</m:t>
                                  </m:r>
                                </m:e>
                              </m:func>
                            </m:num>
                            <m:den>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sin</m:t>
                                  </m:r>
                                </m:fName>
                                <m:e>
                                  <m:r>
                                    <a:rPr lang="en-AU" b="0" i="1" smtClean="0">
                                      <a:latin typeface="Cambria Math" panose="02040503050406030204" pitchFamily="18" charset="0"/>
                                    </a:rPr>
                                    <m:t>35</m:t>
                                  </m:r>
                                  <m:r>
                                    <a:rPr lang="en-AU" b="0" i="1" smtClean="0">
                                      <a:latin typeface="Cambria Math" panose="02040503050406030204" pitchFamily="18" charset="0"/>
                                      <a:ea typeface="Cambria Math" panose="02040503050406030204" pitchFamily="18" charset="0"/>
                                    </a:rPr>
                                    <m:t>°</m:t>
                                  </m:r>
                                </m:e>
                              </m:func>
                            </m:den>
                          </m:f>
                          <m:r>
                            <a:rPr lang="en-AU" b="0" i="1" smtClean="0">
                              <a:latin typeface="Cambria Math" panose="02040503050406030204" pitchFamily="18" charset="0"/>
                              <a:ea typeface="Cambria Math" panose="02040503050406030204" pitchFamily="18" charset="0"/>
                            </a:rPr>
                            <m:t>×</m:t>
                          </m:r>
                          <m:func>
                            <m:funcPr>
                              <m:ctrlPr>
                                <a:rPr lang="en-AU" b="0" i="1" smtClean="0">
                                  <a:latin typeface="Cambria Math" panose="02040503050406030204" pitchFamily="18" charset="0"/>
                                  <a:ea typeface="Cambria Math" panose="02040503050406030204" pitchFamily="18" charset="0"/>
                                </a:rPr>
                              </m:ctrlPr>
                            </m:funcPr>
                            <m:fName>
                              <m:r>
                                <m:rPr>
                                  <m:sty m:val="p"/>
                                </m:rPr>
                                <a:rPr lang="en-AU" b="0" i="0" smtClean="0">
                                  <a:latin typeface="Cambria Math" panose="02040503050406030204" pitchFamily="18" charset="0"/>
                                  <a:ea typeface="Cambria Math" panose="02040503050406030204" pitchFamily="18" charset="0"/>
                                </a:rPr>
                                <m:t>cos</m:t>
                              </m:r>
                            </m:fName>
                            <m:e>
                              <m:r>
                                <a:rPr lang="en-AU" b="0" i="1" smtClean="0">
                                  <a:latin typeface="Cambria Math" panose="02040503050406030204" pitchFamily="18" charset="0"/>
                                  <a:ea typeface="Cambria Math" panose="02040503050406030204" pitchFamily="18" charset="0"/>
                                </a:rPr>
                                <m:t>35°</m:t>
                              </m:r>
                            </m:e>
                          </m:func>
                          <m:r>
                            <a:rPr lang="en-AU" b="0" i="1" smtClean="0">
                              <a:latin typeface="Cambria Math" panose="02040503050406030204" pitchFamily="18" charset="0"/>
                              <a:ea typeface="Cambria Math" panose="02040503050406030204" pitchFamily="18" charset="0"/>
                            </a:rPr>
                            <m:t>+</m:t>
                          </m:r>
                          <m:func>
                            <m:funcPr>
                              <m:ctrlPr>
                                <a:rPr lang="en-AU" b="0" i="1" smtClean="0">
                                  <a:latin typeface="Cambria Math" panose="02040503050406030204" pitchFamily="18" charset="0"/>
                                  <a:ea typeface="Cambria Math" panose="02040503050406030204" pitchFamily="18" charset="0"/>
                                </a:rPr>
                              </m:ctrlPr>
                            </m:funcPr>
                            <m:fName>
                              <m:r>
                                <m:rPr>
                                  <m:sty m:val="p"/>
                                </m:rPr>
                                <a:rPr lang="en-AU" b="0" i="0" smtClean="0">
                                  <a:latin typeface="Cambria Math" panose="02040503050406030204" pitchFamily="18" charset="0"/>
                                  <a:ea typeface="Cambria Math" panose="02040503050406030204" pitchFamily="18" charset="0"/>
                                </a:rPr>
                                <m:t>cos</m:t>
                              </m:r>
                            </m:fName>
                            <m:e>
                              <m:r>
                                <a:rPr lang="en-AU" b="0" i="1" smtClean="0">
                                  <a:latin typeface="Cambria Math" panose="02040503050406030204" pitchFamily="18" charset="0"/>
                                  <a:ea typeface="Cambria Math" panose="02040503050406030204" pitchFamily="18" charset="0"/>
                                </a:rPr>
                                <m:t>60°</m:t>
                              </m:r>
                            </m:e>
                          </m:func>
                        </m:e>
                      </m:d>
                      <m:r>
                        <a:rPr lang="en-AU" b="0" i="1" smtClean="0">
                          <a:latin typeface="Cambria Math" panose="02040503050406030204" pitchFamily="18" charset="0"/>
                        </a:rPr>
                        <m:t>=80</m:t>
                      </m:r>
                    </m:oMath>
                  </m:oMathPara>
                </a14:m>
                <a:endParaRPr lang="en-AU" dirty="0"/>
              </a:p>
            </p:txBody>
          </p:sp>
        </mc:Choice>
        <mc:Fallback>
          <p:sp>
            <p:nvSpPr>
              <p:cNvPr id="12" name="TextBox 11">
                <a:extLst>
                  <a:ext uri="{FF2B5EF4-FFF2-40B4-BE49-F238E27FC236}">
                    <a16:creationId xmlns:a16="http://schemas.microsoft.com/office/drawing/2014/main" id="{C11B7CC9-811B-4B7B-AF2D-3C03E537C4EA}"/>
                  </a:ext>
                </a:extLst>
              </p:cNvPr>
              <p:cNvSpPr txBox="1">
                <a:spLocks noRot="1" noChangeAspect="1" noMove="1" noResize="1" noEditPoints="1" noAdjustHandles="1" noChangeArrowheads="1" noChangeShapeType="1" noTextEdit="1"/>
              </p:cNvSpPr>
              <p:nvPr/>
            </p:nvSpPr>
            <p:spPr>
              <a:xfrm>
                <a:off x="1428950" y="5116881"/>
                <a:ext cx="3758529" cy="622350"/>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4214C467-D0A7-44F4-96CD-A92E891E3F52}"/>
                  </a:ext>
                </a:extLst>
              </p:cNvPr>
              <p:cNvSpPr txBox="1"/>
              <p:nvPr/>
            </p:nvSpPr>
            <p:spPr>
              <a:xfrm>
                <a:off x="1590777" y="5806608"/>
                <a:ext cx="4577855" cy="79111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𝑇</m:t>
                          </m:r>
                        </m:e>
                        <m:sub>
                          <m:r>
                            <a:rPr lang="en-AU" b="0" i="1" smtClean="0">
                              <a:latin typeface="Cambria Math" panose="02040503050406030204" pitchFamily="18" charset="0"/>
                            </a:rPr>
                            <m:t>2</m:t>
                          </m:r>
                        </m:sub>
                      </m:sSub>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80</m:t>
                          </m:r>
                        </m:num>
                        <m:den>
                          <m:d>
                            <m:dPr>
                              <m:ctrlPr>
                                <a:rPr lang="en-AU" i="1" smtClean="0">
                                  <a:latin typeface="Cambria Math" panose="02040503050406030204" pitchFamily="18" charset="0"/>
                                </a:rPr>
                              </m:ctrlPr>
                            </m:dPr>
                            <m:e>
                              <m:f>
                                <m:fPr>
                                  <m:ctrlPr>
                                    <a:rPr lang="en-AU" b="0" i="1" smtClean="0">
                                      <a:latin typeface="Cambria Math" panose="02040503050406030204" pitchFamily="18" charset="0"/>
                                    </a:rPr>
                                  </m:ctrlPr>
                                </m:fPr>
                                <m:num>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sin</m:t>
                                      </m:r>
                                    </m:fName>
                                    <m:e>
                                      <m:r>
                                        <a:rPr lang="en-AU" b="0" i="1" smtClean="0">
                                          <a:latin typeface="Cambria Math" panose="02040503050406030204" pitchFamily="18" charset="0"/>
                                        </a:rPr>
                                        <m:t>60</m:t>
                                      </m:r>
                                      <m:r>
                                        <a:rPr lang="en-AU" b="0" i="1" smtClean="0">
                                          <a:latin typeface="Cambria Math" panose="02040503050406030204" pitchFamily="18" charset="0"/>
                                          <a:ea typeface="Cambria Math" panose="02040503050406030204" pitchFamily="18" charset="0"/>
                                        </a:rPr>
                                        <m:t>°</m:t>
                                      </m:r>
                                    </m:e>
                                  </m:func>
                                </m:num>
                                <m:den>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sin</m:t>
                                      </m:r>
                                    </m:fName>
                                    <m:e>
                                      <m:r>
                                        <a:rPr lang="en-AU" b="0" i="1" smtClean="0">
                                          <a:latin typeface="Cambria Math" panose="02040503050406030204" pitchFamily="18" charset="0"/>
                                        </a:rPr>
                                        <m:t>35</m:t>
                                      </m:r>
                                      <m:r>
                                        <a:rPr lang="en-AU" b="0" i="1" smtClean="0">
                                          <a:latin typeface="Cambria Math" panose="02040503050406030204" pitchFamily="18" charset="0"/>
                                          <a:ea typeface="Cambria Math" panose="02040503050406030204" pitchFamily="18" charset="0"/>
                                        </a:rPr>
                                        <m:t>°</m:t>
                                      </m:r>
                                    </m:e>
                                  </m:func>
                                </m:den>
                              </m:f>
                              <m:r>
                                <a:rPr lang="en-AU" b="0" i="1" smtClean="0">
                                  <a:latin typeface="Cambria Math" panose="02040503050406030204" pitchFamily="18" charset="0"/>
                                  <a:ea typeface="Cambria Math" panose="02040503050406030204" pitchFamily="18" charset="0"/>
                                </a:rPr>
                                <m:t>×</m:t>
                              </m:r>
                              <m:func>
                                <m:funcPr>
                                  <m:ctrlPr>
                                    <a:rPr lang="en-AU" b="0" i="1" smtClean="0">
                                      <a:latin typeface="Cambria Math" panose="02040503050406030204" pitchFamily="18" charset="0"/>
                                      <a:ea typeface="Cambria Math" panose="02040503050406030204" pitchFamily="18" charset="0"/>
                                    </a:rPr>
                                  </m:ctrlPr>
                                </m:funcPr>
                                <m:fName>
                                  <m:r>
                                    <m:rPr>
                                      <m:sty m:val="p"/>
                                    </m:rPr>
                                    <a:rPr lang="en-AU" b="0" i="0" smtClean="0">
                                      <a:latin typeface="Cambria Math" panose="02040503050406030204" pitchFamily="18" charset="0"/>
                                      <a:ea typeface="Cambria Math" panose="02040503050406030204" pitchFamily="18" charset="0"/>
                                    </a:rPr>
                                    <m:t>cos</m:t>
                                  </m:r>
                                </m:fName>
                                <m:e>
                                  <m:r>
                                    <a:rPr lang="en-AU" b="0" i="1" smtClean="0">
                                      <a:latin typeface="Cambria Math" panose="02040503050406030204" pitchFamily="18" charset="0"/>
                                      <a:ea typeface="Cambria Math" panose="02040503050406030204" pitchFamily="18" charset="0"/>
                                    </a:rPr>
                                    <m:t>35°</m:t>
                                  </m:r>
                                </m:e>
                              </m:func>
                              <m:r>
                                <a:rPr lang="en-AU" b="0" i="1" smtClean="0">
                                  <a:latin typeface="Cambria Math" panose="02040503050406030204" pitchFamily="18" charset="0"/>
                                  <a:ea typeface="Cambria Math" panose="02040503050406030204" pitchFamily="18" charset="0"/>
                                </a:rPr>
                                <m:t>+</m:t>
                              </m:r>
                              <m:func>
                                <m:funcPr>
                                  <m:ctrlPr>
                                    <a:rPr lang="en-AU" b="0" i="1" smtClean="0">
                                      <a:latin typeface="Cambria Math" panose="02040503050406030204" pitchFamily="18" charset="0"/>
                                      <a:ea typeface="Cambria Math" panose="02040503050406030204" pitchFamily="18" charset="0"/>
                                    </a:rPr>
                                  </m:ctrlPr>
                                </m:funcPr>
                                <m:fName>
                                  <m:r>
                                    <m:rPr>
                                      <m:sty m:val="p"/>
                                    </m:rPr>
                                    <a:rPr lang="en-AU" b="0" i="0" smtClean="0">
                                      <a:latin typeface="Cambria Math" panose="02040503050406030204" pitchFamily="18" charset="0"/>
                                      <a:ea typeface="Cambria Math" panose="02040503050406030204" pitchFamily="18" charset="0"/>
                                    </a:rPr>
                                    <m:t>cos</m:t>
                                  </m:r>
                                </m:fName>
                                <m:e>
                                  <m:r>
                                    <a:rPr lang="en-AU" b="0" i="1" smtClean="0">
                                      <a:latin typeface="Cambria Math" panose="02040503050406030204" pitchFamily="18" charset="0"/>
                                      <a:ea typeface="Cambria Math" panose="02040503050406030204" pitchFamily="18" charset="0"/>
                                    </a:rPr>
                                    <m:t>60°</m:t>
                                  </m:r>
                                </m:e>
                              </m:func>
                            </m:e>
                          </m:d>
                        </m:den>
                      </m:f>
                      <m:r>
                        <a:rPr lang="en-AU" b="0" i="0" smtClean="0">
                          <a:latin typeface="Cambria Math" panose="02040503050406030204" pitchFamily="18" charset="0"/>
                        </a:rPr>
                        <m:t>=</m:t>
                      </m:r>
                      <m:r>
                        <a:rPr lang="en-AU" b="1" i="0" smtClean="0">
                          <a:solidFill>
                            <a:srgbClr val="FF0000"/>
                          </a:solidFill>
                          <a:latin typeface="Cambria Math" panose="02040503050406030204" pitchFamily="18" charset="0"/>
                        </a:rPr>
                        <m:t>𝟒𝟔</m:t>
                      </m:r>
                      <m:r>
                        <a:rPr lang="en-AU" b="1" i="0" smtClean="0">
                          <a:solidFill>
                            <a:srgbClr val="FF0000"/>
                          </a:solidFill>
                          <a:latin typeface="Cambria Math" panose="02040503050406030204" pitchFamily="18" charset="0"/>
                        </a:rPr>
                        <m:t>.</m:t>
                      </m:r>
                      <m:r>
                        <a:rPr lang="en-AU" b="1" i="0" smtClean="0">
                          <a:solidFill>
                            <a:srgbClr val="FF0000"/>
                          </a:solidFill>
                          <a:latin typeface="Cambria Math" panose="02040503050406030204" pitchFamily="18" charset="0"/>
                        </a:rPr>
                        <m:t>𝟎𝟔</m:t>
                      </m:r>
                      <m:r>
                        <a:rPr lang="en-AU" b="1" i="0" smtClean="0">
                          <a:solidFill>
                            <a:srgbClr val="FF0000"/>
                          </a:solidFill>
                          <a:latin typeface="Cambria Math" panose="02040503050406030204" pitchFamily="18" charset="0"/>
                        </a:rPr>
                        <m:t> </m:t>
                      </m:r>
                      <m:r>
                        <a:rPr lang="en-AU" b="1" i="0" smtClean="0">
                          <a:solidFill>
                            <a:srgbClr val="FF0000"/>
                          </a:solidFill>
                          <a:latin typeface="Cambria Math" panose="02040503050406030204" pitchFamily="18" charset="0"/>
                        </a:rPr>
                        <m:t>𝐍</m:t>
                      </m:r>
                    </m:oMath>
                  </m:oMathPara>
                </a14:m>
                <a:endParaRPr lang="en-AU" b="1" dirty="0"/>
              </a:p>
            </p:txBody>
          </p:sp>
        </mc:Choice>
        <mc:Fallback>
          <p:sp>
            <p:nvSpPr>
              <p:cNvPr id="31" name="TextBox 30">
                <a:extLst>
                  <a:ext uri="{FF2B5EF4-FFF2-40B4-BE49-F238E27FC236}">
                    <a16:creationId xmlns:a16="http://schemas.microsoft.com/office/drawing/2014/main" id="{4214C467-D0A7-44F4-96CD-A92E891E3F52}"/>
                  </a:ext>
                </a:extLst>
              </p:cNvPr>
              <p:cNvSpPr txBox="1">
                <a:spLocks noRot="1" noChangeAspect="1" noMove="1" noResize="1" noEditPoints="1" noAdjustHandles="1" noChangeArrowheads="1" noChangeShapeType="1" noTextEdit="1"/>
              </p:cNvSpPr>
              <p:nvPr/>
            </p:nvSpPr>
            <p:spPr>
              <a:xfrm>
                <a:off x="1590777" y="5806608"/>
                <a:ext cx="4577855" cy="791114"/>
              </a:xfrm>
              <a:prstGeom prst="rect">
                <a:avLst/>
              </a:prstGeom>
              <a:blipFill>
                <a:blip r:embed="rId7"/>
                <a:stretch>
                  <a:fillRect/>
                </a:stretch>
              </a:blipFill>
            </p:spPr>
            <p:txBody>
              <a:bodyPr/>
              <a:lstStyle/>
              <a:p>
                <a:r>
                  <a:rPr lang="en-AU">
                    <a:noFill/>
                  </a:rPr>
                  <a:t> </a:t>
                </a:r>
              </a:p>
            </p:txBody>
          </p:sp>
        </mc:Fallback>
      </mc:AlternateContent>
      <p:cxnSp>
        <p:nvCxnSpPr>
          <p:cNvPr id="33" name="Straight Connector 32">
            <a:extLst>
              <a:ext uri="{FF2B5EF4-FFF2-40B4-BE49-F238E27FC236}">
                <a16:creationId xmlns:a16="http://schemas.microsoft.com/office/drawing/2014/main" id="{7B5D033F-57B1-4AD2-90FC-D46C8D857CB9}"/>
              </a:ext>
            </a:extLst>
          </p:cNvPr>
          <p:cNvCxnSpPr>
            <a:cxnSpLocks/>
          </p:cNvCxnSpPr>
          <p:nvPr/>
        </p:nvCxnSpPr>
        <p:spPr>
          <a:xfrm>
            <a:off x="6881173" y="3822970"/>
            <a:ext cx="53108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1F5D8CB-D5F3-4285-9A49-213CE31D7A94}"/>
              </a:ext>
            </a:extLst>
          </p:cNvPr>
          <p:cNvCxnSpPr>
            <a:cxnSpLocks/>
          </p:cNvCxnSpPr>
          <p:nvPr/>
        </p:nvCxnSpPr>
        <p:spPr>
          <a:xfrm>
            <a:off x="6881173" y="3822970"/>
            <a:ext cx="0" cy="3035030"/>
          </a:xfrm>
          <a:prstGeom prst="line">
            <a:avLst/>
          </a:prstGeom>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89ECA3D9-2C41-47DD-A4AB-8F87F6D803DF}"/>
              </a:ext>
            </a:extLst>
          </p:cNvPr>
          <p:cNvSpPr txBox="1">
            <a:spLocks/>
          </p:cNvSpPr>
          <p:nvPr/>
        </p:nvSpPr>
        <p:spPr>
          <a:xfrm>
            <a:off x="5044201" y="2459519"/>
            <a:ext cx="509226" cy="446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(1)</a:t>
            </a:r>
            <a:endParaRPr lang="en-AU" sz="2000" b="1" dirty="0"/>
          </a:p>
        </p:txBody>
      </p:sp>
      <p:sp>
        <p:nvSpPr>
          <p:cNvPr id="38" name="Content Placeholder 2">
            <a:extLst>
              <a:ext uri="{FF2B5EF4-FFF2-40B4-BE49-F238E27FC236}">
                <a16:creationId xmlns:a16="http://schemas.microsoft.com/office/drawing/2014/main" id="{021FFB66-F329-4271-BEAB-48A3AAAA77AF}"/>
              </a:ext>
            </a:extLst>
          </p:cNvPr>
          <p:cNvSpPr txBox="1">
            <a:spLocks/>
          </p:cNvSpPr>
          <p:nvPr/>
        </p:nvSpPr>
        <p:spPr>
          <a:xfrm>
            <a:off x="5240898" y="3156538"/>
            <a:ext cx="509226" cy="446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(2)</a:t>
            </a:r>
            <a:endParaRPr lang="en-AU" sz="2000" b="1" dirty="0"/>
          </a:p>
        </p:txBody>
      </p:sp>
      <p:sp>
        <p:nvSpPr>
          <p:cNvPr id="39" name="Content Placeholder 2">
            <a:extLst>
              <a:ext uri="{FF2B5EF4-FFF2-40B4-BE49-F238E27FC236}">
                <a16:creationId xmlns:a16="http://schemas.microsoft.com/office/drawing/2014/main" id="{04C8C63C-A7CA-4212-AFEC-934258C4D5A9}"/>
              </a:ext>
            </a:extLst>
          </p:cNvPr>
          <p:cNvSpPr txBox="1">
            <a:spLocks/>
          </p:cNvSpPr>
          <p:nvPr/>
        </p:nvSpPr>
        <p:spPr>
          <a:xfrm>
            <a:off x="4471840" y="3777727"/>
            <a:ext cx="1624160" cy="446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Rearrange (1)</a:t>
            </a:r>
            <a:endParaRPr lang="en-AU" sz="2000" b="1" dirty="0"/>
          </a:p>
        </p:txBody>
      </p:sp>
      <p:sp>
        <p:nvSpPr>
          <p:cNvPr id="40" name="Content Placeholder 2">
            <a:extLst>
              <a:ext uri="{FF2B5EF4-FFF2-40B4-BE49-F238E27FC236}">
                <a16:creationId xmlns:a16="http://schemas.microsoft.com/office/drawing/2014/main" id="{3DAEB49B-9EFE-4EB6-8F68-5458596CF3F8}"/>
              </a:ext>
            </a:extLst>
          </p:cNvPr>
          <p:cNvSpPr txBox="1">
            <a:spLocks/>
          </p:cNvSpPr>
          <p:nvPr/>
        </p:nvSpPr>
        <p:spPr>
          <a:xfrm>
            <a:off x="5430564" y="4478646"/>
            <a:ext cx="1624160" cy="446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Sub into (2)</a:t>
            </a:r>
            <a:endParaRPr lang="en-AU" sz="2000" b="1" dirty="0"/>
          </a:p>
        </p:txBody>
      </p:sp>
      <p:sp>
        <p:nvSpPr>
          <p:cNvPr id="41" name="Content Placeholder 2">
            <a:extLst>
              <a:ext uri="{FF2B5EF4-FFF2-40B4-BE49-F238E27FC236}">
                <a16:creationId xmlns:a16="http://schemas.microsoft.com/office/drawing/2014/main" id="{AAAF6945-1CB6-430A-A1E4-CD9012DD86D5}"/>
              </a:ext>
            </a:extLst>
          </p:cNvPr>
          <p:cNvSpPr txBox="1">
            <a:spLocks/>
          </p:cNvSpPr>
          <p:nvPr/>
        </p:nvSpPr>
        <p:spPr>
          <a:xfrm>
            <a:off x="5495511" y="5243577"/>
            <a:ext cx="1624160" cy="446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Solve for T</a:t>
            </a:r>
            <a:r>
              <a:rPr lang="en-AU" sz="2000" baseline="-25000" dirty="0"/>
              <a:t>2</a:t>
            </a:r>
            <a:endParaRPr lang="en-AU" sz="2000" b="1" dirty="0"/>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30F15269-F89F-4425-8C6B-B82CD9C6833A}"/>
                  </a:ext>
                </a:extLst>
              </p:cNvPr>
              <p:cNvSpPr txBox="1"/>
              <p:nvPr/>
            </p:nvSpPr>
            <p:spPr>
              <a:xfrm>
                <a:off x="7119671" y="4647882"/>
                <a:ext cx="2993062" cy="52046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𝑇</m:t>
                          </m:r>
                        </m:e>
                        <m:sub>
                          <m:r>
                            <a:rPr lang="en-AU" b="0" i="1" smtClean="0">
                              <a:latin typeface="Cambria Math" panose="02040503050406030204" pitchFamily="18" charset="0"/>
                            </a:rPr>
                            <m:t>1</m:t>
                          </m:r>
                        </m:sub>
                      </m:sSub>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46.06</m:t>
                          </m:r>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sin</m:t>
                              </m:r>
                            </m:fName>
                            <m:e>
                              <m:r>
                                <a:rPr lang="en-AU" b="0" i="1" smtClean="0">
                                  <a:latin typeface="Cambria Math" panose="02040503050406030204" pitchFamily="18" charset="0"/>
                                </a:rPr>
                                <m:t>60</m:t>
                              </m:r>
                              <m:r>
                                <a:rPr lang="en-AU" b="0" i="1" smtClean="0">
                                  <a:latin typeface="Cambria Math" panose="02040503050406030204" pitchFamily="18" charset="0"/>
                                  <a:ea typeface="Cambria Math" panose="02040503050406030204" pitchFamily="18" charset="0"/>
                                </a:rPr>
                                <m:t>°</m:t>
                              </m:r>
                            </m:e>
                          </m:func>
                        </m:num>
                        <m:den>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sin</m:t>
                              </m:r>
                            </m:fName>
                            <m:e>
                              <m:r>
                                <a:rPr lang="en-AU" b="0" i="1" smtClean="0">
                                  <a:latin typeface="Cambria Math" panose="02040503050406030204" pitchFamily="18" charset="0"/>
                                </a:rPr>
                                <m:t>35</m:t>
                              </m:r>
                              <m:r>
                                <a:rPr lang="en-AU" b="0" i="1" smtClean="0">
                                  <a:latin typeface="Cambria Math" panose="02040503050406030204" pitchFamily="18" charset="0"/>
                                  <a:ea typeface="Cambria Math" panose="02040503050406030204" pitchFamily="18" charset="0"/>
                                </a:rPr>
                                <m:t>°</m:t>
                              </m:r>
                            </m:e>
                          </m:func>
                        </m:den>
                      </m:f>
                      <m:r>
                        <a:rPr lang="en-AU" b="0" i="1" smtClean="0">
                          <a:latin typeface="Cambria Math" panose="02040503050406030204" pitchFamily="18" charset="0"/>
                          <a:ea typeface="Cambria Math" panose="02040503050406030204" pitchFamily="18" charset="0"/>
                        </a:rPr>
                        <m:t>=</m:t>
                      </m:r>
                      <m:r>
                        <a:rPr lang="en-AU" b="1" i="0" smtClean="0">
                          <a:solidFill>
                            <a:srgbClr val="FF0000"/>
                          </a:solidFill>
                          <a:latin typeface="Cambria Math" panose="02040503050406030204" pitchFamily="18" charset="0"/>
                          <a:ea typeface="Cambria Math" panose="02040503050406030204" pitchFamily="18" charset="0"/>
                        </a:rPr>
                        <m:t>𝟔𝟗</m:t>
                      </m:r>
                      <m:r>
                        <a:rPr lang="en-AU" b="1" i="0" smtClean="0">
                          <a:solidFill>
                            <a:srgbClr val="FF0000"/>
                          </a:solidFill>
                          <a:latin typeface="Cambria Math" panose="02040503050406030204" pitchFamily="18" charset="0"/>
                          <a:ea typeface="Cambria Math" panose="02040503050406030204" pitchFamily="18" charset="0"/>
                        </a:rPr>
                        <m:t>.</m:t>
                      </m:r>
                      <m:r>
                        <a:rPr lang="en-AU" b="1" i="0" smtClean="0">
                          <a:solidFill>
                            <a:srgbClr val="FF0000"/>
                          </a:solidFill>
                          <a:latin typeface="Cambria Math" panose="02040503050406030204" pitchFamily="18" charset="0"/>
                          <a:ea typeface="Cambria Math" panose="02040503050406030204" pitchFamily="18" charset="0"/>
                        </a:rPr>
                        <m:t>𝟓𝟓</m:t>
                      </m:r>
                      <m:r>
                        <a:rPr lang="en-AU" b="1" i="0" smtClean="0">
                          <a:solidFill>
                            <a:srgbClr val="FF0000"/>
                          </a:solidFill>
                          <a:latin typeface="Cambria Math" panose="02040503050406030204" pitchFamily="18" charset="0"/>
                          <a:ea typeface="Cambria Math" panose="02040503050406030204" pitchFamily="18" charset="0"/>
                        </a:rPr>
                        <m:t> </m:t>
                      </m:r>
                      <m:r>
                        <a:rPr lang="en-AU" b="1" i="0" smtClean="0">
                          <a:solidFill>
                            <a:srgbClr val="FF0000"/>
                          </a:solidFill>
                          <a:latin typeface="Cambria Math" panose="02040503050406030204" pitchFamily="18" charset="0"/>
                          <a:ea typeface="Cambria Math" panose="02040503050406030204" pitchFamily="18" charset="0"/>
                        </a:rPr>
                        <m:t>𝐍</m:t>
                      </m:r>
                    </m:oMath>
                  </m:oMathPara>
                </a14:m>
                <a:endParaRPr lang="en-AU" b="1" dirty="0"/>
              </a:p>
            </p:txBody>
          </p:sp>
        </mc:Choice>
        <mc:Fallback>
          <p:sp>
            <p:nvSpPr>
              <p:cNvPr id="20" name="TextBox 19">
                <a:extLst>
                  <a:ext uri="{FF2B5EF4-FFF2-40B4-BE49-F238E27FC236}">
                    <a16:creationId xmlns:a16="http://schemas.microsoft.com/office/drawing/2014/main" id="{30F15269-F89F-4425-8C6B-B82CD9C6833A}"/>
                  </a:ext>
                </a:extLst>
              </p:cNvPr>
              <p:cNvSpPr txBox="1">
                <a:spLocks noRot="1" noChangeAspect="1" noMove="1" noResize="1" noEditPoints="1" noAdjustHandles="1" noChangeArrowheads="1" noChangeShapeType="1" noTextEdit="1"/>
              </p:cNvSpPr>
              <p:nvPr/>
            </p:nvSpPr>
            <p:spPr>
              <a:xfrm>
                <a:off x="7119671" y="4647882"/>
                <a:ext cx="2993062" cy="520463"/>
              </a:xfrm>
              <a:prstGeom prst="rect">
                <a:avLst/>
              </a:prstGeom>
              <a:blipFill>
                <a:blip r:embed="rId8"/>
                <a:stretch>
                  <a:fillRect/>
                </a:stretch>
              </a:blipFill>
            </p:spPr>
            <p:txBody>
              <a:bodyPr/>
              <a:lstStyle/>
              <a:p>
                <a:r>
                  <a:rPr lang="en-AU">
                    <a:noFill/>
                  </a:rPr>
                  <a:t> </a:t>
                </a:r>
              </a:p>
            </p:txBody>
          </p:sp>
        </mc:Fallback>
      </mc:AlternateContent>
      <p:sp>
        <p:nvSpPr>
          <p:cNvPr id="42" name="Content Placeholder 2">
            <a:extLst>
              <a:ext uri="{FF2B5EF4-FFF2-40B4-BE49-F238E27FC236}">
                <a16:creationId xmlns:a16="http://schemas.microsoft.com/office/drawing/2014/main" id="{01605680-D80E-457D-A370-F7CAF2F44007}"/>
              </a:ext>
            </a:extLst>
          </p:cNvPr>
          <p:cNvSpPr txBox="1">
            <a:spLocks/>
          </p:cNvSpPr>
          <p:nvPr/>
        </p:nvSpPr>
        <p:spPr>
          <a:xfrm>
            <a:off x="7054724" y="3993457"/>
            <a:ext cx="3381866" cy="609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Sub T</a:t>
            </a:r>
            <a:r>
              <a:rPr lang="en-AU" sz="2000" baseline="-25000" dirty="0"/>
              <a:t>2</a:t>
            </a:r>
            <a:r>
              <a:rPr lang="en-AU" sz="2000" dirty="0"/>
              <a:t> into eqn. for T</a:t>
            </a:r>
            <a:r>
              <a:rPr lang="en-AU" sz="2000" baseline="-25000" dirty="0"/>
              <a:t>1</a:t>
            </a:r>
            <a:r>
              <a:rPr lang="en-AU" sz="2000" dirty="0"/>
              <a:t> &amp; solve:</a:t>
            </a:r>
            <a:endParaRPr lang="en-AU" sz="2000" b="1" dirty="0"/>
          </a:p>
        </p:txBody>
      </p:sp>
    </p:spTree>
    <p:extLst>
      <p:ext uri="{BB962C8B-B14F-4D97-AF65-F5344CB8AC3E}">
        <p14:creationId xmlns:p14="http://schemas.microsoft.com/office/powerpoint/2010/main" val="330587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heel(1)">
                                      <p:cBhvr>
                                        <p:cTn id="35" dur="2000"/>
                                        <p:tgtEl>
                                          <p:spTgt spid="35"/>
                                        </p:tgtEl>
                                      </p:cBhvr>
                                    </p:animEffect>
                                  </p:childTnLst>
                                </p:cTn>
                              </p:par>
                              <p:par>
                                <p:cTn id="36" presetID="21" presetClass="entr" presetSubtype="1" fill="hold"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heel(1)">
                                      <p:cBhvr>
                                        <p:cTn id="38" dur="20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2" grpId="0"/>
      <p:bldP spid="31" grpId="0"/>
      <p:bldP spid="39" grpId="0"/>
      <p:bldP spid="40" grpId="0"/>
      <p:bldP spid="41" grpId="0"/>
      <p:bldP spid="20"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B3B27A-3CF7-46F5-86A2-E5A44035FE0F}"/>
              </a:ext>
            </a:extLst>
          </p:cNvPr>
          <p:cNvPicPr>
            <a:picLocks noChangeAspect="1"/>
          </p:cNvPicPr>
          <p:nvPr/>
        </p:nvPicPr>
        <p:blipFill>
          <a:blip r:embed="rId3"/>
          <a:stretch>
            <a:fillRect/>
          </a:stretch>
        </p:blipFill>
        <p:spPr>
          <a:xfrm>
            <a:off x="267191" y="188830"/>
            <a:ext cx="2815112" cy="2082931"/>
          </a:xfrm>
          <a:prstGeom prst="rect">
            <a:avLst/>
          </a:prstGeom>
        </p:spPr>
      </p:pic>
      <p:pic>
        <p:nvPicPr>
          <p:cNvPr id="7" name="Picture 6">
            <a:extLst>
              <a:ext uri="{FF2B5EF4-FFF2-40B4-BE49-F238E27FC236}">
                <a16:creationId xmlns:a16="http://schemas.microsoft.com/office/drawing/2014/main" id="{97998BB6-AF6D-4539-9933-864311743B69}"/>
              </a:ext>
            </a:extLst>
          </p:cNvPr>
          <p:cNvPicPr>
            <a:picLocks noChangeAspect="1"/>
          </p:cNvPicPr>
          <p:nvPr/>
        </p:nvPicPr>
        <p:blipFill>
          <a:blip r:embed="rId4"/>
          <a:stretch>
            <a:fillRect/>
          </a:stretch>
        </p:blipFill>
        <p:spPr>
          <a:xfrm>
            <a:off x="3055071" y="177454"/>
            <a:ext cx="3958472" cy="2094308"/>
          </a:xfrm>
          <a:prstGeom prst="rect">
            <a:avLst/>
          </a:prstGeom>
        </p:spPr>
      </p:pic>
      <p:pic>
        <p:nvPicPr>
          <p:cNvPr id="8" name="Picture 7">
            <a:extLst>
              <a:ext uri="{FF2B5EF4-FFF2-40B4-BE49-F238E27FC236}">
                <a16:creationId xmlns:a16="http://schemas.microsoft.com/office/drawing/2014/main" id="{50957252-F314-43BB-B723-D6684A42CB7C}"/>
              </a:ext>
            </a:extLst>
          </p:cNvPr>
          <p:cNvPicPr>
            <a:picLocks noChangeAspect="1"/>
          </p:cNvPicPr>
          <p:nvPr/>
        </p:nvPicPr>
        <p:blipFill>
          <a:blip r:embed="rId5"/>
          <a:stretch>
            <a:fillRect/>
          </a:stretch>
        </p:blipFill>
        <p:spPr>
          <a:xfrm>
            <a:off x="951176" y="2570432"/>
            <a:ext cx="9955636" cy="4031614"/>
          </a:xfrm>
          <a:prstGeom prst="rect">
            <a:avLst/>
          </a:prstGeom>
        </p:spPr>
      </p:pic>
    </p:spTree>
    <p:extLst>
      <p:ext uri="{BB962C8B-B14F-4D97-AF65-F5344CB8AC3E}">
        <p14:creationId xmlns:p14="http://schemas.microsoft.com/office/powerpoint/2010/main" val="379908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704406-5270-4CB3-96A6-042B83394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25" y="2559083"/>
            <a:ext cx="3600703" cy="1890369"/>
          </a:xfrm>
          <a:prstGeom prst="rect">
            <a:avLst/>
          </a:prstGeom>
        </p:spPr>
      </p:pic>
      <p:pic>
        <p:nvPicPr>
          <p:cNvPr id="5" name="Picture 4">
            <a:extLst>
              <a:ext uri="{FF2B5EF4-FFF2-40B4-BE49-F238E27FC236}">
                <a16:creationId xmlns:a16="http://schemas.microsoft.com/office/drawing/2014/main" id="{9FCB4C23-733E-444D-BA45-A674F60FA5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2960" y="2075713"/>
            <a:ext cx="2857107" cy="2857107"/>
          </a:xfrm>
          <a:prstGeom prst="rect">
            <a:avLst/>
          </a:prstGeom>
        </p:spPr>
      </p:pic>
      <p:sp>
        <p:nvSpPr>
          <p:cNvPr id="6" name="Arrow: Right 5">
            <a:extLst>
              <a:ext uri="{FF2B5EF4-FFF2-40B4-BE49-F238E27FC236}">
                <a16:creationId xmlns:a16="http://schemas.microsoft.com/office/drawing/2014/main" id="{C41C28DC-D3E1-4C68-A074-49957A1DF260}"/>
              </a:ext>
            </a:extLst>
          </p:cNvPr>
          <p:cNvSpPr/>
          <p:nvPr/>
        </p:nvSpPr>
        <p:spPr>
          <a:xfrm>
            <a:off x="3943437" y="3428999"/>
            <a:ext cx="461913" cy="304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Arrow: Right 6">
            <a:extLst>
              <a:ext uri="{FF2B5EF4-FFF2-40B4-BE49-F238E27FC236}">
                <a16:creationId xmlns:a16="http://schemas.microsoft.com/office/drawing/2014/main" id="{F0A8C436-2AD4-4A2E-A8CB-488F73FC6C25}"/>
              </a:ext>
            </a:extLst>
          </p:cNvPr>
          <p:cNvSpPr/>
          <p:nvPr/>
        </p:nvSpPr>
        <p:spPr>
          <a:xfrm>
            <a:off x="8400422" y="3429000"/>
            <a:ext cx="461913" cy="304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8">
            <a:extLst>
              <a:ext uri="{FF2B5EF4-FFF2-40B4-BE49-F238E27FC236}">
                <a16:creationId xmlns:a16="http://schemas.microsoft.com/office/drawing/2014/main" id="{BEE3F270-E392-4FA6-9CF7-E774211C07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2517" y="2635821"/>
            <a:ext cx="3780738" cy="1890369"/>
          </a:xfrm>
          <a:prstGeom prst="rect">
            <a:avLst/>
          </a:prstGeom>
        </p:spPr>
      </p:pic>
    </p:spTree>
    <p:extLst>
      <p:ext uri="{BB962C8B-B14F-4D97-AF65-F5344CB8AC3E}">
        <p14:creationId xmlns:p14="http://schemas.microsoft.com/office/powerpoint/2010/main" val="3182319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B0227CD2BEFA46BD0287DFC43E823B" ma:contentTypeVersion="12" ma:contentTypeDescription="Create a new document." ma:contentTypeScope="" ma:versionID="f500aaac1970466c61e0d6a58ec4849b">
  <xsd:schema xmlns:xsd="http://www.w3.org/2001/XMLSchema" xmlns:xs="http://www.w3.org/2001/XMLSchema" xmlns:p="http://schemas.microsoft.com/office/2006/metadata/properties" xmlns:ns2="ba6ee96d-6780-4ce9-ba7b-fb47f72e0c1e" xmlns:ns3="07fa3f3b-e89d-475b-8a2d-088e5c03107e" targetNamespace="http://schemas.microsoft.com/office/2006/metadata/properties" ma:root="true" ma:fieldsID="f4b8f0e602227ea9a857af5db6146451" ns2:_="" ns3:_="">
    <xsd:import namespace="ba6ee96d-6780-4ce9-ba7b-fb47f72e0c1e"/>
    <xsd:import namespace="07fa3f3b-e89d-475b-8a2d-088e5c0310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6ee96d-6780-4ce9-ba7b-fb47f72e0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fa3f3b-e89d-475b-8a2d-088e5c03107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026e962-f6c1-4e27-9cc1-399dc89cc7ee}" ma:internalName="TaxCatchAll" ma:showField="CatchAllData" ma:web="07fa3f3b-e89d-475b-8a2d-088e5c03107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a6ee96d-6780-4ce9-ba7b-fb47f72e0c1e">
      <Terms xmlns="http://schemas.microsoft.com/office/infopath/2007/PartnerControls"/>
    </lcf76f155ced4ddcb4097134ff3c332f>
    <TaxCatchAll xmlns="07fa3f3b-e89d-475b-8a2d-088e5c03107e" xsi:nil="true"/>
  </documentManagement>
</p:properties>
</file>

<file path=customXml/itemProps1.xml><?xml version="1.0" encoding="utf-8"?>
<ds:datastoreItem xmlns:ds="http://schemas.openxmlformats.org/officeDocument/2006/customXml" ds:itemID="{AAEEBC6B-1FD7-479F-8783-5B69AA37A935}"/>
</file>

<file path=customXml/itemProps2.xml><?xml version="1.0" encoding="utf-8"?>
<ds:datastoreItem xmlns:ds="http://schemas.openxmlformats.org/officeDocument/2006/customXml" ds:itemID="{83D56CA4-5446-467B-87D4-0B12309C555E}"/>
</file>

<file path=customXml/itemProps3.xml><?xml version="1.0" encoding="utf-8"?>
<ds:datastoreItem xmlns:ds="http://schemas.openxmlformats.org/officeDocument/2006/customXml" ds:itemID="{5AECE633-E8B8-4429-9AAB-39C78D6C1927}"/>
</file>

<file path=docProps/app.xml><?xml version="1.0" encoding="utf-8"?>
<Properties xmlns="http://schemas.openxmlformats.org/officeDocument/2006/extended-properties" xmlns:vt="http://schemas.openxmlformats.org/officeDocument/2006/docPropsVTypes">
  <TotalTime>248</TotalTime>
  <Words>610</Words>
  <Application>Microsoft Office PowerPoint</Application>
  <PresentationFormat>Widescreen</PresentationFormat>
  <Paragraphs>77</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Cambria Math</vt:lpstr>
      <vt:lpstr>Times New Roman</vt:lpstr>
      <vt:lpstr>Office Theme</vt:lpstr>
      <vt:lpstr>Equilibrium of Forces</vt:lpstr>
      <vt:lpstr>Applied Force</vt:lpstr>
      <vt:lpstr>Applied Force</vt:lpstr>
      <vt:lpstr>PowerPoint Presentation</vt:lpstr>
      <vt:lpstr>Applying Equilibrium Conditions</vt:lpstr>
      <vt:lpstr>Applying Equilibrium Conditions</vt:lpstr>
      <vt:lpstr>Applying Equilibrium Conditions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Equilibrium of Forces</dc:title>
  <dc:creator>Bradley Hearn</dc:creator>
  <cp:lastModifiedBy>Bradley Hearn</cp:lastModifiedBy>
  <cp:revision>23</cp:revision>
  <dcterms:created xsi:type="dcterms:W3CDTF">2020-02-06T11:25:26Z</dcterms:created>
  <dcterms:modified xsi:type="dcterms:W3CDTF">2020-02-06T15:33:43Z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0x010100ADB0227CD2BEFA46BD0287DFC43E823B</vt:lpwstr>
  </property>
</Properties>
</file>