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760" autoAdjust="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12B66E-2E01-4D77-82DB-7AAE5646714E}" type="datetimeFigureOut">
              <a:rPr lang="en-AU" smtClean="0"/>
              <a:t>9/02/2021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34A235-1BAC-4CB2-9B5A-5A5EBA7C1A2E}" type="slidenum">
              <a:rPr lang="en-AU" smtClean="0"/>
              <a:t>‹#›</a:t>
            </a:fld>
            <a:endParaRPr lang="en-AU" dirty="0"/>
          </a:p>
        </p:txBody>
      </p:sp>
    </p:spTree>
    <p:extLst>
      <p:ext uri="{BB962C8B-B14F-4D97-AF65-F5344CB8AC3E}">
        <p14:creationId xmlns:p14="http://schemas.microsoft.com/office/powerpoint/2010/main" val="290320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it is true for the diagram on the left then it must also be true for the diagram on the right (for finding angles/magnitudes).</a:t>
            </a:r>
          </a:p>
        </p:txBody>
      </p:sp>
      <p:sp>
        <p:nvSpPr>
          <p:cNvPr id="4" name="Slide Number Placeholder 3"/>
          <p:cNvSpPr>
            <a:spLocks noGrp="1"/>
          </p:cNvSpPr>
          <p:nvPr>
            <p:ph type="sldNum" sz="quarter" idx="5"/>
          </p:nvPr>
        </p:nvSpPr>
        <p:spPr/>
        <p:txBody>
          <a:bodyPr/>
          <a:lstStyle/>
          <a:p>
            <a:fld id="{EB34A235-1BAC-4CB2-9B5A-5A5EBA7C1A2E}" type="slidenum">
              <a:rPr lang="en-AU" smtClean="0"/>
              <a:t>3</a:t>
            </a:fld>
            <a:endParaRPr lang="en-AU" dirty="0"/>
          </a:p>
        </p:txBody>
      </p:sp>
    </p:spTree>
    <p:extLst>
      <p:ext uri="{BB962C8B-B14F-4D97-AF65-F5344CB8AC3E}">
        <p14:creationId xmlns:p14="http://schemas.microsoft.com/office/powerpoint/2010/main" val="1540870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that, to get to this final vector diagram, we have been obliged to draw at least 3 diagrams.</a:t>
            </a:r>
          </a:p>
        </p:txBody>
      </p:sp>
      <p:sp>
        <p:nvSpPr>
          <p:cNvPr id="4" name="Slide Number Placeholder 3"/>
          <p:cNvSpPr>
            <a:spLocks noGrp="1"/>
          </p:cNvSpPr>
          <p:nvPr>
            <p:ph type="sldNum" sz="quarter" idx="5"/>
          </p:nvPr>
        </p:nvSpPr>
        <p:spPr/>
        <p:txBody>
          <a:bodyPr/>
          <a:lstStyle/>
          <a:p>
            <a:fld id="{EB34A235-1BAC-4CB2-9B5A-5A5EBA7C1A2E}" type="slidenum">
              <a:rPr lang="en-AU" smtClean="0"/>
              <a:t>4</a:t>
            </a:fld>
            <a:endParaRPr lang="en-AU" dirty="0"/>
          </a:p>
        </p:txBody>
      </p:sp>
    </p:spTree>
    <p:extLst>
      <p:ext uri="{BB962C8B-B14F-4D97-AF65-F5344CB8AC3E}">
        <p14:creationId xmlns:p14="http://schemas.microsoft.com/office/powerpoint/2010/main" val="852674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B34A235-1BAC-4CB2-9B5A-5A5EBA7C1A2E}" type="slidenum">
              <a:rPr lang="en-AU" smtClean="0"/>
              <a:t>5</a:t>
            </a:fld>
            <a:endParaRPr lang="en-AU" dirty="0"/>
          </a:p>
        </p:txBody>
      </p:sp>
    </p:spTree>
    <p:extLst>
      <p:ext uri="{BB962C8B-B14F-4D97-AF65-F5344CB8AC3E}">
        <p14:creationId xmlns:p14="http://schemas.microsoft.com/office/powerpoint/2010/main" val="1106272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that this result passes the common sense test (test </a:t>
            </a:r>
            <a:r>
              <a:rPr lang="el-GR" dirty="0"/>
              <a:t>θ</a:t>
            </a:r>
            <a:r>
              <a:rPr lang="en-AU" dirty="0"/>
              <a:t> = 0</a:t>
            </a:r>
            <a:r>
              <a:rPr lang="en-AU" dirty="0">
                <a:latin typeface="Times New Roman" panose="02020603050405020304" pitchFamily="18" charset="0"/>
                <a:cs typeface="Times New Roman" panose="02020603050405020304" pitchFamily="18" charset="0"/>
              </a:rPr>
              <a:t>˚ , </a:t>
            </a:r>
            <a:r>
              <a:rPr lang="el-GR" dirty="0"/>
              <a:t>θ</a:t>
            </a:r>
            <a:r>
              <a:rPr lang="en-AU" dirty="0"/>
              <a:t> = 90</a:t>
            </a:r>
            <a:r>
              <a:rPr lang="en-AU" dirty="0">
                <a:latin typeface="Times New Roman" panose="02020603050405020304" pitchFamily="18" charset="0"/>
                <a:cs typeface="Times New Roman" panose="02020603050405020304" pitchFamily="18" charset="0"/>
              </a:rPr>
              <a:t>˚ )</a:t>
            </a:r>
            <a:endParaRPr lang="en-AU" dirty="0"/>
          </a:p>
        </p:txBody>
      </p:sp>
      <p:sp>
        <p:nvSpPr>
          <p:cNvPr id="4" name="Slide Number Placeholder 3"/>
          <p:cNvSpPr>
            <a:spLocks noGrp="1"/>
          </p:cNvSpPr>
          <p:nvPr>
            <p:ph type="sldNum" sz="quarter" idx="5"/>
          </p:nvPr>
        </p:nvSpPr>
        <p:spPr/>
        <p:txBody>
          <a:bodyPr/>
          <a:lstStyle/>
          <a:p>
            <a:fld id="{EB34A235-1BAC-4CB2-9B5A-5A5EBA7C1A2E}" type="slidenum">
              <a:rPr lang="en-AU" smtClean="0"/>
              <a:t>6</a:t>
            </a:fld>
            <a:endParaRPr lang="en-AU" dirty="0"/>
          </a:p>
        </p:txBody>
      </p:sp>
    </p:spTree>
    <p:extLst>
      <p:ext uri="{BB962C8B-B14F-4D97-AF65-F5344CB8AC3E}">
        <p14:creationId xmlns:p14="http://schemas.microsoft.com/office/powerpoint/2010/main" val="4255413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B34A235-1BAC-4CB2-9B5A-5A5EBA7C1A2E}" type="slidenum">
              <a:rPr lang="en-AU" smtClean="0"/>
              <a:t>7</a:t>
            </a:fld>
            <a:endParaRPr lang="en-AU" dirty="0"/>
          </a:p>
        </p:txBody>
      </p:sp>
    </p:spTree>
    <p:extLst>
      <p:ext uri="{BB962C8B-B14F-4D97-AF65-F5344CB8AC3E}">
        <p14:creationId xmlns:p14="http://schemas.microsoft.com/office/powerpoint/2010/main" val="2147678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4.00 m/s/s,  b. 34.65 N. Note that the same logic would apply for ‘find the tension in the rope holding the mass in place’, or some such similar question. Note that in this case the force triangle gets back to where it started, meaning forces are </a:t>
            </a:r>
            <a:r>
              <a:rPr lang="en-AU"/>
              <a:t>in equilibrium.</a:t>
            </a:r>
            <a:endParaRPr lang="en-AU" dirty="0"/>
          </a:p>
        </p:txBody>
      </p:sp>
      <p:sp>
        <p:nvSpPr>
          <p:cNvPr id="4" name="Slide Number Placeholder 3"/>
          <p:cNvSpPr>
            <a:spLocks noGrp="1"/>
          </p:cNvSpPr>
          <p:nvPr>
            <p:ph type="sldNum" sz="quarter" idx="5"/>
          </p:nvPr>
        </p:nvSpPr>
        <p:spPr/>
        <p:txBody>
          <a:bodyPr/>
          <a:lstStyle/>
          <a:p>
            <a:fld id="{EB34A235-1BAC-4CB2-9B5A-5A5EBA7C1A2E}" type="slidenum">
              <a:rPr lang="en-AU" smtClean="0"/>
              <a:t>8</a:t>
            </a:fld>
            <a:endParaRPr lang="en-AU" dirty="0"/>
          </a:p>
        </p:txBody>
      </p:sp>
    </p:spTree>
    <p:extLst>
      <p:ext uri="{BB962C8B-B14F-4D97-AF65-F5344CB8AC3E}">
        <p14:creationId xmlns:p14="http://schemas.microsoft.com/office/powerpoint/2010/main" val="1832009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B34A235-1BAC-4CB2-9B5A-5A5EBA7C1A2E}" type="slidenum">
              <a:rPr lang="en-AU" smtClean="0"/>
              <a:t>9</a:t>
            </a:fld>
            <a:endParaRPr lang="en-AU" dirty="0"/>
          </a:p>
        </p:txBody>
      </p:sp>
    </p:spTree>
    <p:extLst>
      <p:ext uri="{BB962C8B-B14F-4D97-AF65-F5344CB8AC3E}">
        <p14:creationId xmlns:p14="http://schemas.microsoft.com/office/powerpoint/2010/main" val="3283826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the notion of normal force being used to determine the force exerted on the plank seems strange (since it is defined as almost exactly opposite), consider the notion of weight vs. apparent weight in a falling elevator – what reading would you get on a pair of scales?</a:t>
            </a:r>
          </a:p>
        </p:txBody>
      </p:sp>
      <p:sp>
        <p:nvSpPr>
          <p:cNvPr id="4" name="Slide Number Placeholder 3"/>
          <p:cNvSpPr>
            <a:spLocks noGrp="1"/>
          </p:cNvSpPr>
          <p:nvPr>
            <p:ph type="sldNum" sz="quarter" idx="5"/>
          </p:nvPr>
        </p:nvSpPr>
        <p:spPr/>
        <p:txBody>
          <a:bodyPr/>
          <a:lstStyle/>
          <a:p>
            <a:fld id="{EB34A235-1BAC-4CB2-9B5A-5A5EBA7C1A2E}" type="slidenum">
              <a:rPr lang="en-AU" smtClean="0"/>
              <a:t>10</a:t>
            </a:fld>
            <a:endParaRPr lang="en-AU" dirty="0"/>
          </a:p>
        </p:txBody>
      </p:sp>
    </p:spTree>
    <p:extLst>
      <p:ext uri="{BB962C8B-B14F-4D97-AF65-F5344CB8AC3E}">
        <p14:creationId xmlns:p14="http://schemas.microsoft.com/office/powerpoint/2010/main" val="1099756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B15C2-C38A-48F5-9522-69B69D6B7D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65E5235-8332-486D-BE8E-7A906CD7C7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DA96620-CAF4-412F-9A30-772F44F6E1A8}"/>
              </a:ext>
            </a:extLst>
          </p:cNvPr>
          <p:cNvSpPr>
            <a:spLocks noGrp="1"/>
          </p:cNvSpPr>
          <p:nvPr>
            <p:ph type="dt" sz="half" idx="10"/>
          </p:nvPr>
        </p:nvSpPr>
        <p:spPr/>
        <p:txBody>
          <a:bodyPr/>
          <a:lstStyle/>
          <a:p>
            <a:fld id="{4D2B1CEB-26A6-4657-B4C4-0FD6822366E6}" type="datetimeFigureOut">
              <a:rPr lang="en-AU" smtClean="0"/>
              <a:t>9/02/2021</a:t>
            </a:fld>
            <a:endParaRPr lang="en-AU" dirty="0"/>
          </a:p>
        </p:txBody>
      </p:sp>
      <p:sp>
        <p:nvSpPr>
          <p:cNvPr id="5" name="Footer Placeholder 4">
            <a:extLst>
              <a:ext uri="{FF2B5EF4-FFF2-40B4-BE49-F238E27FC236}">
                <a16:creationId xmlns:a16="http://schemas.microsoft.com/office/drawing/2014/main" id="{82DC0FC8-4100-4023-ACF1-3D1B2E620CB8}"/>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F48521B1-676B-4804-B01F-30A53E28AE73}"/>
              </a:ext>
            </a:extLst>
          </p:cNvPr>
          <p:cNvSpPr>
            <a:spLocks noGrp="1"/>
          </p:cNvSpPr>
          <p:nvPr>
            <p:ph type="sldNum" sz="quarter" idx="12"/>
          </p:nvPr>
        </p:nvSpPr>
        <p:spPr/>
        <p:txBody>
          <a:bodyPr/>
          <a:lstStyle/>
          <a:p>
            <a:fld id="{910B1AF6-A738-43E1-97CE-9986D2E571CA}" type="slidenum">
              <a:rPr lang="en-AU" smtClean="0"/>
              <a:t>‹#›</a:t>
            </a:fld>
            <a:endParaRPr lang="en-AU" dirty="0"/>
          </a:p>
        </p:txBody>
      </p:sp>
    </p:spTree>
    <p:extLst>
      <p:ext uri="{BB962C8B-B14F-4D97-AF65-F5344CB8AC3E}">
        <p14:creationId xmlns:p14="http://schemas.microsoft.com/office/powerpoint/2010/main" val="264682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48BB-5CF9-4039-9903-2CCF15151EE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EC8A06A-AA0C-4797-B910-F3BE4B5853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9481730-BDF7-4E88-9058-F10C9C3BF679}"/>
              </a:ext>
            </a:extLst>
          </p:cNvPr>
          <p:cNvSpPr>
            <a:spLocks noGrp="1"/>
          </p:cNvSpPr>
          <p:nvPr>
            <p:ph type="dt" sz="half" idx="10"/>
          </p:nvPr>
        </p:nvSpPr>
        <p:spPr/>
        <p:txBody>
          <a:bodyPr/>
          <a:lstStyle/>
          <a:p>
            <a:fld id="{4D2B1CEB-26A6-4657-B4C4-0FD6822366E6}" type="datetimeFigureOut">
              <a:rPr lang="en-AU" smtClean="0"/>
              <a:t>9/02/2021</a:t>
            </a:fld>
            <a:endParaRPr lang="en-AU" dirty="0"/>
          </a:p>
        </p:txBody>
      </p:sp>
      <p:sp>
        <p:nvSpPr>
          <p:cNvPr id="5" name="Footer Placeholder 4">
            <a:extLst>
              <a:ext uri="{FF2B5EF4-FFF2-40B4-BE49-F238E27FC236}">
                <a16:creationId xmlns:a16="http://schemas.microsoft.com/office/drawing/2014/main" id="{59207AB6-655D-4264-9A02-D5884FB1D1E8}"/>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880B68EA-7529-418B-A4CE-80E3385C97A1}"/>
              </a:ext>
            </a:extLst>
          </p:cNvPr>
          <p:cNvSpPr>
            <a:spLocks noGrp="1"/>
          </p:cNvSpPr>
          <p:nvPr>
            <p:ph type="sldNum" sz="quarter" idx="12"/>
          </p:nvPr>
        </p:nvSpPr>
        <p:spPr/>
        <p:txBody>
          <a:bodyPr/>
          <a:lstStyle/>
          <a:p>
            <a:fld id="{910B1AF6-A738-43E1-97CE-9986D2E571CA}" type="slidenum">
              <a:rPr lang="en-AU" smtClean="0"/>
              <a:t>‹#›</a:t>
            </a:fld>
            <a:endParaRPr lang="en-AU" dirty="0"/>
          </a:p>
        </p:txBody>
      </p:sp>
    </p:spTree>
    <p:extLst>
      <p:ext uri="{BB962C8B-B14F-4D97-AF65-F5344CB8AC3E}">
        <p14:creationId xmlns:p14="http://schemas.microsoft.com/office/powerpoint/2010/main" val="436981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1A6725-DA70-4E79-B9D8-597D0C499C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E4E6368-35F4-4E47-92AD-E04276D7FF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ED61534-3C75-4EAB-BB1A-6BD2DF802D00}"/>
              </a:ext>
            </a:extLst>
          </p:cNvPr>
          <p:cNvSpPr>
            <a:spLocks noGrp="1"/>
          </p:cNvSpPr>
          <p:nvPr>
            <p:ph type="dt" sz="half" idx="10"/>
          </p:nvPr>
        </p:nvSpPr>
        <p:spPr/>
        <p:txBody>
          <a:bodyPr/>
          <a:lstStyle/>
          <a:p>
            <a:fld id="{4D2B1CEB-26A6-4657-B4C4-0FD6822366E6}" type="datetimeFigureOut">
              <a:rPr lang="en-AU" smtClean="0"/>
              <a:t>9/02/2021</a:t>
            </a:fld>
            <a:endParaRPr lang="en-AU" dirty="0"/>
          </a:p>
        </p:txBody>
      </p:sp>
      <p:sp>
        <p:nvSpPr>
          <p:cNvPr id="5" name="Footer Placeholder 4">
            <a:extLst>
              <a:ext uri="{FF2B5EF4-FFF2-40B4-BE49-F238E27FC236}">
                <a16:creationId xmlns:a16="http://schemas.microsoft.com/office/drawing/2014/main" id="{612C3836-0068-4E54-8834-EB82A87B09CA}"/>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7AEC7FA4-A043-437A-A5D4-620D19C65E83}"/>
              </a:ext>
            </a:extLst>
          </p:cNvPr>
          <p:cNvSpPr>
            <a:spLocks noGrp="1"/>
          </p:cNvSpPr>
          <p:nvPr>
            <p:ph type="sldNum" sz="quarter" idx="12"/>
          </p:nvPr>
        </p:nvSpPr>
        <p:spPr/>
        <p:txBody>
          <a:bodyPr/>
          <a:lstStyle/>
          <a:p>
            <a:fld id="{910B1AF6-A738-43E1-97CE-9986D2E571CA}" type="slidenum">
              <a:rPr lang="en-AU" smtClean="0"/>
              <a:t>‹#›</a:t>
            </a:fld>
            <a:endParaRPr lang="en-AU" dirty="0"/>
          </a:p>
        </p:txBody>
      </p:sp>
    </p:spTree>
    <p:extLst>
      <p:ext uri="{BB962C8B-B14F-4D97-AF65-F5344CB8AC3E}">
        <p14:creationId xmlns:p14="http://schemas.microsoft.com/office/powerpoint/2010/main" val="371739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74A6-28F1-4652-BC92-750A052E92E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B906099-7EA9-4DF4-9F26-89F84D48E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3197E6-E28E-4BB9-9EEC-3710024A8D96}"/>
              </a:ext>
            </a:extLst>
          </p:cNvPr>
          <p:cNvSpPr>
            <a:spLocks noGrp="1"/>
          </p:cNvSpPr>
          <p:nvPr>
            <p:ph type="dt" sz="half" idx="10"/>
          </p:nvPr>
        </p:nvSpPr>
        <p:spPr/>
        <p:txBody>
          <a:bodyPr/>
          <a:lstStyle/>
          <a:p>
            <a:fld id="{4D2B1CEB-26A6-4657-B4C4-0FD6822366E6}" type="datetimeFigureOut">
              <a:rPr lang="en-AU" smtClean="0"/>
              <a:t>9/02/2021</a:t>
            </a:fld>
            <a:endParaRPr lang="en-AU" dirty="0"/>
          </a:p>
        </p:txBody>
      </p:sp>
      <p:sp>
        <p:nvSpPr>
          <p:cNvPr id="5" name="Footer Placeholder 4">
            <a:extLst>
              <a:ext uri="{FF2B5EF4-FFF2-40B4-BE49-F238E27FC236}">
                <a16:creationId xmlns:a16="http://schemas.microsoft.com/office/drawing/2014/main" id="{F5D05BBA-5367-4440-8B09-299A60E6C60A}"/>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DFF6C347-643A-43D1-9EA9-778C0B52B0AF}"/>
              </a:ext>
            </a:extLst>
          </p:cNvPr>
          <p:cNvSpPr>
            <a:spLocks noGrp="1"/>
          </p:cNvSpPr>
          <p:nvPr>
            <p:ph type="sldNum" sz="quarter" idx="12"/>
          </p:nvPr>
        </p:nvSpPr>
        <p:spPr/>
        <p:txBody>
          <a:bodyPr/>
          <a:lstStyle/>
          <a:p>
            <a:fld id="{910B1AF6-A738-43E1-97CE-9986D2E571CA}" type="slidenum">
              <a:rPr lang="en-AU" smtClean="0"/>
              <a:t>‹#›</a:t>
            </a:fld>
            <a:endParaRPr lang="en-AU" dirty="0"/>
          </a:p>
        </p:txBody>
      </p:sp>
    </p:spTree>
    <p:extLst>
      <p:ext uri="{BB962C8B-B14F-4D97-AF65-F5344CB8AC3E}">
        <p14:creationId xmlns:p14="http://schemas.microsoft.com/office/powerpoint/2010/main" val="211544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18B8-A29A-47E7-A5F1-5BC45CED78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4C4A0CC-1E8C-49AB-A2F1-5B276669B3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EECED-84D1-4430-925B-131D4FC2C767}"/>
              </a:ext>
            </a:extLst>
          </p:cNvPr>
          <p:cNvSpPr>
            <a:spLocks noGrp="1"/>
          </p:cNvSpPr>
          <p:nvPr>
            <p:ph type="dt" sz="half" idx="10"/>
          </p:nvPr>
        </p:nvSpPr>
        <p:spPr/>
        <p:txBody>
          <a:bodyPr/>
          <a:lstStyle/>
          <a:p>
            <a:fld id="{4D2B1CEB-26A6-4657-B4C4-0FD6822366E6}" type="datetimeFigureOut">
              <a:rPr lang="en-AU" smtClean="0"/>
              <a:t>9/02/2021</a:t>
            </a:fld>
            <a:endParaRPr lang="en-AU" dirty="0"/>
          </a:p>
        </p:txBody>
      </p:sp>
      <p:sp>
        <p:nvSpPr>
          <p:cNvPr id="5" name="Footer Placeholder 4">
            <a:extLst>
              <a:ext uri="{FF2B5EF4-FFF2-40B4-BE49-F238E27FC236}">
                <a16:creationId xmlns:a16="http://schemas.microsoft.com/office/drawing/2014/main" id="{D2FE6967-712E-4D9B-9054-0BCDCCA03F74}"/>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5BAEC0F2-C2DD-48D9-9AC3-256EC71E25FF}"/>
              </a:ext>
            </a:extLst>
          </p:cNvPr>
          <p:cNvSpPr>
            <a:spLocks noGrp="1"/>
          </p:cNvSpPr>
          <p:nvPr>
            <p:ph type="sldNum" sz="quarter" idx="12"/>
          </p:nvPr>
        </p:nvSpPr>
        <p:spPr/>
        <p:txBody>
          <a:bodyPr/>
          <a:lstStyle/>
          <a:p>
            <a:fld id="{910B1AF6-A738-43E1-97CE-9986D2E571CA}" type="slidenum">
              <a:rPr lang="en-AU" smtClean="0"/>
              <a:t>‹#›</a:t>
            </a:fld>
            <a:endParaRPr lang="en-AU" dirty="0"/>
          </a:p>
        </p:txBody>
      </p:sp>
    </p:spTree>
    <p:extLst>
      <p:ext uri="{BB962C8B-B14F-4D97-AF65-F5344CB8AC3E}">
        <p14:creationId xmlns:p14="http://schemas.microsoft.com/office/powerpoint/2010/main" val="411761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F027-B2EF-4AE4-9225-A41746B8E2B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1045D32-69CD-4D93-ABF6-A9FAFD7563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834255E-F62A-4815-BD6F-1FCAF2CFB1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3A948FD-60A8-4EF5-A09C-EB9BA7382243}"/>
              </a:ext>
            </a:extLst>
          </p:cNvPr>
          <p:cNvSpPr>
            <a:spLocks noGrp="1"/>
          </p:cNvSpPr>
          <p:nvPr>
            <p:ph type="dt" sz="half" idx="10"/>
          </p:nvPr>
        </p:nvSpPr>
        <p:spPr/>
        <p:txBody>
          <a:bodyPr/>
          <a:lstStyle/>
          <a:p>
            <a:fld id="{4D2B1CEB-26A6-4657-B4C4-0FD6822366E6}" type="datetimeFigureOut">
              <a:rPr lang="en-AU" smtClean="0"/>
              <a:t>9/02/2021</a:t>
            </a:fld>
            <a:endParaRPr lang="en-AU" dirty="0"/>
          </a:p>
        </p:txBody>
      </p:sp>
      <p:sp>
        <p:nvSpPr>
          <p:cNvPr id="6" name="Footer Placeholder 5">
            <a:extLst>
              <a:ext uri="{FF2B5EF4-FFF2-40B4-BE49-F238E27FC236}">
                <a16:creationId xmlns:a16="http://schemas.microsoft.com/office/drawing/2014/main" id="{7BDB4400-A227-41B0-8B2A-85F22E98E677}"/>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3085FE8F-DAC2-44FD-8CF0-F6E534E4B7A0}"/>
              </a:ext>
            </a:extLst>
          </p:cNvPr>
          <p:cNvSpPr>
            <a:spLocks noGrp="1"/>
          </p:cNvSpPr>
          <p:nvPr>
            <p:ph type="sldNum" sz="quarter" idx="12"/>
          </p:nvPr>
        </p:nvSpPr>
        <p:spPr/>
        <p:txBody>
          <a:bodyPr/>
          <a:lstStyle/>
          <a:p>
            <a:fld id="{910B1AF6-A738-43E1-97CE-9986D2E571CA}" type="slidenum">
              <a:rPr lang="en-AU" smtClean="0"/>
              <a:t>‹#›</a:t>
            </a:fld>
            <a:endParaRPr lang="en-AU" dirty="0"/>
          </a:p>
        </p:txBody>
      </p:sp>
    </p:spTree>
    <p:extLst>
      <p:ext uri="{BB962C8B-B14F-4D97-AF65-F5344CB8AC3E}">
        <p14:creationId xmlns:p14="http://schemas.microsoft.com/office/powerpoint/2010/main" val="51369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889B-D6C6-48A2-BDD7-B6C7B839214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8097A78-B62D-4971-AE2D-C03294AB36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CF5BB-69E4-404E-9F75-F405EA746B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73DD17C-88B5-4A38-8284-EFEF5798E9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521E84-FEF9-4EA7-BFC8-0D5FB849AF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ACD73BC-309D-4495-9ED7-398D8C60C1DB}"/>
              </a:ext>
            </a:extLst>
          </p:cNvPr>
          <p:cNvSpPr>
            <a:spLocks noGrp="1"/>
          </p:cNvSpPr>
          <p:nvPr>
            <p:ph type="dt" sz="half" idx="10"/>
          </p:nvPr>
        </p:nvSpPr>
        <p:spPr/>
        <p:txBody>
          <a:bodyPr/>
          <a:lstStyle/>
          <a:p>
            <a:fld id="{4D2B1CEB-26A6-4657-B4C4-0FD6822366E6}" type="datetimeFigureOut">
              <a:rPr lang="en-AU" smtClean="0"/>
              <a:t>9/02/2021</a:t>
            </a:fld>
            <a:endParaRPr lang="en-AU" dirty="0"/>
          </a:p>
        </p:txBody>
      </p:sp>
      <p:sp>
        <p:nvSpPr>
          <p:cNvPr id="8" name="Footer Placeholder 7">
            <a:extLst>
              <a:ext uri="{FF2B5EF4-FFF2-40B4-BE49-F238E27FC236}">
                <a16:creationId xmlns:a16="http://schemas.microsoft.com/office/drawing/2014/main" id="{A3C3312A-63D6-4BA3-8A21-2DBE476CA680}"/>
              </a:ext>
            </a:extLst>
          </p:cNvPr>
          <p:cNvSpPr>
            <a:spLocks noGrp="1"/>
          </p:cNvSpPr>
          <p:nvPr>
            <p:ph type="ftr" sz="quarter" idx="11"/>
          </p:nvPr>
        </p:nvSpPr>
        <p:spPr/>
        <p:txBody>
          <a:bodyPr/>
          <a:lstStyle/>
          <a:p>
            <a:endParaRPr lang="en-AU" dirty="0"/>
          </a:p>
        </p:txBody>
      </p:sp>
      <p:sp>
        <p:nvSpPr>
          <p:cNvPr id="9" name="Slide Number Placeholder 8">
            <a:extLst>
              <a:ext uri="{FF2B5EF4-FFF2-40B4-BE49-F238E27FC236}">
                <a16:creationId xmlns:a16="http://schemas.microsoft.com/office/drawing/2014/main" id="{F6125A6F-19E2-4680-A410-C6E01149E05E}"/>
              </a:ext>
            </a:extLst>
          </p:cNvPr>
          <p:cNvSpPr>
            <a:spLocks noGrp="1"/>
          </p:cNvSpPr>
          <p:nvPr>
            <p:ph type="sldNum" sz="quarter" idx="12"/>
          </p:nvPr>
        </p:nvSpPr>
        <p:spPr/>
        <p:txBody>
          <a:bodyPr/>
          <a:lstStyle/>
          <a:p>
            <a:fld id="{910B1AF6-A738-43E1-97CE-9986D2E571CA}" type="slidenum">
              <a:rPr lang="en-AU" smtClean="0"/>
              <a:t>‹#›</a:t>
            </a:fld>
            <a:endParaRPr lang="en-AU" dirty="0"/>
          </a:p>
        </p:txBody>
      </p:sp>
    </p:spTree>
    <p:extLst>
      <p:ext uri="{BB962C8B-B14F-4D97-AF65-F5344CB8AC3E}">
        <p14:creationId xmlns:p14="http://schemas.microsoft.com/office/powerpoint/2010/main" val="4108755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B1CA-8AF6-4977-8414-FB185B1ED44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BFD35505-21F5-48DB-ABC1-D7432BE19C47}"/>
              </a:ext>
            </a:extLst>
          </p:cNvPr>
          <p:cNvSpPr>
            <a:spLocks noGrp="1"/>
          </p:cNvSpPr>
          <p:nvPr>
            <p:ph type="dt" sz="half" idx="10"/>
          </p:nvPr>
        </p:nvSpPr>
        <p:spPr/>
        <p:txBody>
          <a:bodyPr/>
          <a:lstStyle/>
          <a:p>
            <a:fld id="{4D2B1CEB-26A6-4657-B4C4-0FD6822366E6}" type="datetimeFigureOut">
              <a:rPr lang="en-AU" smtClean="0"/>
              <a:t>9/02/2021</a:t>
            </a:fld>
            <a:endParaRPr lang="en-AU" dirty="0"/>
          </a:p>
        </p:txBody>
      </p:sp>
      <p:sp>
        <p:nvSpPr>
          <p:cNvPr id="4" name="Footer Placeholder 3">
            <a:extLst>
              <a:ext uri="{FF2B5EF4-FFF2-40B4-BE49-F238E27FC236}">
                <a16:creationId xmlns:a16="http://schemas.microsoft.com/office/drawing/2014/main" id="{61A3D8CC-D804-40C4-9290-C6CB3417CBF1}"/>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B74CF599-7ACB-4B47-A1BA-02E7C5414B1E}"/>
              </a:ext>
            </a:extLst>
          </p:cNvPr>
          <p:cNvSpPr>
            <a:spLocks noGrp="1"/>
          </p:cNvSpPr>
          <p:nvPr>
            <p:ph type="sldNum" sz="quarter" idx="12"/>
          </p:nvPr>
        </p:nvSpPr>
        <p:spPr/>
        <p:txBody>
          <a:bodyPr/>
          <a:lstStyle/>
          <a:p>
            <a:fld id="{910B1AF6-A738-43E1-97CE-9986D2E571CA}" type="slidenum">
              <a:rPr lang="en-AU" smtClean="0"/>
              <a:t>‹#›</a:t>
            </a:fld>
            <a:endParaRPr lang="en-AU" dirty="0"/>
          </a:p>
        </p:txBody>
      </p:sp>
    </p:spTree>
    <p:extLst>
      <p:ext uri="{BB962C8B-B14F-4D97-AF65-F5344CB8AC3E}">
        <p14:creationId xmlns:p14="http://schemas.microsoft.com/office/powerpoint/2010/main" val="650071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CBA15F-1B02-4FF5-887C-45CB419CE9C5}"/>
              </a:ext>
            </a:extLst>
          </p:cNvPr>
          <p:cNvSpPr>
            <a:spLocks noGrp="1"/>
          </p:cNvSpPr>
          <p:nvPr>
            <p:ph type="dt" sz="half" idx="10"/>
          </p:nvPr>
        </p:nvSpPr>
        <p:spPr/>
        <p:txBody>
          <a:bodyPr/>
          <a:lstStyle/>
          <a:p>
            <a:fld id="{4D2B1CEB-26A6-4657-B4C4-0FD6822366E6}" type="datetimeFigureOut">
              <a:rPr lang="en-AU" smtClean="0"/>
              <a:t>9/02/2021</a:t>
            </a:fld>
            <a:endParaRPr lang="en-AU" dirty="0"/>
          </a:p>
        </p:txBody>
      </p:sp>
      <p:sp>
        <p:nvSpPr>
          <p:cNvPr id="3" name="Footer Placeholder 2">
            <a:extLst>
              <a:ext uri="{FF2B5EF4-FFF2-40B4-BE49-F238E27FC236}">
                <a16:creationId xmlns:a16="http://schemas.microsoft.com/office/drawing/2014/main" id="{69AA5C85-189A-4A29-B3A7-F67047DA94F6}"/>
              </a:ext>
            </a:extLst>
          </p:cNvPr>
          <p:cNvSpPr>
            <a:spLocks noGrp="1"/>
          </p:cNvSpPr>
          <p:nvPr>
            <p:ph type="ftr" sz="quarter" idx="11"/>
          </p:nvPr>
        </p:nvSpPr>
        <p:spPr/>
        <p:txBody>
          <a:bodyPr/>
          <a:lstStyle/>
          <a:p>
            <a:endParaRPr lang="en-AU" dirty="0"/>
          </a:p>
        </p:txBody>
      </p:sp>
      <p:sp>
        <p:nvSpPr>
          <p:cNvPr id="4" name="Slide Number Placeholder 3">
            <a:extLst>
              <a:ext uri="{FF2B5EF4-FFF2-40B4-BE49-F238E27FC236}">
                <a16:creationId xmlns:a16="http://schemas.microsoft.com/office/drawing/2014/main" id="{A46EE917-9495-4EBA-91FC-3DBA9035511E}"/>
              </a:ext>
            </a:extLst>
          </p:cNvPr>
          <p:cNvSpPr>
            <a:spLocks noGrp="1"/>
          </p:cNvSpPr>
          <p:nvPr>
            <p:ph type="sldNum" sz="quarter" idx="12"/>
          </p:nvPr>
        </p:nvSpPr>
        <p:spPr/>
        <p:txBody>
          <a:bodyPr/>
          <a:lstStyle/>
          <a:p>
            <a:fld id="{910B1AF6-A738-43E1-97CE-9986D2E571CA}" type="slidenum">
              <a:rPr lang="en-AU" smtClean="0"/>
              <a:t>‹#›</a:t>
            </a:fld>
            <a:endParaRPr lang="en-AU" dirty="0"/>
          </a:p>
        </p:txBody>
      </p:sp>
    </p:spTree>
    <p:extLst>
      <p:ext uri="{BB962C8B-B14F-4D97-AF65-F5344CB8AC3E}">
        <p14:creationId xmlns:p14="http://schemas.microsoft.com/office/powerpoint/2010/main" val="66812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120A-D3E5-49AC-8BF2-4DD74C28D2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9B34255-3044-4CC9-8509-AA4CA124BE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49799D6-5117-4790-BF16-60EA8AFCAB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0ED23E-C63F-4B9D-A780-7518712990F0}"/>
              </a:ext>
            </a:extLst>
          </p:cNvPr>
          <p:cNvSpPr>
            <a:spLocks noGrp="1"/>
          </p:cNvSpPr>
          <p:nvPr>
            <p:ph type="dt" sz="half" idx="10"/>
          </p:nvPr>
        </p:nvSpPr>
        <p:spPr/>
        <p:txBody>
          <a:bodyPr/>
          <a:lstStyle/>
          <a:p>
            <a:fld id="{4D2B1CEB-26A6-4657-B4C4-0FD6822366E6}" type="datetimeFigureOut">
              <a:rPr lang="en-AU" smtClean="0"/>
              <a:t>9/02/2021</a:t>
            </a:fld>
            <a:endParaRPr lang="en-AU" dirty="0"/>
          </a:p>
        </p:txBody>
      </p:sp>
      <p:sp>
        <p:nvSpPr>
          <p:cNvPr id="6" name="Footer Placeholder 5">
            <a:extLst>
              <a:ext uri="{FF2B5EF4-FFF2-40B4-BE49-F238E27FC236}">
                <a16:creationId xmlns:a16="http://schemas.microsoft.com/office/drawing/2014/main" id="{8178C2B2-0056-40BE-BA83-64B12CF00164}"/>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650C57A7-2F41-4540-A1D3-900A6F4FF0A2}"/>
              </a:ext>
            </a:extLst>
          </p:cNvPr>
          <p:cNvSpPr>
            <a:spLocks noGrp="1"/>
          </p:cNvSpPr>
          <p:nvPr>
            <p:ph type="sldNum" sz="quarter" idx="12"/>
          </p:nvPr>
        </p:nvSpPr>
        <p:spPr/>
        <p:txBody>
          <a:bodyPr/>
          <a:lstStyle/>
          <a:p>
            <a:fld id="{910B1AF6-A738-43E1-97CE-9986D2E571CA}" type="slidenum">
              <a:rPr lang="en-AU" smtClean="0"/>
              <a:t>‹#›</a:t>
            </a:fld>
            <a:endParaRPr lang="en-AU" dirty="0"/>
          </a:p>
        </p:txBody>
      </p:sp>
    </p:spTree>
    <p:extLst>
      <p:ext uri="{BB962C8B-B14F-4D97-AF65-F5344CB8AC3E}">
        <p14:creationId xmlns:p14="http://schemas.microsoft.com/office/powerpoint/2010/main" val="3345917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9B31E-C685-4BB3-B325-B524245D8E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9F3A62A-ED67-469A-B6D6-C5CDFE5CC7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a:extLst>
              <a:ext uri="{FF2B5EF4-FFF2-40B4-BE49-F238E27FC236}">
                <a16:creationId xmlns:a16="http://schemas.microsoft.com/office/drawing/2014/main" id="{5E05C720-53CB-44CE-BA20-4AAE8FB14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BF58B-F06B-4F97-8DDF-9649ECD5A4A7}"/>
              </a:ext>
            </a:extLst>
          </p:cNvPr>
          <p:cNvSpPr>
            <a:spLocks noGrp="1"/>
          </p:cNvSpPr>
          <p:nvPr>
            <p:ph type="dt" sz="half" idx="10"/>
          </p:nvPr>
        </p:nvSpPr>
        <p:spPr/>
        <p:txBody>
          <a:bodyPr/>
          <a:lstStyle/>
          <a:p>
            <a:fld id="{4D2B1CEB-26A6-4657-B4C4-0FD6822366E6}" type="datetimeFigureOut">
              <a:rPr lang="en-AU" smtClean="0"/>
              <a:t>9/02/2021</a:t>
            </a:fld>
            <a:endParaRPr lang="en-AU" dirty="0"/>
          </a:p>
        </p:txBody>
      </p:sp>
      <p:sp>
        <p:nvSpPr>
          <p:cNvPr id="6" name="Footer Placeholder 5">
            <a:extLst>
              <a:ext uri="{FF2B5EF4-FFF2-40B4-BE49-F238E27FC236}">
                <a16:creationId xmlns:a16="http://schemas.microsoft.com/office/drawing/2014/main" id="{E25E6937-1AD3-4C0E-B401-02FB137E9CDC}"/>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FC1A442D-8065-47BD-A9AC-67B497971C07}"/>
              </a:ext>
            </a:extLst>
          </p:cNvPr>
          <p:cNvSpPr>
            <a:spLocks noGrp="1"/>
          </p:cNvSpPr>
          <p:nvPr>
            <p:ph type="sldNum" sz="quarter" idx="12"/>
          </p:nvPr>
        </p:nvSpPr>
        <p:spPr/>
        <p:txBody>
          <a:bodyPr/>
          <a:lstStyle/>
          <a:p>
            <a:fld id="{910B1AF6-A738-43E1-97CE-9986D2E571CA}" type="slidenum">
              <a:rPr lang="en-AU" smtClean="0"/>
              <a:t>‹#›</a:t>
            </a:fld>
            <a:endParaRPr lang="en-AU" dirty="0"/>
          </a:p>
        </p:txBody>
      </p:sp>
    </p:spTree>
    <p:extLst>
      <p:ext uri="{BB962C8B-B14F-4D97-AF65-F5344CB8AC3E}">
        <p14:creationId xmlns:p14="http://schemas.microsoft.com/office/powerpoint/2010/main" val="144846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AEA3C1-3A80-4275-949F-BA4FB1DAA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1F5E4E7-2908-4789-B938-082BCE8C1E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1B8A568-5EE7-4393-8CEF-D8CDAA2EA9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B1CEB-26A6-4657-B4C4-0FD6822366E6}" type="datetimeFigureOut">
              <a:rPr lang="en-AU" smtClean="0"/>
              <a:t>9/02/2021</a:t>
            </a:fld>
            <a:endParaRPr lang="en-AU" dirty="0"/>
          </a:p>
        </p:txBody>
      </p:sp>
      <p:sp>
        <p:nvSpPr>
          <p:cNvPr id="5" name="Footer Placeholder 4">
            <a:extLst>
              <a:ext uri="{FF2B5EF4-FFF2-40B4-BE49-F238E27FC236}">
                <a16:creationId xmlns:a16="http://schemas.microsoft.com/office/drawing/2014/main" id="{B89BE602-004E-4162-9997-58CFD95D52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0BC287BB-3E56-44B0-9923-C96CB310D9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0B1AF6-A738-43E1-97CE-9986D2E571CA}" type="slidenum">
              <a:rPr lang="en-AU" smtClean="0"/>
              <a:t>‹#›</a:t>
            </a:fld>
            <a:endParaRPr lang="en-AU" dirty="0"/>
          </a:p>
        </p:txBody>
      </p:sp>
    </p:spTree>
    <p:extLst>
      <p:ext uri="{BB962C8B-B14F-4D97-AF65-F5344CB8AC3E}">
        <p14:creationId xmlns:p14="http://schemas.microsoft.com/office/powerpoint/2010/main" val="3614377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1F68-09C1-40E6-AB82-BAC082EB72DA}"/>
              </a:ext>
            </a:extLst>
          </p:cNvPr>
          <p:cNvSpPr>
            <a:spLocks noGrp="1"/>
          </p:cNvSpPr>
          <p:nvPr>
            <p:ph type="ctrTitle"/>
          </p:nvPr>
        </p:nvSpPr>
        <p:spPr/>
        <p:txBody>
          <a:bodyPr/>
          <a:lstStyle/>
          <a:p>
            <a:r>
              <a:rPr lang="en-AU" u="sng" dirty="0"/>
              <a:t>Inclined Planes</a:t>
            </a:r>
          </a:p>
        </p:txBody>
      </p:sp>
      <p:sp>
        <p:nvSpPr>
          <p:cNvPr id="3" name="Subtitle 2">
            <a:extLst>
              <a:ext uri="{FF2B5EF4-FFF2-40B4-BE49-F238E27FC236}">
                <a16:creationId xmlns:a16="http://schemas.microsoft.com/office/drawing/2014/main" id="{D9CF1CF6-F57A-42D6-BEB3-794587C90EFE}"/>
              </a:ext>
            </a:extLst>
          </p:cNvPr>
          <p:cNvSpPr>
            <a:spLocks noGrp="1"/>
          </p:cNvSpPr>
          <p:nvPr>
            <p:ph type="subTitle" idx="1"/>
          </p:nvPr>
        </p:nvSpPr>
        <p:spPr/>
        <p:txBody>
          <a:bodyPr/>
          <a:lstStyle/>
          <a:p>
            <a:r>
              <a:rPr lang="en-AU" dirty="0"/>
              <a:t>It’s all downhill from here…</a:t>
            </a:r>
          </a:p>
        </p:txBody>
      </p:sp>
      <p:pic>
        <p:nvPicPr>
          <p:cNvPr id="5" name="Picture 4">
            <a:extLst>
              <a:ext uri="{FF2B5EF4-FFF2-40B4-BE49-F238E27FC236}">
                <a16:creationId xmlns:a16="http://schemas.microsoft.com/office/drawing/2014/main" id="{565ADB7E-41F2-4540-8424-860FD14A3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283" y="4373293"/>
            <a:ext cx="2665593" cy="2145306"/>
          </a:xfrm>
          <a:prstGeom prst="rect">
            <a:avLst/>
          </a:prstGeom>
        </p:spPr>
      </p:pic>
      <p:pic>
        <p:nvPicPr>
          <p:cNvPr id="7" name="Picture 6">
            <a:extLst>
              <a:ext uri="{FF2B5EF4-FFF2-40B4-BE49-F238E27FC236}">
                <a16:creationId xmlns:a16="http://schemas.microsoft.com/office/drawing/2014/main" id="{CF3F6F12-7FA8-47BF-A8DD-1810D3CFB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6317" y="550566"/>
            <a:ext cx="3529868" cy="2001838"/>
          </a:xfrm>
          <a:prstGeom prst="rect">
            <a:avLst/>
          </a:prstGeom>
        </p:spPr>
      </p:pic>
      <p:pic>
        <p:nvPicPr>
          <p:cNvPr id="9" name="Picture 8">
            <a:extLst>
              <a:ext uri="{FF2B5EF4-FFF2-40B4-BE49-F238E27FC236}">
                <a16:creationId xmlns:a16="http://schemas.microsoft.com/office/drawing/2014/main" id="{0BCA59DC-E948-4FF0-9E3D-FC938F5D5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57" y="460178"/>
            <a:ext cx="2730447" cy="1824435"/>
          </a:xfrm>
          <a:prstGeom prst="rect">
            <a:avLst/>
          </a:prstGeom>
        </p:spPr>
      </p:pic>
      <p:pic>
        <p:nvPicPr>
          <p:cNvPr id="11" name="Picture 10">
            <a:extLst>
              <a:ext uri="{FF2B5EF4-FFF2-40B4-BE49-F238E27FC236}">
                <a16:creationId xmlns:a16="http://schemas.microsoft.com/office/drawing/2014/main" id="{694BC910-F78D-4EB8-8439-8E9B2BF54D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8359" y="4545012"/>
            <a:ext cx="2902358" cy="1794625"/>
          </a:xfrm>
          <a:prstGeom prst="rect">
            <a:avLst/>
          </a:prstGeom>
        </p:spPr>
      </p:pic>
    </p:spTree>
    <p:extLst>
      <p:ext uri="{BB962C8B-B14F-4D97-AF65-F5344CB8AC3E}">
        <p14:creationId xmlns:p14="http://schemas.microsoft.com/office/powerpoint/2010/main" val="3019227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A109D6-3830-4D2F-9916-913A3295D342}"/>
              </a:ext>
            </a:extLst>
          </p:cNvPr>
          <p:cNvPicPr>
            <a:picLocks noChangeAspect="1"/>
          </p:cNvPicPr>
          <p:nvPr/>
        </p:nvPicPr>
        <p:blipFill>
          <a:blip r:embed="rId3"/>
          <a:stretch>
            <a:fillRect/>
          </a:stretch>
        </p:blipFill>
        <p:spPr>
          <a:xfrm>
            <a:off x="141402" y="188536"/>
            <a:ext cx="7286625" cy="1609725"/>
          </a:xfrm>
          <a:prstGeom prst="rect">
            <a:avLst/>
          </a:prstGeom>
        </p:spPr>
      </p:pic>
      <p:sp>
        <p:nvSpPr>
          <p:cNvPr id="3" name="TextBox 2">
            <a:extLst>
              <a:ext uri="{FF2B5EF4-FFF2-40B4-BE49-F238E27FC236}">
                <a16:creationId xmlns:a16="http://schemas.microsoft.com/office/drawing/2014/main" id="{E0E52E43-4308-4BA4-AF3E-3C55FB1D8622}"/>
              </a:ext>
            </a:extLst>
          </p:cNvPr>
          <p:cNvSpPr txBox="1"/>
          <p:nvPr/>
        </p:nvSpPr>
        <p:spPr>
          <a:xfrm>
            <a:off x="529525" y="2090711"/>
            <a:ext cx="5682739" cy="2308324"/>
          </a:xfrm>
          <a:prstGeom prst="rect">
            <a:avLst/>
          </a:prstGeom>
          <a:noFill/>
        </p:spPr>
        <p:txBody>
          <a:bodyPr wrap="square" rtlCol="0">
            <a:spAutoFit/>
          </a:bodyPr>
          <a:lstStyle/>
          <a:p>
            <a:pPr marL="342900" indent="-342900">
              <a:buAutoNum type="alphaLcPeriod"/>
            </a:pPr>
            <a:r>
              <a:rPr lang="en-AU" dirty="0"/>
              <a:t>Apparent weight on plank = magnitude of normal force. As the angle of the plank increases, the magnitude of the normal force decreases, meaning plank is less likely to experience sufficient force to break.</a:t>
            </a:r>
          </a:p>
          <a:p>
            <a:pPr marL="342900" indent="-342900">
              <a:buAutoNum type="alphaLcPeriod"/>
            </a:pPr>
            <a:r>
              <a:rPr lang="en-AU" dirty="0"/>
              <a:t>Force required to break plank:</a:t>
            </a:r>
          </a:p>
          <a:p>
            <a:pPr algn="ctr"/>
            <a:r>
              <a:rPr lang="en-AU" dirty="0"/>
              <a:t>F = 166 x 9.8 = 1626.8 N</a:t>
            </a:r>
          </a:p>
          <a:p>
            <a:r>
              <a:rPr lang="en-AU" dirty="0"/>
              <a:t>      Draw diagram of inclined plank:</a:t>
            </a:r>
          </a:p>
        </p:txBody>
      </p:sp>
      <p:cxnSp>
        <p:nvCxnSpPr>
          <p:cNvPr id="5" name="Straight Connector 4">
            <a:extLst>
              <a:ext uri="{FF2B5EF4-FFF2-40B4-BE49-F238E27FC236}">
                <a16:creationId xmlns:a16="http://schemas.microsoft.com/office/drawing/2014/main" id="{2FAA8F9B-E59E-4009-A893-90B87E5804C1}"/>
              </a:ext>
            </a:extLst>
          </p:cNvPr>
          <p:cNvCxnSpPr/>
          <p:nvPr/>
        </p:nvCxnSpPr>
        <p:spPr>
          <a:xfrm>
            <a:off x="999241" y="6268825"/>
            <a:ext cx="307313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09866CC-BDBC-4FDD-9457-5DB0121F7A7F}"/>
              </a:ext>
            </a:extLst>
          </p:cNvPr>
          <p:cNvSpPr/>
          <p:nvPr/>
        </p:nvSpPr>
        <p:spPr>
          <a:xfrm rot="20494977">
            <a:off x="884942" y="5667375"/>
            <a:ext cx="3073138" cy="12382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66B1D70A-492B-42BA-9015-E2E1BECFA272}"/>
              </a:ext>
            </a:extLst>
          </p:cNvPr>
          <p:cNvSpPr/>
          <p:nvPr/>
        </p:nvSpPr>
        <p:spPr>
          <a:xfrm rot="20494977">
            <a:off x="2167009" y="5256096"/>
            <a:ext cx="509004" cy="36727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 name="Straight Arrow Connector 7">
            <a:extLst>
              <a:ext uri="{FF2B5EF4-FFF2-40B4-BE49-F238E27FC236}">
                <a16:creationId xmlns:a16="http://schemas.microsoft.com/office/drawing/2014/main" id="{1F795DB2-4C07-43C7-A561-5E731E63F8E3}"/>
              </a:ext>
            </a:extLst>
          </p:cNvPr>
          <p:cNvCxnSpPr>
            <a:cxnSpLocks/>
          </p:cNvCxnSpPr>
          <p:nvPr/>
        </p:nvCxnSpPr>
        <p:spPr>
          <a:xfrm flipH="1">
            <a:off x="6779236" y="1980942"/>
            <a:ext cx="908554" cy="501977"/>
          </a:xfrm>
          <a:prstGeom prst="straightConnector1">
            <a:avLst/>
          </a:prstGeom>
          <a:ln w="25400">
            <a:solidFill>
              <a:srgbClr val="00F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8E3C02B-87D8-43E6-B895-56E86BDB1E8A}"/>
              </a:ext>
            </a:extLst>
          </p:cNvPr>
          <p:cNvSpPr txBox="1"/>
          <p:nvPr/>
        </p:nvSpPr>
        <p:spPr>
          <a:xfrm>
            <a:off x="7687791" y="2603861"/>
            <a:ext cx="1522198" cy="369332"/>
          </a:xfrm>
          <a:prstGeom prst="rect">
            <a:avLst/>
          </a:prstGeom>
          <a:noFill/>
        </p:spPr>
        <p:txBody>
          <a:bodyPr wrap="square" rtlCol="0">
            <a:spAutoFit/>
          </a:bodyPr>
          <a:lstStyle/>
          <a:p>
            <a:r>
              <a:rPr lang="en-AU" dirty="0"/>
              <a:t>W = 1930.6 N</a:t>
            </a:r>
          </a:p>
        </p:txBody>
      </p:sp>
      <p:sp>
        <p:nvSpPr>
          <p:cNvPr id="10" name="TextBox 9">
            <a:extLst>
              <a:ext uri="{FF2B5EF4-FFF2-40B4-BE49-F238E27FC236}">
                <a16:creationId xmlns:a16="http://schemas.microsoft.com/office/drawing/2014/main" id="{FB82FFFE-54E2-49A9-B848-602BF8FD7881}"/>
              </a:ext>
            </a:extLst>
          </p:cNvPr>
          <p:cNvSpPr txBox="1"/>
          <p:nvPr/>
        </p:nvSpPr>
        <p:spPr>
          <a:xfrm>
            <a:off x="6760782" y="2950977"/>
            <a:ext cx="497433" cy="369332"/>
          </a:xfrm>
          <a:prstGeom prst="rect">
            <a:avLst/>
          </a:prstGeom>
          <a:noFill/>
        </p:spPr>
        <p:txBody>
          <a:bodyPr wrap="square" rtlCol="0">
            <a:spAutoFit/>
          </a:bodyPr>
          <a:lstStyle/>
          <a:p>
            <a:r>
              <a:rPr lang="en-AU" dirty="0"/>
              <a:t>F</a:t>
            </a:r>
            <a:r>
              <a:rPr lang="en-AU" baseline="-25000" dirty="0"/>
              <a:t>N</a:t>
            </a:r>
            <a:endParaRPr lang="en-AU" dirty="0"/>
          </a:p>
        </p:txBody>
      </p:sp>
      <p:sp>
        <p:nvSpPr>
          <p:cNvPr id="11" name="TextBox 10">
            <a:extLst>
              <a:ext uri="{FF2B5EF4-FFF2-40B4-BE49-F238E27FC236}">
                <a16:creationId xmlns:a16="http://schemas.microsoft.com/office/drawing/2014/main" id="{DF79357C-F8B2-4866-AB05-9C4783451E56}"/>
              </a:ext>
            </a:extLst>
          </p:cNvPr>
          <p:cNvSpPr txBox="1"/>
          <p:nvPr/>
        </p:nvSpPr>
        <p:spPr>
          <a:xfrm>
            <a:off x="6979403" y="1776954"/>
            <a:ext cx="497433" cy="369332"/>
          </a:xfrm>
          <a:prstGeom prst="rect">
            <a:avLst/>
          </a:prstGeom>
          <a:noFill/>
        </p:spPr>
        <p:txBody>
          <a:bodyPr wrap="square" rtlCol="0">
            <a:spAutoFit/>
          </a:bodyPr>
          <a:lstStyle/>
          <a:p>
            <a:r>
              <a:rPr lang="en-AU" dirty="0"/>
              <a:t>F</a:t>
            </a:r>
            <a:r>
              <a:rPr lang="en-AU" baseline="-25000" dirty="0"/>
              <a:t>R</a:t>
            </a:r>
            <a:endParaRPr lang="en-AU" dirty="0"/>
          </a:p>
        </p:txBody>
      </p:sp>
      <p:cxnSp>
        <p:nvCxnSpPr>
          <p:cNvPr id="12" name="Straight Arrow Connector 11">
            <a:extLst>
              <a:ext uri="{FF2B5EF4-FFF2-40B4-BE49-F238E27FC236}">
                <a16:creationId xmlns:a16="http://schemas.microsoft.com/office/drawing/2014/main" id="{653867DC-11F2-4160-AB5A-AC0601306EE8}"/>
              </a:ext>
            </a:extLst>
          </p:cNvPr>
          <p:cNvCxnSpPr>
            <a:cxnSpLocks/>
          </p:cNvCxnSpPr>
          <p:nvPr/>
        </p:nvCxnSpPr>
        <p:spPr>
          <a:xfrm>
            <a:off x="7706671" y="1980942"/>
            <a:ext cx="0" cy="18606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FF76849-61C7-40E5-AF0C-850922ABA06C}"/>
              </a:ext>
            </a:extLst>
          </p:cNvPr>
          <p:cNvCxnSpPr>
            <a:cxnSpLocks/>
          </p:cNvCxnSpPr>
          <p:nvPr/>
        </p:nvCxnSpPr>
        <p:spPr>
          <a:xfrm flipH="1" flipV="1">
            <a:off x="6809759" y="2482919"/>
            <a:ext cx="896912" cy="1358689"/>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7DD3B28-4EEE-46BE-B3DD-A4395E88A4FC}"/>
              </a:ext>
            </a:extLst>
          </p:cNvPr>
          <p:cNvSpPr/>
          <p:nvPr/>
        </p:nvSpPr>
        <p:spPr>
          <a:xfrm rot="19814727">
            <a:off x="6840852" y="2395945"/>
            <a:ext cx="183102" cy="173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Box 14">
            <a:extLst>
              <a:ext uri="{FF2B5EF4-FFF2-40B4-BE49-F238E27FC236}">
                <a16:creationId xmlns:a16="http://schemas.microsoft.com/office/drawing/2014/main" id="{14502F83-1732-4B0A-96F2-13160752FC18}"/>
              </a:ext>
            </a:extLst>
          </p:cNvPr>
          <p:cNvSpPr txBox="1"/>
          <p:nvPr/>
        </p:nvSpPr>
        <p:spPr>
          <a:xfrm>
            <a:off x="7400840" y="3038067"/>
            <a:ext cx="356032" cy="369332"/>
          </a:xfrm>
          <a:prstGeom prst="rect">
            <a:avLst/>
          </a:prstGeom>
          <a:noFill/>
        </p:spPr>
        <p:txBody>
          <a:bodyPr wrap="square" rtlCol="0">
            <a:spAutoFit/>
          </a:bodyPr>
          <a:lstStyle/>
          <a:p>
            <a:r>
              <a:rPr lang="el-GR" dirty="0"/>
              <a:t>θ</a:t>
            </a:r>
            <a:endParaRPr lang="en-AU" dirty="0"/>
          </a:p>
        </p:txBody>
      </p:sp>
      <p:sp>
        <p:nvSpPr>
          <p:cNvPr id="16" name="TextBox 15">
            <a:extLst>
              <a:ext uri="{FF2B5EF4-FFF2-40B4-BE49-F238E27FC236}">
                <a16:creationId xmlns:a16="http://schemas.microsoft.com/office/drawing/2014/main" id="{C1A8C974-DBC8-4D5A-B6B5-0DDC0D2A4CA9}"/>
              </a:ext>
            </a:extLst>
          </p:cNvPr>
          <p:cNvSpPr txBox="1"/>
          <p:nvPr/>
        </p:nvSpPr>
        <p:spPr>
          <a:xfrm>
            <a:off x="2220016" y="4541465"/>
            <a:ext cx="497433" cy="369332"/>
          </a:xfrm>
          <a:prstGeom prst="rect">
            <a:avLst/>
          </a:prstGeom>
          <a:noFill/>
        </p:spPr>
        <p:txBody>
          <a:bodyPr wrap="square" rtlCol="0">
            <a:spAutoFit/>
          </a:bodyPr>
          <a:lstStyle/>
          <a:p>
            <a:r>
              <a:rPr lang="en-AU" dirty="0"/>
              <a:t>F</a:t>
            </a:r>
            <a:r>
              <a:rPr lang="en-AU" baseline="-25000" dirty="0"/>
              <a:t>N</a:t>
            </a:r>
            <a:endParaRPr lang="en-AU" dirty="0"/>
          </a:p>
        </p:txBody>
      </p:sp>
      <p:sp>
        <p:nvSpPr>
          <p:cNvPr id="17" name="TextBox 16">
            <a:extLst>
              <a:ext uri="{FF2B5EF4-FFF2-40B4-BE49-F238E27FC236}">
                <a16:creationId xmlns:a16="http://schemas.microsoft.com/office/drawing/2014/main" id="{B7C9CB71-3824-4598-A661-2BE69E245E77}"/>
              </a:ext>
            </a:extLst>
          </p:cNvPr>
          <p:cNvSpPr txBox="1"/>
          <p:nvPr/>
        </p:nvSpPr>
        <p:spPr>
          <a:xfrm>
            <a:off x="2416745" y="5889198"/>
            <a:ext cx="3073138" cy="369332"/>
          </a:xfrm>
          <a:prstGeom prst="rect">
            <a:avLst/>
          </a:prstGeom>
          <a:noFill/>
        </p:spPr>
        <p:txBody>
          <a:bodyPr wrap="square" rtlCol="0">
            <a:spAutoFit/>
          </a:bodyPr>
          <a:lstStyle/>
          <a:p>
            <a:r>
              <a:rPr lang="en-AU" dirty="0"/>
              <a:t>W = mg = 197 x 9.8 = 1930.6 N</a:t>
            </a:r>
          </a:p>
        </p:txBody>
      </p:sp>
      <p:cxnSp>
        <p:nvCxnSpPr>
          <p:cNvPr id="18" name="Straight Arrow Connector 17">
            <a:extLst>
              <a:ext uri="{FF2B5EF4-FFF2-40B4-BE49-F238E27FC236}">
                <a16:creationId xmlns:a16="http://schemas.microsoft.com/office/drawing/2014/main" id="{2CB184E3-EBD6-4DB0-BF59-E0FDEA388EEF}"/>
              </a:ext>
            </a:extLst>
          </p:cNvPr>
          <p:cNvCxnSpPr>
            <a:cxnSpLocks/>
          </p:cNvCxnSpPr>
          <p:nvPr/>
        </p:nvCxnSpPr>
        <p:spPr>
          <a:xfrm>
            <a:off x="2416745" y="5463318"/>
            <a:ext cx="0" cy="8432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44F8CF-0814-4A36-BDD6-0A02054A125E}"/>
              </a:ext>
            </a:extLst>
          </p:cNvPr>
          <p:cNvCxnSpPr>
            <a:cxnSpLocks/>
          </p:cNvCxnSpPr>
          <p:nvPr/>
        </p:nvCxnSpPr>
        <p:spPr>
          <a:xfrm flipH="1" flipV="1">
            <a:off x="2122027" y="4750391"/>
            <a:ext cx="294718" cy="713644"/>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FA05C19-7D0B-4C1C-A1DA-B4C22FF52CA4}"/>
              </a:ext>
            </a:extLst>
          </p:cNvPr>
          <p:cNvCxnSpPr>
            <a:cxnSpLocks/>
          </p:cNvCxnSpPr>
          <p:nvPr/>
        </p:nvCxnSpPr>
        <p:spPr>
          <a:xfrm flipH="1">
            <a:off x="2026763" y="5463318"/>
            <a:ext cx="389982" cy="151582"/>
          </a:xfrm>
          <a:prstGeom prst="straightConnector1">
            <a:avLst/>
          </a:prstGeom>
          <a:ln w="25400">
            <a:solidFill>
              <a:srgbClr val="00F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32DDA2D-86BB-4A9D-8EE8-118FE2BF4EE4}"/>
              </a:ext>
            </a:extLst>
          </p:cNvPr>
          <p:cNvSpPr txBox="1"/>
          <p:nvPr/>
        </p:nvSpPr>
        <p:spPr>
          <a:xfrm>
            <a:off x="1675361" y="5289664"/>
            <a:ext cx="497433" cy="369332"/>
          </a:xfrm>
          <a:prstGeom prst="rect">
            <a:avLst/>
          </a:prstGeom>
          <a:noFill/>
        </p:spPr>
        <p:txBody>
          <a:bodyPr wrap="square" rtlCol="0">
            <a:spAutoFit/>
          </a:bodyPr>
          <a:lstStyle/>
          <a:p>
            <a:r>
              <a:rPr lang="en-AU" dirty="0"/>
              <a:t>F</a:t>
            </a:r>
            <a:r>
              <a:rPr lang="en-AU" baseline="-25000" dirty="0"/>
              <a:t>R</a:t>
            </a:r>
            <a:endParaRPr lang="en-AU" dirty="0"/>
          </a:p>
        </p:txBody>
      </p:sp>
      <p:sp>
        <p:nvSpPr>
          <p:cNvPr id="22" name="TextBox 21">
            <a:extLst>
              <a:ext uri="{FF2B5EF4-FFF2-40B4-BE49-F238E27FC236}">
                <a16:creationId xmlns:a16="http://schemas.microsoft.com/office/drawing/2014/main" id="{7BA56A75-7A7D-4764-BEF0-01D4FCEDCCFB}"/>
              </a:ext>
            </a:extLst>
          </p:cNvPr>
          <p:cNvSpPr txBox="1"/>
          <p:nvPr/>
        </p:nvSpPr>
        <p:spPr>
          <a:xfrm>
            <a:off x="1735338" y="5937218"/>
            <a:ext cx="356032" cy="369332"/>
          </a:xfrm>
          <a:prstGeom prst="rect">
            <a:avLst/>
          </a:prstGeom>
          <a:noFill/>
        </p:spPr>
        <p:txBody>
          <a:bodyPr wrap="square" rtlCol="0">
            <a:spAutoFit/>
          </a:bodyPr>
          <a:lstStyle/>
          <a:p>
            <a:r>
              <a:rPr lang="el-GR" dirty="0"/>
              <a:t>θ</a:t>
            </a:r>
            <a:endParaRPr lang="en-AU" dirty="0"/>
          </a:p>
        </p:txBody>
      </p:sp>
      <p:cxnSp>
        <p:nvCxnSpPr>
          <p:cNvPr id="43" name="Straight Connector 42">
            <a:extLst>
              <a:ext uri="{FF2B5EF4-FFF2-40B4-BE49-F238E27FC236}">
                <a16:creationId xmlns:a16="http://schemas.microsoft.com/office/drawing/2014/main" id="{2DBF375A-F999-42C0-84BE-EF52958E83B3}"/>
              </a:ext>
            </a:extLst>
          </p:cNvPr>
          <p:cNvCxnSpPr/>
          <p:nvPr/>
        </p:nvCxnSpPr>
        <p:spPr>
          <a:xfrm>
            <a:off x="6212264" y="1989056"/>
            <a:ext cx="0" cy="4402317"/>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E17F1D4-3FC7-42E6-B21B-8C18E7E3DAA3}"/>
              </a:ext>
            </a:extLst>
          </p:cNvPr>
          <p:cNvSpPr txBox="1"/>
          <p:nvPr/>
        </p:nvSpPr>
        <p:spPr>
          <a:xfrm>
            <a:off x="6308572" y="3995970"/>
            <a:ext cx="5682739" cy="2585323"/>
          </a:xfrm>
          <a:prstGeom prst="rect">
            <a:avLst/>
          </a:prstGeom>
          <a:noFill/>
        </p:spPr>
        <p:txBody>
          <a:bodyPr wrap="square" rtlCol="0">
            <a:spAutoFit/>
          </a:bodyPr>
          <a:lstStyle/>
          <a:p>
            <a:r>
              <a:rPr lang="en-AU" dirty="0"/>
              <a:t>Find expression for F</a:t>
            </a:r>
            <a:r>
              <a:rPr lang="en-AU" baseline="-25000" dirty="0"/>
              <a:t>N</a:t>
            </a:r>
            <a:r>
              <a:rPr lang="en-AU" dirty="0"/>
              <a:t>:</a:t>
            </a:r>
          </a:p>
          <a:p>
            <a:endParaRPr lang="en-AU" dirty="0"/>
          </a:p>
          <a:p>
            <a:r>
              <a:rPr lang="en-AU" dirty="0"/>
              <a:t>F</a:t>
            </a:r>
            <a:r>
              <a:rPr lang="en-AU" baseline="-25000" dirty="0"/>
              <a:t>N</a:t>
            </a:r>
            <a:r>
              <a:rPr lang="en-AU" dirty="0"/>
              <a:t> = 1930.6 cos </a:t>
            </a:r>
            <a:r>
              <a:rPr lang="el-GR" dirty="0"/>
              <a:t>θ</a:t>
            </a:r>
            <a:endParaRPr lang="en-AU" dirty="0"/>
          </a:p>
          <a:p>
            <a:endParaRPr lang="en-AU" dirty="0"/>
          </a:p>
          <a:p>
            <a:r>
              <a:rPr lang="en-AU" dirty="0"/>
              <a:t>What value of θ gives a normal force of 1626.8 N?</a:t>
            </a:r>
          </a:p>
          <a:p>
            <a:endParaRPr lang="en-AU" dirty="0"/>
          </a:p>
          <a:p>
            <a:r>
              <a:rPr lang="en-AU" dirty="0"/>
              <a:t>1626.8 = 1930.6 cos θ</a:t>
            </a:r>
          </a:p>
          <a:p>
            <a:endParaRPr lang="en-AU" dirty="0"/>
          </a:p>
          <a:p>
            <a:r>
              <a:rPr lang="el-GR" dirty="0"/>
              <a:t>θ</a:t>
            </a:r>
            <a:r>
              <a:rPr lang="en-AU" dirty="0"/>
              <a:t> = 32.6</a:t>
            </a:r>
            <a:r>
              <a:rPr lang="en-AU" dirty="0">
                <a:latin typeface="Times New Roman" panose="02020603050405020304" pitchFamily="18" charset="0"/>
                <a:cs typeface="Times New Roman" panose="02020603050405020304" pitchFamily="18" charset="0"/>
              </a:rPr>
              <a:t>˚</a:t>
            </a:r>
            <a:endParaRPr lang="en-AU" dirty="0"/>
          </a:p>
        </p:txBody>
      </p:sp>
    </p:spTree>
    <p:extLst>
      <p:ext uri="{BB962C8B-B14F-4D97-AF65-F5344CB8AC3E}">
        <p14:creationId xmlns:p14="http://schemas.microsoft.com/office/powerpoint/2010/main" val="319478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5B0F5-AB72-4771-B665-DAD38B6E6984}"/>
              </a:ext>
            </a:extLst>
          </p:cNvPr>
          <p:cNvSpPr>
            <a:spLocks noGrp="1"/>
          </p:cNvSpPr>
          <p:nvPr>
            <p:ph type="title"/>
          </p:nvPr>
        </p:nvSpPr>
        <p:spPr/>
        <p:txBody>
          <a:bodyPr/>
          <a:lstStyle/>
          <a:p>
            <a:r>
              <a:rPr lang="en-AU" u="sng" dirty="0"/>
              <a:t>Forces on an Inclined Plane</a:t>
            </a:r>
          </a:p>
        </p:txBody>
      </p:sp>
      <p:sp>
        <p:nvSpPr>
          <p:cNvPr id="4" name="Right Triangle 3">
            <a:extLst>
              <a:ext uri="{FF2B5EF4-FFF2-40B4-BE49-F238E27FC236}">
                <a16:creationId xmlns:a16="http://schemas.microsoft.com/office/drawing/2014/main" id="{90630445-EC7C-484F-B9DF-745E93D0C456}"/>
              </a:ext>
            </a:extLst>
          </p:cNvPr>
          <p:cNvSpPr/>
          <p:nvPr/>
        </p:nvSpPr>
        <p:spPr>
          <a:xfrm>
            <a:off x="1426623" y="3231472"/>
            <a:ext cx="2535777" cy="1924050"/>
          </a:xfrm>
          <a:prstGeom prst="rtTriangl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3F681DC5-361F-4409-A0C5-F7954FFF1B1B}"/>
              </a:ext>
            </a:extLst>
          </p:cNvPr>
          <p:cNvSpPr/>
          <p:nvPr/>
        </p:nvSpPr>
        <p:spPr>
          <a:xfrm rot="2236113">
            <a:off x="2143125" y="3569365"/>
            <a:ext cx="752475" cy="43815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7" name="Straight Arrow Connector 6">
            <a:extLst>
              <a:ext uri="{FF2B5EF4-FFF2-40B4-BE49-F238E27FC236}">
                <a16:creationId xmlns:a16="http://schemas.microsoft.com/office/drawing/2014/main" id="{2D4D431B-AC62-4A07-94B0-198BC2C9744A}"/>
              </a:ext>
            </a:extLst>
          </p:cNvPr>
          <p:cNvCxnSpPr>
            <a:cxnSpLocks/>
          </p:cNvCxnSpPr>
          <p:nvPr/>
        </p:nvCxnSpPr>
        <p:spPr>
          <a:xfrm>
            <a:off x="2524124" y="3788440"/>
            <a:ext cx="0" cy="1736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6BFAE2D-D8A8-4687-BA83-2A485E38F03F}"/>
              </a:ext>
            </a:extLst>
          </p:cNvPr>
          <p:cNvCxnSpPr>
            <a:cxnSpLocks/>
          </p:cNvCxnSpPr>
          <p:nvPr/>
        </p:nvCxnSpPr>
        <p:spPr>
          <a:xfrm flipV="1">
            <a:off x="2528887" y="2568646"/>
            <a:ext cx="859384" cy="1238844"/>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5BA8CD3-C494-4F7A-84E7-028167599A4A}"/>
              </a:ext>
            </a:extLst>
          </p:cNvPr>
          <p:cNvSpPr/>
          <p:nvPr/>
        </p:nvSpPr>
        <p:spPr>
          <a:xfrm>
            <a:off x="1426623" y="4981575"/>
            <a:ext cx="183102" cy="173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TextBox 12">
            <a:extLst>
              <a:ext uri="{FF2B5EF4-FFF2-40B4-BE49-F238E27FC236}">
                <a16:creationId xmlns:a16="http://schemas.microsoft.com/office/drawing/2014/main" id="{ECBC6AEA-7483-420C-B95D-AB0F8DE55656}"/>
              </a:ext>
            </a:extLst>
          </p:cNvPr>
          <p:cNvSpPr txBox="1"/>
          <p:nvPr/>
        </p:nvSpPr>
        <p:spPr>
          <a:xfrm>
            <a:off x="3332436" y="2239334"/>
            <a:ext cx="497433" cy="369332"/>
          </a:xfrm>
          <a:prstGeom prst="rect">
            <a:avLst/>
          </a:prstGeom>
          <a:noFill/>
        </p:spPr>
        <p:txBody>
          <a:bodyPr wrap="square" rtlCol="0">
            <a:spAutoFit/>
          </a:bodyPr>
          <a:lstStyle/>
          <a:p>
            <a:r>
              <a:rPr lang="en-AU" dirty="0"/>
              <a:t>F</a:t>
            </a:r>
            <a:r>
              <a:rPr lang="en-AU" baseline="-25000" dirty="0"/>
              <a:t>N</a:t>
            </a:r>
            <a:endParaRPr lang="en-AU" dirty="0"/>
          </a:p>
        </p:txBody>
      </p:sp>
      <p:sp>
        <p:nvSpPr>
          <p:cNvPr id="14" name="TextBox 13">
            <a:extLst>
              <a:ext uri="{FF2B5EF4-FFF2-40B4-BE49-F238E27FC236}">
                <a16:creationId xmlns:a16="http://schemas.microsoft.com/office/drawing/2014/main" id="{C377C44E-1B0C-4E0A-8C54-596B81F8CA93}"/>
              </a:ext>
            </a:extLst>
          </p:cNvPr>
          <p:cNvSpPr txBox="1"/>
          <p:nvPr/>
        </p:nvSpPr>
        <p:spPr>
          <a:xfrm>
            <a:off x="2360886" y="5593662"/>
            <a:ext cx="497433" cy="369332"/>
          </a:xfrm>
          <a:prstGeom prst="rect">
            <a:avLst/>
          </a:prstGeom>
          <a:noFill/>
        </p:spPr>
        <p:txBody>
          <a:bodyPr wrap="square" rtlCol="0">
            <a:spAutoFit/>
          </a:bodyPr>
          <a:lstStyle/>
          <a:p>
            <a:r>
              <a:rPr lang="en-AU" dirty="0"/>
              <a:t>W</a:t>
            </a:r>
          </a:p>
        </p:txBody>
      </p:sp>
      <p:cxnSp>
        <p:nvCxnSpPr>
          <p:cNvPr id="15" name="Straight Arrow Connector 14">
            <a:extLst>
              <a:ext uri="{FF2B5EF4-FFF2-40B4-BE49-F238E27FC236}">
                <a16:creationId xmlns:a16="http://schemas.microsoft.com/office/drawing/2014/main" id="{926B6389-A4D6-47C6-A38B-C7201CED60D5}"/>
              </a:ext>
            </a:extLst>
          </p:cNvPr>
          <p:cNvCxnSpPr>
            <a:cxnSpLocks/>
          </p:cNvCxnSpPr>
          <p:nvPr/>
        </p:nvCxnSpPr>
        <p:spPr>
          <a:xfrm>
            <a:off x="2525600" y="3789917"/>
            <a:ext cx="0" cy="1736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939CCF3-743B-4A6E-962F-0CD651D57DB4}"/>
              </a:ext>
            </a:extLst>
          </p:cNvPr>
          <p:cNvCxnSpPr>
            <a:cxnSpLocks/>
          </p:cNvCxnSpPr>
          <p:nvPr/>
        </p:nvCxnSpPr>
        <p:spPr>
          <a:xfrm flipV="1">
            <a:off x="2530366" y="2561245"/>
            <a:ext cx="859384" cy="1238844"/>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C5030BA-57C9-4DEC-AB65-3C9AA03E28FE}"/>
              </a:ext>
            </a:extLst>
          </p:cNvPr>
          <p:cNvCxnSpPr>
            <a:cxnSpLocks/>
          </p:cNvCxnSpPr>
          <p:nvPr/>
        </p:nvCxnSpPr>
        <p:spPr>
          <a:xfrm>
            <a:off x="7096647" y="2114834"/>
            <a:ext cx="859384" cy="493832"/>
          </a:xfrm>
          <a:prstGeom prst="straightConnector1">
            <a:avLst/>
          </a:prstGeom>
          <a:ln w="25400">
            <a:solidFill>
              <a:srgbClr val="00FF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DE4DDEB-3A91-4708-B856-1F3564D1FCD9}"/>
              </a:ext>
            </a:extLst>
          </p:cNvPr>
          <p:cNvCxnSpPr>
            <a:cxnSpLocks/>
          </p:cNvCxnSpPr>
          <p:nvPr/>
        </p:nvCxnSpPr>
        <p:spPr>
          <a:xfrm>
            <a:off x="2579140" y="3814891"/>
            <a:ext cx="753296" cy="530517"/>
          </a:xfrm>
          <a:prstGeom prst="straightConnector1">
            <a:avLst/>
          </a:prstGeom>
          <a:ln w="25400">
            <a:solidFill>
              <a:srgbClr val="00F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4DD7487-E724-4386-9AB4-8961205BE3E1}"/>
              </a:ext>
            </a:extLst>
          </p:cNvPr>
          <p:cNvSpPr txBox="1"/>
          <p:nvPr/>
        </p:nvSpPr>
        <p:spPr>
          <a:xfrm>
            <a:off x="3384424" y="4124057"/>
            <a:ext cx="497433" cy="369332"/>
          </a:xfrm>
          <a:prstGeom prst="rect">
            <a:avLst/>
          </a:prstGeom>
          <a:noFill/>
        </p:spPr>
        <p:txBody>
          <a:bodyPr wrap="square" rtlCol="0">
            <a:spAutoFit/>
          </a:bodyPr>
          <a:lstStyle/>
          <a:p>
            <a:r>
              <a:rPr lang="en-AU" dirty="0"/>
              <a:t>F</a:t>
            </a:r>
            <a:r>
              <a:rPr lang="en-AU" baseline="-25000" dirty="0"/>
              <a:t>R</a:t>
            </a:r>
            <a:endParaRPr lang="en-AU" dirty="0"/>
          </a:p>
        </p:txBody>
      </p:sp>
      <p:sp>
        <p:nvSpPr>
          <p:cNvPr id="48" name="TextBox 47">
            <a:extLst>
              <a:ext uri="{FF2B5EF4-FFF2-40B4-BE49-F238E27FC236}">
                <a16:creationId xmlns:a16="http://schemas.microsoft.com/office/drawing/2014/main" id="{7EE0971B-002E-4721-AC66-BCD9115BC509}"/>
              </a:ext>
            </a:extLst>
          </p:cNvPr>
          <p:cNvSpPr txBox="1"/>
          <p:nvPr/>
        </p:nvSpPr>
        <p:spPr>
          <a:xfrm>
            <a:off x="6582253" y="2756174"/>
            <a:ext cx="497433" cy="369332"/>
          </a:xfrm>
          <a:prstGeom prst="rect">
            <a:avLst/>
          </a:prstGeom>
          <a:noFill/>
        </p:spPr>
        <p:txBody>
          <a:bodyPr wrap="square" rtlCol="0">
            <a:spAutoFit/>
          </a:bodyPr>
          <a:lstStyle/>
          <a:p>
            <a:r>
              <a:rPr lang="en-AU" dirty="0"/>
              <a:t>W</a:t>
            </a:r>
          </a:p>
        </p:txBody>
      </p:sp>
      <p:sp>
        <p:nvSpPr>
          <p:cNvPr id="49" name="TextBox 48">
            <a:extLst>
              <a:ext uri="{FF2B5EF4-FFF2-40B4-BE49-F238E27FC236}">
                <a16:creationId xmlns:a16="http://schemas.microsoft.com/office/drawing/2014/main" id="{305956A3-34EE-4E21-8960-2EE0137107D2}"/>
              </a:ext>
            </a:extLst>
          </p:cNvPr>
          <p:cNvSpPr txBox="1"/>
          <p:nvPr/>
        </p:nvSpPr>
        <p:spPr>
          <a:xfrm>
            <a:off x="7707314" y="3114319"/>
            <a:ext cx="497433" cy="369332"/>
          </a:xfrm>
          <a:prstGeom prst="rect">
            <a:avLst/>
          </a:prstGeom>
          <a:noFill/>
        </p:spPr>
        <p:txBody>
          <a:bodyPr wrap="square" rtlCol="0">
            <a:spAutoFit/>
          </a:bodyPr>
          <a:lstStyle/>
          <a:p>
            <a:r>
              <a:rPr lang="en-AU" dirty="0"/>
              <a:t>F</a:t>
            </a:r>
            <a:r>
              <a:rPr lang="en-AU" baseline="-25000" dirty="0"/>
              <a:t>N</a:t>
            </a:r>
            <a:endParaRPr lang="en-AU" dirty="0"/>
          </a:p>
        </p:txBody>
      </p:sp>
      <p:sp>
        <p:nvSpPr>
          <p:cNvPr id="50" name="TextBox 49">
            <a:extLst>
              <a:ext uri="{FF2B5EF4-FFF2-40B4-BE49-F238E27FC236}">
                <a16:creationId xmlns:a16="http://schemas.microsoft.com/office/drawing/2014/main" id="{501D407A-3E86-4B70-A336-6995B1DD3175}"/>
              </a:ext>
            </a:extLst>
          </p:cNvPr>
          <p:cNvSpPr txBox="1"/>
          <p:nvPr/>
        </p:nvSpPr>
        <p:spPr>
          <a:xfrm>
            <a:off x="7458597" y="1930168"/>
            <a:ext cx="497433" cy="369332"/>
          </a:xfrm>
          <a:prstGeom prst="rect">
            <a:avLst/>
          </a:prstGeom>
          <a:noFill/>
        </p:spPr>
        <p:txBody>
          <a:bodyPr wrap="square" rtlCol="0">
            <a:spAutoFit/>
          </a:bodyPr>
          <a:lstStyle/>
          <a:p>
            <a:r>
              <a:rPr lang="en-AU" dirty="0"/>
              <a:t>F</a:t>
            </a:r>
            <a:r>
              <a:rPr lang="en-AU" baseline="-25000" dirty="0"/>
              <a:t>R</a:t>
            </a:r>
            <a:endParaRPr lang="en-AU" dirty="0"/>
          </a:p>
        </p:txBody>
      </p:sp>
      <p:sp>
        <p:nvSpPr>
          <p:cNvPr id="51" name="TextBox 50">
            <a:extLst>
              <a:ext uri="{FF2B5EF4-FFF2-40B4-BE49-F238E27FC236}">
                <a16:creationId xmlns:a16="http://schemas.microsoft.com/office/drawing/2014/main" id="{2D49DA56-A0C6-41C4-B3E2-9866FCE072DD}"/>
              </a:ext>
            </a:extLst>
          </p:cNvPr>
          <p:cNvSpPr txBox="1"/>
          <p:nvPr/>
        </p:nvSpPr>
        <p:spPr>
          <a:xfrm>
            <a:off x="3189808" y="4769794"/>
            <a:ext cx="356032" cy="369332"/>
          </a:xfrm>
          <a:prstGeom prst="rect">
            <a:avLst/>
          </a:prstGeom>
          <a:noFill/>
        </p:spPr>
        <p:txBody>
          <a:bodyPr wrap="square" rtlCol="0">
            <a:spAutoFit/>
          </a:bodyPr>
          <a:lstStyle/>
          <a:p>
            <a:r>
              <a:rPr lang="el-GR" dirty="0"/>
              <a:t>θ</a:t>
            </a:r>
            <a:endParaRPr lang="en-AU" dirty="0"/>
          </a:p>
        </p:txBody>
      </p:sp>
      <p:sp>
        <p:nvSpPr>
          <p:cNvPr id="55" name="TextBox 54">
            <a:extLst>
              <a:ext uri="{FF2B5EF4-FFF2-40B4-BE49-F238E27FC236}">
                <a16:creationId xmlns:a16="http://schemas.microsoft.com/office/drawing/2014/main" id="{CF0F1F71-C3FB-4020-B57E-68E9E9C0ADE3}"/>
              </a:ext>
            </a:extLst>
          </p:cNvPr>
          <p:cNvSpPr txBox="1"/>
          <p:nvPr/>
        </p:nvSpPr>
        <p:spPr>
          <a:xfrm>
            <a:off x="5968791" y="4745382"/>
            <a:ext cx="4577283" cy="1477328"/>
          </a:xfrm>
          <a:prstGeom prst="rect">
            <a:avLst/>
          </a:prstGeom>
          <a:noFill/>
        </p:spPr>
        <p:txBody>
          <a:bodyPr wrap="square" rtlCol="0">
            <a:spAutoFit/>
          </a:bodyPr>
          <a:lstStyle/>
          <a:p>
            <a:r>
              <a:rPr lang="en-AU" dirty="0"/>
              <a:t>Note that the force down the slope (F</a:t>
            </a:r>
            <a:r>
              <a:rPr lang="en-AU" baseline="-25000" dirty="0"/>
              <a:t>R</a:t>
            </a:r>
            <a:r>
              <a:rPr lang="en-AU" dirty="0"/>
              <a:t>) is not a new force; it is simply the resultant of the weight force (W) and the reaction (normal) force (F</a:t>
            </a:r>
            <a:r>
              <a:rPr lang="en-AU" baseline="-25000" dirty="0"/>
              <a:t>N</a:t>
            </a:r>
            <a:r>
              <a:rPr lang="en-AU" dirty="0"/>
              <a:t>). Normal force is perpendicular to slope.</a:t>
            </a:r>
          </a:p>
        </p:txBody>
      </p:sp>
    </p:spTree>
    <p:extLst>
      <p:ext uri="{BB962C8B-B14F-4D97-AF65-F5344CB8AC3E}">
        <p14:creationId xmlns:p14="http://schemas.microsoft.com/office/powerpoint/2010/main" val="101458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nodeType="clickEffect">
                                  <p:stCondLst>
                                    <p:cond delay="0"/>
                                  </p:stCondLst>
                                  <p:childTnLst>
                                    <p:animMotion origin="layout" path="M -1.45833E-6 0.00972 L 0.37487 -0.24352 " pathEditMode="relative" rAng="0" ptsTypes="AA">
                                      <p:cBhvr>
                                        <p:cTn id="6" dur="2000" fill="hold"/>
                                        <p:tgtEl>
                                          <p:spTgt spid="15"/>
                                        </p:tgtEl>
                                        <p:attrNameLst>
                                          <p:attrName>ppt_x</p:attrName>
                                          <p:attrName>ppt_y</p:attrName>
                                        </p:attrNameLst>
                                      </p:cBhvr>
                                      <p:rCtr x="18737" y="-12662"/>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0.00703 0.00972 L 0.37448 0.00648 " pathEditMode="relative" rAng="0" ptsTypes="AA">
                                      <p:cBhvr>
                                        <p:cTn id="14" dur="2000" fill="hold"/>
                                        <p:tgtEl>
                                          <p:spTgt spid="16"/>
                                        </p:tgtEl>
                                        <p:attrNameLst>
                                          <p:attrName>ppt_x</p:attrName>
                                          <p:attrName>ppt_y</p:attrName>
                                        </p:attrNameLst>
                                      </p:cBhvr>
                                      <p:rCtr x="19076" y="-162"/>
                                    </p:animMotion>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55"/>
                                        </p:tgtEl>
                                      </p:cBhvr>
                                    </p:animEffect>
                                    <p:set>
                                      <p:cBhvr>
                                        <p:cTn id="44"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p:bldP spid="49" grpId="0"/>
      <p:bldP spid="50" grpId="0"/>
      <p:bldP spid="55" grpId="0"/>
      <p:bldP spid="5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5B0F5-AB72-4771-B665-DAD38B6E6984}"/>
              </a:ext>
            </a:extLst>
          </p:cNvPr>
          <p:cNvSpPr>
            <a:spLocks noGrp="1"/>
          </p:cNvSpPr>
          <p:nvPr>
            <p:ph type="title"/>
          </p:nvPr>
        </p:nvSpPr>
        <p:spPr/>
        <p:txBody>
          <a:bodyPr/>
          <a:lstStyle/>
          <a:p>
            <a:r>
              <a:rPr lang="en-AU" u="sng" dirty="0"/>
              <a:t>Angles for forces on an Inclined Plane</a:t>
            </a:r>
          </a:p>
        </p:txBody>
      </p:sp>
      <p:cxnSp>
        <p:nvCxnSpPr>
          <p:cNvPr id="43" name="Straight Arrow Connector 42">
            <a:extLst>
              <a:ext uri="{FF2B5EF4-FFF2-40B4-BE49-F238E27FC236}">
                <a16:creationId xmlns:a16="http://schemas.microsoft.com/office/drawing/2014/main" id="{2C5030BA-57C9-4DEC-AB65-3C9AA03E28FE}"/>
              </a:ext>
            </a:extLst>
          </p:cNvPr>
          <p:cNvCxnSpPr>
            <a:cxnSpLocks/>
          </p:cNvCxnSpPr>
          <p:nvPr/>
        </p:nvCxnSpPr>
        <p:spPr>
          <a:xfrm>
            <a:off x="7096647" y="2114834"/>
            <a:ext cx="859384" cy="493832"/>
          </a:xfrm>
          <a:prstGeom prst="straightConnector1">
            <a:avLst/>
          </a:prstGeom>
          <a:ln w="25400">
            <a:solidFill>
              <a:srgbClr val="00FF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8AFC49DF-5C13-40F0-BFB0-1BD8D20E63E2}"/>
              </a:ext>
            </a:extLst>
          </p:cNvPr>
          <p:cNvGrpSpPr/>
          <p:nvPr/>
        </p:nvGrpSpPr>
        <p:grpSpPr>
          <a:xfrm>
            <a:off x="2360886" y="2239334"/>
            <a:ext cx="1520971" cy="3723660"/>
            <a:chOff x="2360886" y="2239334"/>
            <a:chExt cx="1520971" cy="3723660"/>
          </a:xfrm>
        </p:grpSpPr>
        <p:sp>
          <p:nvSpPr>
            <p:cNvPr id="13" name="TextBox 12">
              <a:extLst>
                <a:ext uri="{FF2B5EF4-FFF2-40B4-BE49-F238E27FC236}">
                  <a16:creationId xmlns:a16="http://schemas.microsoft.com/office/drawing/2014/main" id="{ECBC6AEA-7483-420C-B95D-AB0F8DE55656}"/>
                </a:ext>
              </a:extLst>
            </p:cNvPr>
            <p:cNvSpPr txBox="1"/>
            <p:nvPr/>
          </p:nvSpPr>
          <p:spPr>
            <a:xfrm>
              <a:off x="3332436" y="2239334"/>
              <a:ext cx="497433" cy="369332"/>
            </a:xfrm>
            <a:prstGeom prst="rect">
              <a:avLst/>
            </a:prstGeom>
            <a:noFill/>
          </p:spPr>
          <p:txBody>
            <a:bodyPr wrap="square" rtlCol="0">
              <a:spAutoFit/>
            </a:bodyPr>
            <a:lstStyle/>
            <a:p>
              <a:r>
                <a:rPr lang="en-AU" dirty="0"/>
                <a:t>F</a:t>
              </a:r>
              <a:r>
                <a:rPr lang="en-AU" baseline="-25000" dirty="0"/>
                <a:t>N</a:t>
              </a:r>
              <a:endParaRPr lang="en-AU" dirty="0"/>
            </a:p>
          </p:txBody>
        </p:sp>
        <p:sp>
          <p:nvSpPr>
            <p:cNvPr id="14" name="TextBox 13">
              <a:extLst>
                <a:ext uri="{FF2B5EF4-FFF2-40B4-BE49-F238E27FC236}">
                  <a16:creationId xmlns:a16="http://schemas.microsoft.com/office/drawing/2014/main" id="{C377C44E-1B0C-4E0A-8C54-596B81F8CA93}"/>
                </a:ext>
              </a:extLst>
            </p:cNvPr>
            <p:cNvSpPr txBox="1"/>
            <p:nvPr/>
          </p:nvSpPr>
          <p:spPr>
            <a:xfrm>
              <a:off x="2360886" y="5593662"/>
              <a:ext cx="497433" cy="369332"/>
            </a:xfrm>
            <a:prstGeom prst="rect">
              <a:avLst/>
            </a:prstGeom>
            <a:noFill/>
          </p:spPr>
          <p:txBody>
            <a:bodyPr wrap="square" rtlCol="0">
              <a:spAutoFit/>
            </a:bodyPr>
            <a:lstStyle/>
            <a:p>
              <a:r>
                <a:rPr lang="en-AU" dirty="0"/>
                <a:t>W</a:t>
              </a:r>
            </a:p>
          </p:txBody>
        </p:sp>
        <p:grpSp>
          <p:nvGrpSpPr>
            <p:cNvPr id="31" name="Group 30">
              <a:extLst>
                <a:ext uri="{FF2B5EF4-FFF2-40B4-BE49-F238E27FC236}">
                  <a16:creationId xmlns:a16="http://schemas.microsoft.com/office/drawing/2014/main" id="{E8F3873A-3DB6-44FC-8C60-697E49FD5F06}"/>
                </a:ext>
              </a:extLst>
            </p:cNvPr>
            <p:cNvGrpSpPr/>
            <p:nvPr/>
          </p:nvGrpSpPr>
          <p:grpSpPr>
            <a:xfrm>
              <a:off x="2525600" y="2561245"/>
              <a:ext cx="864150" cy="2964732"/>
              <a:chOff x="2525600" y="2561245"/>
              <a:chExt cx="864150" cy="2964732"/>
            </a:xfrm>
          </p:grpSpPr>
          <p:cxnSp>
            <p:nvCxnSpPr>
              <p:cNvPr id="15" name="Straight Arrow Connector 14">
                <a:extLst>
                  <a:ext uri="{FF2B5EF4-FFF2-40B4-BE49-F238E27FC236}">
                    <a16:creationId xmlns:a16="http://schemas.microsoft.com/office/drawing/2014/main" id="{926B6389-A4D6-47C6-A38B-C7201CED60D5}"/>
                  </a:ext>
                </a:extLst>
              </p:cNvPr>
              <p:cNvCxnSpPr>
                <a:cxnSpLocks/>
              </p:cNvCxnSpPr>
              <p:nvPr/>
            </p:nvCxnSpPr>
            <p:spPr>
              <a:xfrm>
                <a:off x="2525600" y="3789917"/>
                <a:ext cx="0" cy="1736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939CCF3-743B-4A6E-962F-0CD651D57DB4}"/>
                  </a:ext>
                </a:extLst>
              </p:cNvPr>
              <p:cNvCxnSpPr>
                <a:cxnSpLocks/>
              </p:cNvCxnSpPr>
              <p:nvPr/>
            </p:nvCxnSpPr>
            <p:spPr>
              <a:xfrm flipV="1">
                <a:off x="2530366" y="2561245"/>
                <a:ext cx="859384" cy="1238844"/>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DE4DDEB-3A91-4708-B856-1F3564D1FCD9}"/>
                  </a:ext>
                </a:extLst>
              </p:cNvPr>
              <p:cNvCxnSpPr>
                <a:cxnSpLocks/>
              </p:cNvCxnSpPr>
              <p:nvPr/>
            </p:nvCxnSpPr>
            <p:spPr>
              <a:xfrm>
                <a:off x="2579140" y="3814891"/>
                <a:ext cx="753296" cy="530517"/>
              </a:xfrm>
              <a:prstGeom prst="straightConnector1">
                <a:avLst/>
              </a:prstGeom>
              <a:ln w="25400">
                <a:solidFill>
                  <a:srgbClr val="00FF00"/>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C4DD7487-E724-4386-9AB4-8961205BE3E1}"/>
                </a:ext>
              </a:extLst>
            </p:cNvPr>
            <p:cNvSpPr txBox="1"/>
            <p:nvPr/>
          </p:nvSpPr>
          <p:spPr>
            <a:xfrm>
              <a:off x="3384424" y="4124057"/>
              <a:ext cx="497433" cy="369332"/>
            </a:xfrm>
            <a:prstGeom prst="rect">
              <a:avLst/>
            </a:prstGeom>
            <a:noFill/>
          </p:spPr>
          <p:txBody>
            <a:bodyPr wrap="square" rtlCol="0">
              <a:spAutoFit/>
            </a:bodyPr>
            <a:lstStyle/>
            <a:p>
              <a:r>
                <a:rPr lang="en-AU" dirty="0"/>
                <a:t>F</a:t>
              </a:r>
              <a:r>
                <a:rPr lang="en-AU" baseline="-25000" dirty="0"/>
                <a:t>R</a:t>
              </a:r>
              <a:endParaRPr lang="en-AU" dirty="0"/>
            </a:p>
          </p:txBody>
        </p:sp>
      </p:grpSp>
      <p:sp>
        <p:nvSpPr>
          <p:cNvPr id="48" name="TextBox 47">
            <a:extLst>
              <a:ext uri="{FF2B5EF4-FFF2-40B4-BE49-F238E27FC236}">
                <a16:creationId xmlns:a16="http://schemas.microsoft.com/office/drawing/2014/main" id="{7EE0971B-002E-4721-AC66-BCD9115BC509}"/>
              </a:ext>
            </a:extLst>
          </p:cNvPr>
          <p:cNvSpPr txBox="1"/>
          <p:nvPr/>
        </p:nvSpPr>
        <p:spPr>
          <a:xfrm>
            <a:off x="6582253" y="2756174"/>
            <a:ext cx="497433" cy="369332"/>
          </a:xfrm>
          <a:prstGeom prst="rect">
            <a:avLst/>
          </a:prstGeom>
          <a:noFill/>
        </p:spPr>
        <p:txBody>
          <a:bodyPr wrap="square" rtlCol="0">
            <a:spAutoFit/>
          </a:bodyPr>
          <a:lstStyle/>
          <a:p>
            <a:r>
              <a:rPr lang="en-AU" dirty="0"/>
              <a:t>W</a:t>
            </a:r>
          </a:p>
        </p:txBody>
      </p:sp>
      <p:sp>
        <p:nvSpPr>
          <p:cNvPr id="49" name="TextBox 48">
            <a:extLst>
              <a:ext uri="{FF2B5EF4-FFF2-40B4-BE49-F238E27FC236}">
                <a16:creationId xmlns:a16="http://schemas.microsoft.com/office/drawing/2014/main" id="{305956A3-34EE-4E21-8960-2EE0137107D2}"/>
              </a:ext>
            </a:extLst>
          </p:cNvPr>
          <p:cNvSpPr txBox="1"/>
          <p:nvPr/>
        </p:nvSpPr>
        <p:spPr>
          <a:xfrm>
            <a:off x="7707314" y="3114319"/>
            <a:ext cx="497433" cy="369332"/>
          </a:xfrm>
          <a:prstGeom prst="rect">
            <a:avLst/>
          </a:prstGeom>
          <a:noFill/>
        </p:spPr>
        <p:txBody>
          <a:bodyPr wrap="square" rtlCol="0">
            <a:spAutoFit/>
          </a:bodyPr>
          <a:lstStyle/>
          <a:p>
            <a:r>
              <a:rPr lang="en-AU" dirty="0"/>
              <a:t>F</a:t>
            </a:r>
            <a:r>
              <a:rPr lang="en-AU" baseline="-25000" dirty="0"/>
              <a:t>N</a:t>
            </a:r>
            <a:endParaRPr lang="en-AU" dirty="0"/>
          </a:p>
        </p:txBody>
      </p:sp>
      <p:sp>
        <p:nvSpPr>
          <p:cNvPr id="50" name="TextBox 49">
            <a:extLst>
              <a:ext uri="{FF2B5EF4-FFF2-40B4-BE49-F238E27FC236}">
                <a16:creationId xmlns:a16="http://schemas.microsoft.com/office/drawing/2014/main" id="{501D407A-3E86-4B70-A336-6995B1DD3175}"/>
              </a:ext>
            </a:extLst>
          </p:cNvPr>
          <p:cNvSpPr txBox="1"/>
          <p:nvPr/>
        </p:nvSpPr>
        <p:spPr>
          <a:xfrm>
            <a:off x="7458597" y="1930168"/>
            <a:ext cx="497433" cy="369332"/>
          </a:xfrm>
          <a:prstGeom prst="rect">
            <a:avLst/>
          </a:prstGeom>
          <a:noFill/>
        </p:spPr>
        <p:txBody>
          <a:bodyPr wrap="square" rtlCol="0">
            <a:spAutoFit/>
          </a:bodyPr>
          <a:lstStyle/>
          <a:p>
            <a:r>
              <a:rPr lang="en-AU" dirty="0"/>
              <a:t>F</a:t>
            </a:r>
            <a:r>
              <a:rPr lang="en-AU" baseline="-25000" dirty="0"/>
              <a:t>R</a:t>
            </a:r>
            <a:endParaRPr lang="en-AU" dirty="0"/>
          </a:p>
        </p:txBody>
      </p:sp>
      <p:grpSp>
        <p:nvGrpSpPr>
          <p:cNvPr id="33" name="Group 32">
            <a:extLst>
              <a:ext uri="{FF2B5EF4-FFF2-40B4-BE49-F238E27FC236}">
                <a16:creationId xmlns:a16="http://schemas.microsoft.com/office/drawing/2014/main" id="{68E3CE90-90EC-4C74-B9C2-C31140672152}"/>
              </a:ext>
            </a:extLst>
          </p:cNvPr>
          <p:cNvGrpSpPr/>
          <p:nvPr/>
        </p:nvGrpSpPr>
        <p:grpSpPr>
          <a:xfrm>
            <a:off x="1426623" y="3231472"/>
            <a:ext cx="2535777" cy="1924050"/>
            <a:chOff x="1426623" y="3231472"/>
            <a:chExt cx="2535777" cy="1924050"/>
          </a:xfrm>
        </p:grpSpPr>
        <p:sp>
          <p:nvSpPr>
            <p:cNvPr id="4" name="Right Triangle 3">
              <a:extLst>
                <a:ext uri="{FF2B5EF4-FFF2-40B4-BE49-F238E27FC236}">
                  <a16:creationId xmlns:a16="http://schemas.microsoft.com/office/drawing/2014/main" id="{90630445-EC7C-484F-B9DF-745E93D0C456}"/>
                </a:ext>
              </a:extLst>
            </p:cNvPr>
            <p:cNvSpPr/>
            <p:nvPr/>
          </p:nvSpPr>
          <p:spPr>
            <a:xfrm>
              <a:off x="1426623" y="3231472"/>
              <a:ext cx="2535777" cy="1924050"/>
            </a:xfrm>
            <a:prstGeom prst="rtTriangl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3F681DC5-361F-4409-A0C5-F7954FFF1B1B}"/>
                </a:ext>
              </a:extLst>
            </p:cNvPr>
            <p:cNvSpPr/>
            <p:nvPr/>
          </p:nvSpPr>
          <p:spPr>
            <a:xfrm rot="2236113">
              <a:off x="2143125" y="3569365"/>
              <a:ext cx="752475" cy="43815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65BA8CD3-C494-4F7A-84E7-028167599A4A}"/>
                </a:ext>
              </a:extLst>
            </p:cNvPr>
            <p:cNvSpPr/>
            <p:nvPr/>
          </p:nvSpPr>
          <p:spPr>
            <a:xfrm>
              <a:off x="1426623" y="4981575"/>
              <a:ext cx="183102" cy="173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1" name="TextBox 50">
              <a:extLst>
                <a:ext uri="{FF2B5EF4-FFF2-40B4-BE49-F238E27FC236}">
                  <a16:creationId xmlns:a16="http://schemas.microsoft.com/office/drawing/2014/main" id="{2D49DA56-A0C6-41C4-B3E2-9866FCE072DD}"/>
                </a:ext>
              </a:extLst>
            </p:cNvPr>
            <p:cNvSpPr txBox="1"/>
            <p:nvPr/>
          </p:nvSpPr>
          <p:spPr>
            <a:xfrm>
              <a:off x="3189808" y="4769794"/>
              <a:ext cx="356032" cy="369332"/>
            </a:xfrm>
            <a:prstGeom prst="rect">
              <a:avLst/>
            </a:prstGeom>
            <a:noFill/>
          </p:spPr>
          <p:txBody>
            <a:bodyPr wrap="square" rtlCol="0">
              <a:spAutoFit/>
            </a:bodyPr>
            <a:lstStyle/>
            <a:p>
              <a:r>
                <a:rPr lang="el-GR" dirty="0"/>
                <a:t>θ</a:t>
              </a:r>
              <a:endParaRPr lang="en-AU" dirty="0"/>
            </a:p>
          </p:txBody>
        </p:sp>
      </p:grpSp>
      <p:cxnSp>
        <p:nvCxnSpPr>
          <p:cNvPr id="52" name="Straight Arrow Connector 51">
            <a:extLst>
              <a:ext uri="{FF2B5EF4-FFF2-40B4-BE49-F238E27FC236}">
                <a16:creationId xmlns:a16="http://schemas.microsoft.com/office/drawing/2014/main" id="{194C5F2A-51DF-491A-8832-B2D7E7D1AE3A}"/>
              </a:ext>
            </a:extLst>
          </p:cNvPr>
          <p:cNvCxnSpPr>
            <a:cxnSpLocks/>
          </p:cNvCxnSpPr>
          <p:nvPr/>
        </p:nvCxnSpPr>
        <p:spPr>
          <a:xfrm>
            <a:off x="7095766" y="2114834"/>
            <a:ext cx="0" cy="1736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D127BE0-9D64-404D-9580-35A3218F0B26}"/>
              </a:ext>
            </a:extLst>
          </p:cNvPr>
          <p:cNvCxnSpPr>
            <a:cxnSpLocks/>
          </p:cNvCxnSpPr>
          <p:nvPr/>
        </p:nvCxnSpPr>
        <p:spPr>
          <a:xfrm flipV="1">
            <a:off x="7090990" y="2596367"/>
            <a:ext cx="859384" cy="1238844"/>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20D78FA-C149-4078-A927-EACF5BE51A10}"/>
              </a:ext>
            </a:extLst>
          </p:cNvPr>
          <p:cNvSpPr/>
          <p:nvPr/>
        </p:nvSpPr>
        <p:spPr>
          <a:xfrm rot="18252053">
            <a:off x="7735430" y="2569453"/>
            <a:ext cx="183102" cy="173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4" name="Rectangle 43">
            <a:extLst>
              <a:ext uri="{FF2B5EF4-FFF2-40B4-BE49-F238E27FC236}">
                <a16:creationId xmlns:a16="http://schemas.microsoft.com/office/drawing/2014/main" id="{59BC7EB8-53B3-4FB8-BB90-078615F9470F}"/>
              </a:ext>
            </a:extLst>
          </p:cNvPr>
          <p:cNvSpPr/>
          <p:nvPr/>
        </p:nvSpPr>
        <p:spPr>
          <a:xfrm rot="18252053">
            <a:off x="2586938" y="3676095"/>
            <a:ext cx="183102" cy="173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7" name="TextBox 46">
            <a:extLst>
              <a:ext uri="{FF2B5EF4-FFF2-40B4-BE49-F238E27FC236}">
                <a16:creationId xmlns:a16="http://schemas.microsoft.com/office/drawing/2014/main" id="{ECEF46AA-34DA-4967-8CC9-C3B3E5E2BF08}"/>
              </a:ext>
            </a:extLst>
          </p:cNvPr>
          <p:cNvSpPr txBox="1"/>
          <p:nvPr/>
        </p:nvSpPr>
        <p:spPr>
          <a:xfrm>
            <a:off x="5968791" y="4745382"/>
            <a:ext cx="4577283" cy="1477328"/>
          </a:xfrm>
          <a:prstGeom prst="rect">
            <a:avLst/>
          </a:prstGeom>
          <a:noFill/>
        </p:spPr>
        <p:txBody>
          <a:bodyPr wrap="square" rtlCol="0">
            <a:spAutoFit/>
          </a:bodyPr>
          <a:lstStyle/>
          <a:p>
            <a:r>
              <a:rPr lang="en-AU" dirty="0"/>
              <a:t>Note that the force down the slope (F</a:t>
            </a:r>
            <a:r>
              <a:rPr lang="en-AU" baseline="-25000" dirty="0"/>
              <a:t>R</a:t>
            </a:r>
            <a:r>
              <a:rPr lang="en-AU" dirty="0"/>
              <a:t>) is parallel to the slope, whereas the normal force (F</a:t>
            </a:r>
            <a:r>
              <a:rPr lang="en-AU" baseline="-25000" dirty="0"/>
              <a:t>N</a:t>
            </a:r>
            <a:r>
              <a:rPr lang="en-AU" dirty="0"/>
              <a:t>) is perpendicular to the slope. Therefore, these forces are perpendicular (right angles) to one another.</a:t>
            </a:r>
          </a:p>
        </p:txBody>
      </p:sp>
    </p:spTree>
    <p:extLst>
      <p:ext uri="{BB962C8B-B14F-4D97-AF65-F5344CB8AC3E}">
        <p14:creationId xmlns:p14="http://schemas.microsoft.com/office/powerpoint/2010/main" val="377880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3.54167E-6 -4.07407E-6 L 0.00065 -0.04768 " pathEditMode="relative" rAng="0" ptsTypes="AA">
                                      <p:cBhvr>
                                        <p:cTn id="6" dur="2000" fill="hold"/>
                                        <p:tgtEl>
                                          <p:spTgt spid="33"/>
                                        </p:tgtEl>
                                        <p:attrNameLst>
                                          <p:attrName>ppt_x</p:attrName>
                                          <p:attrName>ppt_y</p:attrName>
                                        </p:attrNameLst>
                                      </p:cBhvr>
                                      <p:rCtr x="26" y="-2384"/>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47"/>
                                        </p:tgtEl>
                                      </p:cBhvr>
                                    </p:animEffect>
                                    <p:set>
                                      <p:cBhvr>
                                        <p:cTn id="25"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4" grpId="0" animBg="1"/>
      <p:bldP spid="47" grpId="0"/>
      <p:bldP spid="4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5B0F5-AB72-4771-B665-DAD38B6E6984}"/>
              </a:ext>
            </a:extLst>
          </p:cNvPr>
          <p:cNvSpPr>
            <a:spLocks noGrp="1"/>
          </p:cNvSpPr>
          <p:nvPr>
            <p:ph type="title"/>
          </p:nvPr>
        </p:nvSpPr>
        <p:spPr/>
        <p:txBody>
          <a:bodyPr/>
          <a:lstStyle/>
          <a:p>
            <a:r>
              <a:rPr lang="en-AU" u="sng" dirty="0"/>
              <a:t>Angles for forces on an Inclined Plane</a:t>
            </a:r>
          </a:p>
        </p:txBody>
      </p:sp>
      <p:cxnSp>
        <p:nvCxnSpPr>
          <p:cNvPr id="43" name="Straight Arrow Connector 42">
            <a:extLst>
              <a:ext uri="{FF2B5EF4-FFF2-40B4-BE49-F238E27FC236}">
                <a16:creationId xmlns:a16="http://schemas.microsoft.com/office/drawing/2014/main" id="{2C5030BA-57C9-4DEC-AB65-3C9AA03E28FE}"/>
              </a:ext>
            </a:extLst>
          </p:cNvPr>
          <p:cNvCxnSpPr>
            <a:cxnSpLocks/>
          </p:cNvCxnSpPr>
          <p:nvPr/>
        </p:nvCxnSpPr>
        <p:spPr>
          <a:xfrm>
            <a:off x="7096647" y="2114834"/>
            <a:ext cx="859384" cy="493832"/>
          </a:xfrm>
          <a:prstGeom prst="straightConnector1">
            <a:avLst/>
          </a:prstGeom>
          <a:ln w="25400">
            <a:solidFill>
              <a:srgbClr val="00FF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8AFC49DF-5C13-40F0-BFB0-1BD8D20E63E2}"/>
              </a:ext>
            </a:extLst>
          </p:cNvPr>
          <p:cNvGrpSpPr/>
          <p:nvPr/>
        </p:nvGrpSpPr>
        <p:grpSpPr>
          <a:xfrm>
            <a:off x="2360886" y="2239334"/>
            <a:ext cx="1520971" cy="3723660"/>
            <a:chOff x="2360886" y="2239334"/>
            <a:chExt cx="1520971" cy="3723660"/>
          </a:xfrm>
        </p:grpSpPr>
        <p:sp>
          <p:nvSpPr>
            <p:cNvPr id="13" name="TextBox 12">
              <a:extLst>
                <a:ext uri="{FF2B5EF4-FFF2-40B4-BE49-F238E27FC236}">
                  <a16:creationId xmlns:a16="http://schemas.microsoft.com/office/drawing/2014/main" id="{ECBC6AEA-7483-420C-B95D-AB0F8DE55656}"/>
                </a:ext>
              </a:extLst>
            </p:cNvPr>
            <p:cNvSpPr txBox="1"/>
            <p:nvPr/>
          </p:nvSpPr>
          <p:spPr>
            <a:xfrm>
              <a:off x="3332436" y="2239334"/>
              <a:ext cx="497433" cy="369332"/>
            </a:xfrm>
            <a:prstGeom prst="rect">
              <a:avLst/>
            </a:prstGeom>
            <a:noFill/>
          </p:spPr>
          <p:txBody>
            <a:bodyPr wrap="square" rtlCol="0">
              <a:spAutoFit/>
            </a:bodyPr>
            <a:lstStyle/>
            <a:p>
              <a:r>
                <a:rPr lang="en-AU" dirty="0"/>
                <a:t>F</a:t>
              </a:r>
              <a:r>
                <a:rPr lang="en-AU" baseline="-25000" dirty="0"/>
                <a:t>N</a:t>
              </a:r>
              <a:endParaRPr lang="en-AU" dirty="0"/>
            </a:p>
          </p:txBody>
        </p:sp>
        <p:sp>
          <p:nvSpPr>
            <p:cNvPr id="14" name="TextBox 13">
              <a:extLst>
                <a:ext uri="{FF2B5EF4-FFF2-40B4-BE49-F238E27FC236}">
                  <a16:creationId xmlns:a16="http://schemas.microsoft.com/office/drawing/2014/main" id="{C377C44E-1B0C-4E0A-8C54-596B81F8CA93}"/>
                </a:ext>
              </a:extLst>
            </p:cNvPr>
            <p:cNvSpPr txBox="1"/>
            <p:nvPr/>
          </p:nvSpPr>
          <p:spPr>
            <a:xfrm>
              <a:off x="2360886" y="5593662"/>
              <a:ext cx="497433" cy="369332"/>
            </a:xfrm>
            <a:prstGeom prst="rect">
              <a:avLst/>
            </a:prstGeom>
            <a:noFill/>
          </p:spPr>
          <p:txBody>
            <a:bodyPr wrap="square" rtlCol="0">
              <a:spAutoFit/>
            </a:bodyPr>
            <a:lstStyle/>
            <a:p>
              <a:r>
                <a:rPr lang="en-AU" dirty="0"/>
                <a:t>W</a:t>
              </a:r>
            </a:p>
          </p:txBody>
        </p:sp>
        <p:grpSp>
          <p:nvGrpSpPr>
            <p:cNvPr id="31" name="Group 30">
              <a:extLst>
                <a:ext uri="{FF2B5EF4-FFF2-40B4-BE49-F238E27FC236}">
                  <a16:creationId xmlns:a16="http://schemas.microsoft.com/office/drawing/2014/main" id="{E8F3873A-3DB6-44FC-8C60-697E49FD5F06}"/>
                </a:ext>
              </a:extLst>
            </p:cNvPr>
            <p:cNvGrpSpPr/>
            <p:nvPr/>
          </p:nvGrpSpPr>
          <p:grpSpPr>
            <a:xfrm>
              <a:off x="2525600" y="2561245"/>
              <a:ext cx="864150" cy="2964732"/>
              <a:chOff x="2525600" y="2561245"/>
              <a:chExt cx="864150" cy="2964732"/>
            </a:xfrm>
          </p:grpSpPr>
          <p:cxnSp>
            <p:nvCxnSpPr>
              <p:cNvPr id="15" name="Straight Arrow Connector 14">
                <a:extLst>
                  <a:ext uri="{FF2B5EF4-FFF2-40B4-BE49-F238E27FC236}">
                    <a16:creationId xmlns:a16="http://schemas.microsoft.com/office/drawing/2014/main" id="{926B6389-A4D6-47C6-A38B-C7201CED60D5}"/>
                  </a:ext>
                </a:extLst>
              </p:cNvPr>
              <p:cNvCxnSpPr>
                <a:cxnSpLocks/>
              </p:cNvCxnSpPr>
              <p:nvPr/>
            </p:nvCxnSpPr>
            <p:spPr>
              <a:xfrm>
                <a:off x="2525600" y="3789917"/>
                <a:ext cx="0" cy="1736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939CCF3-743B-4A6E-962F-0CD651D57DB4}"/>
                  </a:ext>
                </a:extLst>
              </p:cNvPr>
              <p:cNvCxnSpPr>
                <a:cxnSpLocks/>
              </p:cNvCxnSpPr>
              <p:nvPr/>
            </p:nvCxnSpPr>
            <p:spPr>
              <a:xfrm flipV="1">
                <a:off x="2530366" y="2561245"/>
                <a:ext cx="859384" cy="1238844"/>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DE4DDEB-3A91-4708-B856-1F3564D1FCD9}"/>
                  </a:ext>
                </a:extLst>
              </p:cNvPr>
              <p:cNvCxnSpPr>
                <a:cxnSpLocks/>
              </p:cNvCxnSpPr>
              <p:nvPr/>
            </p:nvCxnSpPr>
            <p:spPr>
              <a:xfrm>
                <a:off x="2579140" y="3814891"/>
                <a:ext cx="753296" cy="530517"/>
              </a:xfrm>
              <a:prstGeom prst="straightConnector1">
                <a:avLst/>
              </a:prstGeom>
              <a:ln w="25400">
                <a:solidFill>
                  <a:srgbClr val="00FF00"/>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C4DD7487-E724-4386-9AB4-8961205BE3E1}"/>
                </a:ext>
              </a:extLst>
            </p:cNvPr>
            <p:cNvSpPr txBox="1"/>
            <p:nvPr/>
          </p:nvSpPr>
          <p:spPr>
            <a:xfrm>
              <a:off x="3384424" y="4124057"/>
              <a:ext cx="497433" cy="369332"/>
            </a:xfrm>
            <a:prstGeom prst="rect">
              <a:avLst/>
            </a:prstGeom>
            <a:noFill/>
          </p:spPr>
          <p:txBody>
            <a:bodyPr wrap="square" rtlCol="0">
              <a:spAutoFit/>
            </a:bodyPr>
            <a:lstStyle/>
            <a:p>
              <a:r>
                <a:rPr lang="en-AU" dirty="0"/>
                <a:t>F</a:t>
              </a:r>
              <a:r>
                <a:rPr lang="en-AU" baseline="-25000" dirty="0"/>
                <a:t>R</a:t>
              </a:r>
              <a:endParaRPr lang="en-AU" dirty="0"/>
            </a:p>
          </p:txBody>
        </p:sp>
      </p:grpSp>
      <p:sp>
        <p:nvSpPr>
          <p:cNvPr id="48" name="TextBox 47">
            <a:extLst>
              <a:ext uri="{FF2B5EF4-FFF2-40B4-BE49-F238E27FC236}">
                <a16:creationId xmlns:a16="http://schemas.microsoft.com/office/drawing/2014/main" id="{7EE0971B-002E-4721-AC66-BCD9115BC509}"/>
              </a:ext>
            </a:extLst>
          </p:cNvPr>
          <p:cNvSpPr txBox="1"/>
          <p:nvPr/>
        </p:nvSpPr>
        <p:spPr>
          <a:xfrm>
            <a:off x="6582253" y="2756174"/>
            <a:ext cx="497433" cy="369332"/>
          </a:xfrm>
          <a:prstGeom prst="rect">
            <a:avLst/>
          </a:prstGeom>
          <a:noFill/>
        </p:spPr>
        <p:txBody>
          <a:bodyPr wrap="square" rtlCol="0">
            <a:spAutoFit/>
          </a:bodyPr>
          <a:lstStyle/>
          <a:p>
            <a:r>
              <a:rPr lang="en-AU" dirty="0"/>
              <a:t>W</a:t>
            </a:r>
          </a:p>
        </p:txBody>
      </p:sp>
      <p:sp>
        <p:nvSpPr>
          <p:cNvPr id="49" name="TextBox 48">
            <a:extLst>
              <a:ext uri="{FF2B5EF4-FFF2-40B4-BE49-F238E27FC236}">
                <a16:creationId xmlns:a16="http://schemas.microsoft.com/office/drawing/2014/main" id="{305956A3-34EE-4E21-8960-2EE0137107D2}"/>
              </a:ext>
            </a:extLst>
          </p:cNvPr>
          <p:cNvSpPr txBox="1"/>
          <p:nvPr/>
        </p:nvSpPr>
        <p:spPr>
          <a:xfrm>
            <a:off x="7707314" y="3114319"/>
            <a:ext cx="497433" cy="369332"/>
          </a:xfrm>
          <a:prstGeom prst="rect">
            <a:avLst/>
          </a:prstGeom>
          <a:noFill/>
        </p:spPr>
        <p:txBody>
          <a:bodyPr wrap="square" rtlCol="0">
            <a:spAutoFit/>
          </a:bodyPr>
          <a:lstStyle/>
          <a:p>
            <a:r>
              <a:rPr lang="en-AU" dirty="0"/>
              <a:t>F</a:t>
            </a:r>
            <a:r>
              <a:rPr lang="en-AU" baseline="-25000" dirty="0"/>
              <a:t>N</a:t>
            </a:r>
            <a:endParaRPr lang="en-AU" dirty="0"/>
          </a:p>
        </p:txBody>
      </p:sp>
      <p:sp>
        <p:nvSpPr>
          <p:cNvPr id="50" name="TextBox 49">
            <a:extLst>
              <a:ext uri="{FF2B5EF4-FFF2-40B4-BE49-F238E27FC236}">
                <a16:creationId xmlns:a16="http://schemas.microsoft.com/office/drawing/2014/main" id="{501D407A-3E86-4B70-A336-6995B1DD3175}"/>
              </a:ext>
            </a:extLst>
          </p:cNvPr>
          <p:cNvSpPr txBox="1"/>
          <p:nvPr/>
        </p:nvSpPr>
        <p:spPr>
          <a:xfrm>
            <a:off x="7458597" y="1930168"/>
            <a:ext cx="497433" cy="369332"/>
          </a:xfrm>
          <a:prstGeom prst="rect">
            <a:avLst/>
          </a:prstGeom>
          <a:noFill/>
        </p:spPr>
        <p:txBody>
          <a:bodyPr wrap="square" rtlCol="0">
            <a:spAutoFit/>
          </a:bodyPr>
          <a:lstStyle/>
          <a:p>
            <a:r>
              <a:rPr lang="en-AU" dirty="0"/>
              <a:t>F</a:t>
            </a:r>
            <a:r>
              <a:rPr lang="en-AU" baseline="-25000" dirty="0"/>
              <a:t>R</a:t>
            </a:r>
            <a:endParaRPr lang="en-AU" dirty="0"/>
          </a:p>
        </p:txBody>
      </p:sp>
      <p:grpSp>
        <p:nvGrpSpPr>
          <p:cNvPr id="33" name="Group 32">
            <a:extLst>
              <a:ext uri="{FF2B5EF4-FFF2-40B4-BE49-F238E27FC236}">
                <a16:creationId xmlns:a16="http://schemas.microsoft.com/office/drawing/2014/main" id="{68E3CE90-90EC-4C74-B9C2-C31140672152}"/>
              </a:ext>
            </a:extLst>
          </p:cNvPr>
          <p:cNvGrpSpPr/>
          <p:nvPr/>
        </p:nvGrpSpPr>
        <p:grpSpPr>
          <a:xfrm>
            <a:off x="1426623" y="2916512"/>
            <a:ext cx="2535777" cy="1924050"/>
            <a:chOff x="1426623" y="3231472"/>
            <a:chExt cx="2535777" cy="1924050"/>
          </a:xfrm>
        </p:grpSpPr>
        <p:sp>
          <p:nvSpPr>
            <p:cNvPr id="4" name="Right Triangle 3">
              <a:extLst>
                <a:ext uri="{FF2B5EF4-FFF2-40B4-BE49-F238E27FC236}">
                  <a16:creationId xmlns:a16="http://schemas.microsoft.com/office/drawing/2014/main" id="{90630445-EC7C-484F-B9DF-745E93D0C456}"/>
                </a:ext>
              </a:extLst>
            </p:cNvPr>
            <p:cNvSpPr/>
            <p:nvPr/>
          </p:nvSpPr>
          <p:spPr>
            <a:xfrm>
              <a:off x="1426623" y="3231472"/>
              <a:ext cx="2535777" cy="1924050"/>
            </a:xfrm>
            <a:prstGeom prst="rtTriangl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3F681DC5-361F-4409-A0C5-F7954FFF1B1B}"/>
                </a:ext>
              </a:extLst>
            </p:cNvPr>
            <p:cNvSpPr/>
            <p:nvPr/>
          </p:nvSpPr>
          <p:spPr>
            <a:xfrm rot="2236113">
              <a:off x="2143125" y="3569365"/>
              <a:ext cx="752475" cy="43815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65BA8CD3-C494-4F7A-84E7-028167599A4A}"/>
                </a:ext>
              </a:extLst>
            </p:cNvPr>
            <p:cNvSpPr/>
            <p:nvPr/>
          </p:nvSpPr>
          <p:spPr>
            <a:xfrm>
              <a:off x="1426623" y="4981575"/>
              <a:ext cx="183102" cy="173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1" name="TextBox 50">
              <a:extLst>
                <a:ext uri="{FF2B5EF4-FFF2-40B4-BE49-F238E27FC236}">
                  <a16:creationId xmlns:a16="http://schemas.microsoft.com/office/drawing/2014/main" id="{2D49DA56-A0C6-41C4-B3E2-9866FCE072DD}"/>
                </a:ext>
              </a:extLst>
            </p:cNvPr>
            <p:cNvSpPr txBox="1"/>
            <p:nvPr/>
          </p:nvSpPr>
          <p:spPr>
            <a:xfrm>
              <a:off x="3189808" y="4769794"/>
              <a:ext cx="356032" cy="369332"/>
            </a:xfrm>
            <a:prstGeom prst="rect">
              <a:avLst/>
            </a:prstGeom>
            <a:noFill/>
          </p:spPr>
          <p:txBody>
            <a:bodyPr wrap="square" rtlCol="0">
              <a:spAutoFit/>
            </a:bodyPr>
            <a:lstStyle/>
            <a:p>
              <a:r>
                <a:rPr lang="el-GR" dirty="0"/>
                <a:t>θ</a:t>
              </a:r>
              <a:endParaRPr lang="en-AU" dirty="0"/>
            </a:p>
          </p:txBody>
        </p:sp>
      </p:grpSp>
      <p:cxnSp>
        <p:nvCxnSpPr>
          <p:cNvPr id="52" name="Straight Arrow Connector 51">
            <a:extLst>
              <a:ext uri="{FF2B5EF4-FFF2-40B4-BE49-F238E27FC236}">
                <a16:creationId xmlns:a16="http://schemas.microsoft.com/office/drawing/2014/main" id="{194C5F2A-51DF-491A-8832-B2D7E7D1AE3A}"/>
              </a:ext>
            </a:extLst>
          </p:cNvPr>
          <p:cNvCxnSpPr>
            <a:cxnSpLocks/>
          </p:cNvCxnSpPr>
          <p:nvPr/>
        </p:nvCxnSpPr>
        <p:spPr>
          <a:xfrm>
            <a:off x="7095766" y="2114834"/>
            <a:ext cx="0" cy="1736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D127BE0-9D64-404D-9580-35A3218F0B26}"/>
              </a:ext>
            </a:extLst>
          </p:cNvPr>
          <p:cNvCxnSpPr>
            <a:cxnSpLocks/>
          </p:cNvCxnSpPr>
          <p:nvPr/>
        </p:nvCxnSpPr>
        <p:spPr>
          <a:xfrm flipV="1">
            <a:off x="7090990" y="2596367"/>
            <a:ext cx="859384" cy="1238844"/>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20D78FA-C149-4078-A927-EACF5BE51A10}"/>
              </a:ext>
            </a:extLst>
          </p:cNvPr>
          <p:cNvSpPr/>
          <p:nvPr/>
        </p:nvSpPr>
        <p:spPr>
          <a:xfrm rot="18252053">
            <a:off x="7735430" y="2569453"/>
            <a:ext cx="183102" cy="173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4" name="Rectangle 43">
            <a:extLst>
              <a:ext uri="{FF2B5EF4-FFF2-40B4-BE49-F238E27FC236}">
                <a16:creationId xmlns:a16="http://schemas.microsoft.com/office/drawing/2014/main" id="{59BC7EB8-53B3-4FB8-BB90-078615F9470F}"/>
              </a:ext>
            </a:extLst>
          </p:cNvPr>
          <p:cNvSpPr/>
          <p:nvPr/>
        </p:nvSpPr>
        <p:spPr>
          <a:xfrm rot="18252053">
            <a:off x="2586938" y="3676095"/>
            <a:ext cx="183102" cy="173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Rectangle 23">
            <a:extLst>
              <a:ext uri="{FF2B5EF4-FFF2-40B4-BE49-F238E27FC236}">
                <a16:creationId xmlns:a16="http://schemas.microsoft.com/office/drawing/2014/main" id="{79527643-817C-4D30-9F05-F3383C6348EE}"/>
              </a:ext>
            </a:extLst>
          </p:cNvPr>
          <p:cNvSpPr/>
          <p:nvPr/>
        </p:nvSpPr>
        <p:spPr>
          <a:xfrm>
            <a:off x="2545543" y="4650937"/>
            <a:ext cx="183102" cy="173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TextBox 24">
            <a:extLst>
              <a:ext uri="{FF2B5EF4-FFF2-40B4-BE49-F238E27FC236}">
                <a16:creationId xmlns:a16="http://schemas.microsoft.com/office/drawing/2014/main" id="{20CC81CD-6953-45AF-B7CA-DFC519C211FB}"/>
              </a:ext>
            </a:extLst>
          </p:cNvPr>
          <p:cNvSpPr txBox="1"/>
          <p:nvPr/>
        </p:nvSpPr>
        <p:spPr>
          <a:xfrm>
            <a:off x="2495974" y="4058277"/>
            <a:ext cx="681132" cy="369332"/>
          </a:xfrm>
          <a:prstGeom prst="rect">
            <a:avLst/>
          </a:prstGeom>
          <a:noFill/>
        </p:spPr>
        <p:txBody>
          <a:bodyPr wrap="square" rtlCol="0">
            <a:spAutoFit/>
          </a:bodyPr>
          <a:lstStyle/>
          <a:p>
            <a:r>
              <a:rPr lang="en-AU" dirty="0"/>
              <a:t>90-</a:t>
            </a:r>
            <a:r>
              <a:rPr lang="el-GR" dirty="0"/>
              <a:t>θ</a:t>
            </a:r>
            <a:endParaRPr lang="en-AU" dirty="0"/>
          </a:p>
        </p:txBody>
      </p:sp>
      <p:cxnSp>
        <p:nvCxnSpPr>
          <p:cNvPr id="26" name="Straight Arrow Connector 25">
            <a:extLst>
              <a:ext uri="{FF2B5EF4-FFF2-40B4-BE49-F238E27FC236}">
                <a16:creationId xmlns:a16="http://schemas.microsoft.com/office/drawing/2014/main" id="{424C2321-E202-4DFC-A167-3D7353CF1744}"/>
              </a:ext>
            </a:extLst>
          </p:cNvPr>
          <p:cNvCxnSpPr>
            <a:cxnSpLocks/>
          </p:cNvCxnSpPr>
          <p:nvPr/>
        </p:nvCxnSpPr>
        <p:spPr>
          <a:xfrm>
            <a:off x="2534452" y="2322217"/>
            <a:ext cx="0" cy="1736060"/>
          </a:xfrm>
          <a:prstGeom prst="straightConnector1">
            <a:avLst/>
          </a:prstGeom>
          <a:ln w="2540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2C3D388-8E0A-4A0A-8047-91C688ADF439}"/>
              </a:ext>
            </a:extLst>
          </p:cNvPr>
          <p:cNvSpPr txBox="1"/>
          <p:nvPr/>
        </p:nvSpPr>
        <p:spPr>
          <a:xfrm>
            <a:off x="2550629" y="3042649"/>
            <a:ext cx="356032" cy="369332"/>
          </a:xfrm>
          <a:prstGeom prst="rect">
            <a:avLst/>
          </a:prstGeom>
          <a:noFill/>
        </p:spPr>
        <p:txBody>
          <a:bodyPr wrap="square" rtlCol="0">
            <a:spAutoFit/>
          </a:bodyPr>
          <a:lstStyle/>
          <a:p>
            <a:r>
              <a:rPr lang="el-GR" dirty="0"/>
              <a:t>θ</a:t>
            </a:r>
            <a:endParaRPr lang="en-AU" dirty="0"/>
          </a:p>
        </p:txBody>
      </p:sp>
      <p:sp>
        <p:nvSpPr>
          <p:cNvPr id="28" name="TextBox 27">
            <a:extLst>
              <a:ext uri="{FF2B5EF4-FFF2-40B4-BE49-F238E27FC236}">
                <a16:creationId xmlns:a16="http://schemas.microsoft.com/office/drawing/2014/main" id="{B5A6D47C-6976-4F7F-9FB5-6768BF5A7BC2}"/>
              </a:ext>
            </a:extLst>
          </p:cNvPr>
          <p:cNvSpPr txBox="1"/>
          <p:nvPr/>
        </p:nvSpPr>
        <p:spPr>
          <a:xfrm>
            <a:off x="7107071" y="3125650"/>
            <a:ext cx="356032" cy="369332"/>
          </a:xfrm>
          <a:prstGeom prst="rect">
            <a:avLst/>
          </a:prstGeom>
          <a:noFill/>
        </p:spPr>
        <p:txBody>
          <a:bodyPr wrap="square" rtlCol="0">
            <a:spAutoFit/>
          </a:bodyPr>
          <a:lstStyle/>
          <a:p>
            <a:r>
              <a:rPr lang="el-GR" dirty="0"/>
              <a:t>θ</a:t>
            </a:r>
            <a:endParaRPr lang="en-AU" dirty="0"/>
          </a:p>
        </p:txBody>
      </p:sp>
      <p:sp>
        <p:nvSpPr>
          <p:cNvPr id="3" name="TextBox 2">
            <a:extLst>
              <a:ext uri="{FF2B5EF4-FFF2-40B4-BE49-F238E27FC236}">
                <a16:creationId xmlns:a16="http://schemas.microsoft.com/office/drawing/2014/main" id="{8D3C18C9-E31F-428F-A9AB-9C4FFF4D3713}"/>
              </a:ext>
            </a:extLst>
          </p:cNvPr>
          <p:cNvSpPr txBox="1"/>
          <p:nvPr/>
        </p:nvSpPr>
        <p:spPr>
          <a:xfrm>
            <a:off x="466617" y="2560077"/>
            <a:ext cx="2103113" cy="369332"/>
          </a:xfrm>
          <a:prstGeom prst="rect">
            <a:avLst/>
          </a:prstGeom>
          <a:noFill/>
        </p:spPr>
        <p:txBody>
          <a:bodyPr wrap="square" rtlCol="0">
            <a:spAutoFit/>
          </a:bodyPr>
          <a:lstStyle/>
          <a:p>
            <a:r>
              <a:rPr lang="en-AU" dirty="0"/>
              <a:t>Straight Line = 180</a:t>
            </a:r>
            <a:r>
              <a:rPr lang="en-AU" dirty="0">
                <a:latin typeface="Times New Roman" panose="02020603050405020304" pitchFamily="18" charset="0"/>
                <a:cs typeface="Times New Roman" panose="02020603050405020304" pitchFamily="18" charset="0"/>
              </a:rPr>
              <a:t>˚</a:t>
            </a:r>
            <a:endParaRPr lang="en-AU" dirty="0"/>
          </a:p>
        </p:txBody>
      </p:sp>
      <p:sp>
        <p:nvSpPr>
          <p:cNvPr id="30" name="TextBox 29">
            <a:extLst>
              <a:ext uri="{FF2B5EF4-FFF2-40B4-BE49-F238E27FC236}">
                <a16:creationId xmlns:a16="http://schemas.microsoft.com/office/drawing/2014/main" id="{E922179B-36B2-4866-803C-A8D61AA2F78E}"/>
              </a:ext>
            </a:extLst>
          </p:cNvPr>
          <p:cNvSpPr txBox="1"/>
          <p:nvPr/>
        </p:nvSpPr>
        <p:spPr>
          <a:xfrm>
            <a:off x="1152952" y="1523711"/>
            <a:ext cx="2754828" cy="646331"/>
          </a:xfrm>
          <a:prstGeom prst="rect">
            <a:avLst/>
          </a:prstGeom>
          <a:noFill/>
        </p:spPr>
        <p:txBody>
          <a:bodyPr wrap="square" rtlCol="0">
            <a:spAutoFit/>
          </a:bodyPr>
          <a:lstStyle/>
          <a:p>
            <a:r>
              <a:rPr lang="en-AU" dirty="0"/>
              <a:t>Extend this line only so we can work out where </a:t>
            </a:r>
            <a:r>
              <a:rPr lang="el-GR" dirty="0"/>
              <a:t>θ</a:t>
            </a:r>
            <a:r>
              <a:rPr lang="en-AU" dirty="0"/>
              <a:t> goes</a:t>
            </a:r>
          </a:p>
        </p:txBody>
      </p:sp>
    </p:spTree>
    <p:extLst>
      <p:ext uri="{BB962C8B-B14F-4D97-AF65-F5344CB8AC3E}">
        <p14:creationId xmlns:p14="http://schemas.microsoft.com/office/powerpoint/2010/main" val="212279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down)">
                                      <p:cBhvr>
                                        <p:cTn id="16" dur="500"/>
                                        <p:tgtEl>
                                          <p:spTgt spid="26"/>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33"/>
                                        </p:tgtEl>
                                      </p:cBhvr>
                                    </p:animEffect>
                                    <p:set>
                                      <p:cBhvr>
                                        <p:cTn id="25" dur="1" fill="hold">
                                          <p:stCondLst>
                                            <p:cond delay="499"/>
                                          </p:stCondLst>
                                        </p:cTn>
                                        <p:tgtEl>
                                          <p:spTgt spid="3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4"/>
                                        </p:tgtEl>
                                      </p:cBhvr>
                                    </p:animEffect>
                                    <p:set>
                                      <p:cBhvr>
                                        <p:cTn id="28" dur="1" fill="hold">
                                          <p:stCondLst>
                                            <p:cond delay="499"/>
                                          </p:stCondLst>
                                        </p:cTn>
                                        <p:tgtEl>
                                          <p:spTgt spid="2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30"/>
                                        </p:tgtEl>
                                      </p:cBhvr>
                                    </p:animEffect>
                                    <p:set>
                                      <p:cBhvr>
                                        <p:cTn id="33" dur="1" fill="hold">
                                          <p:stCondLst>
                                            <p:cond delay="499"/>
                                          </p:stCondLst>
                                        </p:cTn>
                                        <p:tgtEl>
                                          <p:spTgt spid="30"/>
                                        </p:tgtEl>
                                        <p:attrNameLst>
                                          <p:attrName>style.visibility</p:attrName>
                                        </p:attrNameLst>
                                      </p:cBhvr>
                                      <p:to>
                                        <p:strVal val="hidden"/>
                                      </p:to>
                                    </p:se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
                                        </p:tgtEl>
                                      </p:cBhvr>
                                    </p:animEffect>
                                    <p:set>
                                      <p:cBhvr>
                                        <p:cTn id="52" dur="1" fill="hold">
                                          <p:stCondLst>
                                            <p:cond delay="499"/>
                                          </p:stCondLst>
                                        </p:cTn>
                                        <p:tgtEl>
                                          <p:spTgt spid="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par>
                                <p:cTn id="58" presetID="10" presetClass="entr" presetSubtype="0" fill="hold" grpId="2"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4" grpId="2" animBg="1"/>
      <p:bldP spid="25" grpId="0"/>
      <p:bldP spid="27" grpId="0"/>
      <p:bldP spid="28" grpId="0"/>
      <p:bldP spid="3" grpId="0"/>
      <p:bldP spid="3" grpId="1"/>
      <p:bldP spid="30" grpId="0"/>
      <p:bldP spid="3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5B0F5-AB72-4771-B665-DAD38B6E6984}"/>
              </a:ext>
            </a:extLst>
          </p:cNvPr>
          <p:cNvSpPr>
            <a:spLocks noGrp="1"/>
          </p:cNvSpPr>
          <p:nvPr>
            <p:ph type="title"/>
          </p:nvPr>
        </p:nvSpPr>
        <p:spPr/>
        <p:txBody>
          <a:bodyPr/>
          <a:lstStyle/>
          <a:p>
            <a:r>
              <a:rPr lang="en-AU" u="sng" dirty="0"/>
              <a:t>Solving for forces on an Inclined Plane</a:t>
            </a:r>
          </a:p>
        </p:txBody>
      </p:sp>
      <p:cxnSp>
        <p:nvCxnSpPr>
          <p:cNvPr id="43" name="Straight Arrow Connector 42">
            <a:extLst>
              <a:ext uri="{FF2B5EF4-FFF2-40B4-BE49-F238E27FC236}">
                <a16:creationId xmlns:a16="http://schemas.microsoft.com/office/drawing/2014/main" id="{2C5030BA-57C9-4DEC-AB65-3C9AA03E28FE}"/>
              </a:ext>
            </a:extLst>
          </p:cNvPr>
          <p:cNvCxnSpPr>
            <a:cxnSpLocks/>
          </p:cNvCxnSpPr>
          <p:nvPr/>
        </p:nvCxnSpPr>
        <p:spPr>
          <a:xfrm>
            <a:off x="7096647" y="2114834"/>
            <a:ext cx="859384" cy="493832"/>
          </a:xfrm>
          <a:prstGeom prst="straightConnector1">
            <a:avLst/>
          </a:prstGeom>
          <a:ln w="25400">
            <a:solidFill>
              <a:srgbClr val="00F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EE0971B-002E-4721-AC66-BCD9115BC509}"/>
              </a:ext>
            </a:extLst>
          </p:cNvPr>
          <p:cNvSpPr txBox="1"/>
          <p:nvPr/>
        </p:nvSpPr>
        <p:spPr>
          <a:xfrm>
            <a:off x="6582253" y="2756174"/>
            <a:ext cx="497433" cy="369332"/>
          </a:xfrm>
          <a:prstGeom prst="rect">
            <a:avLst/>
          </a:prstGeom>
          <a:noFill/>
        </p:spPr>
        <p:txBody>
          <a:bodyPr wrap="square" rtlCol="0">
            <a:spAutoFit/>
          </a:bodyPr>
          <a:lstStyle/>
          <a:p>
            <a:r>
              <a:rPr lang="en-AU" dirty="0"/>
              <a:t>W</a:t>
            </a:r>
          </a:p>
        </p:txBody>
      </p:sp>
      <p:sp>
        <p:nvSpPr>
          <p:cNvPr id="49" name="TextBox 48">
            <a:extLst>
              <a:ext uri="{FF2B5EF4-FFF2-40B4-BE49-F238E27FC236}">
                <a16:creationId xmlns:a16="http://schemas.microsoft.com/office/drawing/2014/main" id="{305956A3-34EE-4E21-8960-2EE0137107D2}"/>
              </a:ext>
            </a:extLst>
          </p:cNvPr>
          <p:cNvSpPr txBox="1"/>
          <p:nvPr/>
        </p:nvSpPr>
        <p:spPr>
          <a:xfrm>
            <a:off x="7707314" y="3114319"/>
            <a:ext cx="497433" cy="369332"/>
          </a:xfrm>
          <a:prstGeom prst="rect">
            <a:avLst/>
          </a:prstGeom>
          <a:noFill/>
        </p:spPr>
        <p:txBody>
          <a:bodyPr wrap="square" rtlCol="0">
            <a:spAutoFit/>
          </a:bodyPr>
          <a:lstStyle/>
          <a:p>
            <a:r>
              <a:rPr lang="en-AU" dirty="0"/>
              <a:t>F</a:t>
            </a:r>
            <a:r>
              <a:rPr lang="en-AU" baseline="-25000" dirty="0"/>
              <a:t>N</a:t>
            </a:r>
            <a:endParaRPr lang="en-AU" dirty="0"/>
          </a:p>
        </p:txBody>
      </p:sp>
      <p:sp>
        <p:nvSpPr>
          <p:cNvPr id="50" name="TextBox 49">
            <a:extLst>
              <a:ext uri="{FF2B5EF4-FFF2-40B4-BE49-F238E27FC236}">
                <a16:creationId xmlns:a16="http://schemas.microsoft.com/office/drawing/2014/main" id="{501D407A-3E86-4B70-A336-6995B1DD3175}"/>
              </a:ext>
            </a:extLst>
          </p:cNvPr>
          <p:cNvSpPr txBox="1"/>
          <p:nvPr/>
        </p:nvSpPr>
        <p:spPr>
          <a:xfrm>
            <a:off x="7458597" y="1930168"/>
            <a:ext cx="497433" cy="369332"/>
          </a:xfrm>
          <a:prstGeom prst="rect">
            <a:avLst/>
          </a:prstGeom>
          <a:noFill/>
        </p:spPr>
        <p:txBody>
          <a:bodyPr wrap="square" rtlCol="0">
            <a:spAutoFit/>
          </a:bodyPr>
          <a:lstStyle/>
          <a:p>
            <a:r>
              <a:rPr lang="en-AU" dirty="0"/>
              <a:t>F</a:t>
            </a:r>
            <a:r>
              <a:rPr lang="en-AU" baseline="-25000" dirty="0"/>
              <a:t>R</a:t>
            </a:r>
            <a:endParaRPr lang="en-AU" dirty="0"/>
          </a:p>
        </p:txBody>
      </p:sp>
      <p:cxnSp>
        <p:nvCxnSpPr>
          <p:cNvPr id="52" name="Straight Arrow Connector 51">
            <a:extLst>
              <a:ext uri="{FF2B5EF4-FFF2-40B4-BE49-F238E27FC236}">
                <a16:creationId xmlns:a16="http://schemas.microsoft.com/office/drawing/2014/main" id="{194C5F2A-51DF-491A-8832-B2D7E7D1AE3A}"/>
              </a:ext>
            </a:extLst>
          </p:cNvPr>
          <p:cNvCxnSpPr>
            <a:cxnSpLocks/>
          </p:cNvCxnSpPr>
          <p:nvPr/>
        </p:nvCxnSpPr>
        <p:spPr>
          <a:xfrm>
            <a:off x="7095766" y="2114834"/>
            <a:ext cx="0" cy="1736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D127BE0-9D64-404D-9580-35A3218F0B26}"/>
              </a:ext>
            </a:extLst>
          </p:cNvPr>
          <p:cNvCxnSpPr>
            <a:cxnSpLocks/>
          </p:cNvCxnSpPr>
          <p:nvPr/>
        </p:nvCxnSpPr>
        <p:spPr>
          <a:xfrm flipV="1">
            <a:off x="7090990" y="2596367"/>
            <a:ext cx="859384" cy="1238844"/>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20D78FA-C149-4078-A927-EACF5BE51A10}"/>
              </a:ext>
            </a:extLst>
          </p:cNvPr>
          <p:cNvSpPr/>
          <p:nvPr/>
        </p:nvSpPr>
        <p:spPr>
          <a:xfrm rot="18252053">
            <a:off x="7735430" y="2569453"/>
            <a:ext cx="183102" cy="173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8" name="TextBox 27">
            <a:extLst>
              <a:ext uri="{FF2B5EF4-FFF2-40B4-BE49-F238E27FC236}">
                <a16:creationId xmlns:a16="http://schemas.microsoft.com/office/drawing/2014/main" id="{B5A6D47C-6976-4F7F-9FB5-6768BF5A7BC2}"/>
              </a:ext>
            </a:extLst>
          </p:cNvPr>
          <p:cNvSpPr txBox="1"/>
          <p:nvPr/>
        </p:nvSpPr>
        <p:spPr>
          <a:xfrm>
            <a:off x="7107071" y="3125650"/>
            <a:ext cx="356032" cy="369332"/>
          </a:xfrm>
          <a:prstGeom prst="rect">
            <a:avLst/>
          </a:prstGeom>
          <a:noFill/>
        </p:spPr>
        <p:txBody>
          <a:bodyPr wrap="square" rtlCol="0">
            <a:spAutoFit/>
          </a:bodyPr>
          <a:lstStyle/>
          <a:p>
            <a:r>
              <a:rPr lang="el-GR" dirty="0"/>
              <a:t>θ</a:t>
            </a:r>
            <a:endParaRPr lang="en-AU" dirty="0"/>
          </a:p>
        </p:txBody>
      </p:sp>
      <p:sp>
        <p:nvSpPr>
          <p:cNvPr id="30" name="TextBox 29">
            <a:extLst>
              <a:ext uri="{FF2B5EF4-FFF2-40B4-BE49-F238E27FC236}">
                <a16:creationId xmlns:a16="http://schemas.microsoft.com/office/drawing/2014/main" id="{E922179B-36B2-4866-803C-A8D61AA2F78E}"/>
              </a:ext>
            </a:extLst>
          </p:cNvPr>
          <p:cNvSpPr txBox="1"/>
          <p:nvPr/>
        </p:nvSpPr>
        <p:spPr>
          <a:xfrm>
            <a:off x="1127029" y="1823659"/>
            <a:ext cx="2754828" cy="646331"/>
          </a:xfrm>
          <a:prstGeom prst="rect">
            <a:avLst/>
          </a:prstGeom>
          <a:noFill/>
        </p:spPr>
        <p:txBody>
          <a:bodyPr wrap="square" rtlCol="0">
            <a:spAutoFit/>
          </a:bodyPr>
          <a:lstStyle/>
          <a:p>
            <a:r>
              <a:rPr lang="en-AU" dirty="0"/>
              <a:t>So, we started with this diagram…</a:t>
            </a:r>
          </a:p>
        </p:txBody>
      </p:sp>
      <p:sp>
        <p:nvSpPr>
          <p:cNvPr id="34" name="Right Triangle 33">
            <a:extLst>
              <a:ext uri="{FF2B5EF4-FFF2-40B4-BE49-F238E27FC236}">
                <a16:creationId xmlns:a16="http://schemas.microsoft.com/office/drawing/2014/main" id="{F43A113F-B8BA-48BB-873B-84F980F1A71D}"/>
              </a:ext>
            </a:extLst>
          </p:cNvPr>
          <p:cNvSpPr/>
          <p:nvPr/>
        </p:nvSpPr>
        <p:spPr>
          <a:xfrm>
            <a:off x="1426623" y="3231472"/>
            <a:ext cx="2535777" cy="1924050"/>
          </a:xfrm>
          <a:prstGeom prst="rtTriangl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5" name="Rectangle 34">
            <a:extLst>
              <a:ext uri="{FF2B5EF4-FFF2-40B4-BE49-F238E27FC236}">
                <a16:creationId xmlns:a16="http://schemas.microsoft.com/office/drawing/2014/main" id="{B9808E2E-3ADE-4068-983B-57229C7C6ECB}"/>
              </a:ext>
            </a:extLst>
          </p:cNvPr>
          <p:cNvSpPr/>
          <p:nvPr/>
        </p:nvSpPr>
        <p:spPr>
          <a:xfrm rot="2236113">
            <a:off x="2143125" y="3569365"/>
            <a:ext cx="752475" cy="43815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36" name="Straight Arrow Connector 35">
            <a:extLst>
              <a:ext uri="{FF2B5EF4-FFF2-40B4-BE49-F238E27FC236}">
                <a16:creationId xmlns:a16="http://schemas.microsoft.com/office/drawing/2014/main" id="{49E06B55-EC29-4FAB-B74B-081791619E52}"/>
              </a:ext>
            </a:extLst>
          </p:cNvPr>
          <p:cNvCxnSpPr>
            <a:cxnSpLocks/>
          </p:cNvCxnSpPr>
          <p:nvPr/>
        </p:nvCxnSpPr>
        <p:spPr>
          <a:xfrm>
            <a:off x="2524124" y="3788440"/>
            <a:ext cx="0" cy="1736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3AF0721-67AA-4412-8859-BC1C2F09A3E9}"/>
              </a:ext>
            </a:extLst>
          </p:cNvPr>
          <p:cNvCxnSpPr>
            <a:cxnSpLocks/>
          </p:cNvCxnSpPr>
          <p:nvPr/>
        </p:nvCxnSpPr>
        <p:spPr>
          <a:xfrm flipV="1">
            <a:off x="2528887" y="2568646"/>
            <a:ext cx="859384" cy="1238844"/>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22C06A1-678E-44BC-9195-839996587975}"/>
              </a:ext>
            </a:extLst>
          </p:cNvPr>
          <p:cNvSpPr/>
          <p:nvPr/>
        </p:nvSpPr>
        <p:spPr>
          <a:xfrm>
            <a:off x="1426623" y="4981575"/>
            <a:ext cx="183102" cy="173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9" name="TextBox 38">
            <a:extLst>
              <a:ext uri="{FF2B5EF4-FFF2-40B4-BE49-F238E27FC236}">
                <a16:creationId xmlns:a16="http://schemas.microsoft.com/office/drawing/2014/main" id="{387F9FA3-C1BC-4AFF-9D9B-3ACE04AB13F8}"/>
              </a:ext>
            </a:extLst>
          </p:cNvPr>
          <p:cNvSpPr txBox="1"/>
          <p:nvPr/>
        </p:nvSpPr>
        <p:spPr>
          <a:xfrm>
            <a:off x="3332436" y="2239334"/>
            <a:ext cx="497433" cy="369332"/>
          </a:xfrm>
          <a:prstGeom prst="rect">
            <a:avLst/>
          </a:prstGeom>
          <a:noFill/>
        </p:spPr>
        <p:txBody>
          <a:bodyPr wrap="square" rtlCol="0">
            <a:spAutoFit/>
          </a:bodyPr>
          <a:lstStyle/>
          <a:p>
            <a:r>
              <a:rPr lang="en-AU" dirty="0"/>
              <a:t>F</a:t>
            </a:r>
            <a:r>
              <a:rPr lang="en-AU" baseline="-25000" dirty="0"/>
              <a:t>N</a:t>
            </a:r>
            <a:endParaRPr lang="en-AU" dirty="0"/>
          </a:p>
        </p:txBody>
      </p:sp>
      <p:sp>
        <p:nvSpPr>
          <p:cNvPr id="40" name="TextBox 39">
            <a:extLst>
              <a:ext uri="{FF2B5EF4-FFF2-40B4-BE49-F238E27FC236}">
                <a16:creationId xmlns:a16="http://schemas.microsoft.com/office/drawing/2014/main" id="{AAFA1E7E-C129-49A5-858A-AF37694DE5BB}"/>
              </a:ext>
            </a:extLst>
          </p:cNvPr>
          <p:cNvSpPr txBox="1"/>
          <p:nvPr/>
        </p:nvSpPr>
        <p:spPr>
          <a:xfrm>
            <a:off x="2360886" y="5593662"/>
            <a:ext cx="497433" cy="369332"/>
          </a:xfrm>
          <a:prstGeom prst="rect">
            <a:avLst/>
          </a:prstGeom>
          <a:noFill/>
        </p:spPr>
        <p:txBody>
          <a:bodyPr wrap="square" rtlCol="0">
            <a:spAutoFit/>
          </a:bodyPr>
          <a:lstStyle/>
          <a:p>
            <a:r>
              <a:rPr lang="en-AU" dirty="0"/>
              <a:t>W</a:t>
            </a:r>
          </a:p>
        </p:txBody>
      </p:sp>
      <p:cxnSp>
        <p:nvCxnSpPr>
          <p:cNvPr id="41" name="Straight Arrow Connector 40">
            <a:extLst>
              <a:ext uri="{FF2B5EF4-FFF2-40B4-BE49-F238E27FC236}">
                <a16:creationId xmlns:a16="http://schemas.microsoft.com/office/drawing/2014/main" id="{8A6CB581-CCC3-42ED-94BC-D6D4EEDD5A0E}"/>
              </a:ext>
            </a:extLst>
          </p:cNvPr>
          <p:cNvCxnSpPr>
            <a:cxnSpLocks/>
          </p:cNvCxnSpPr>
          <p:nvPr/>
        </p:nvCxnSpPr>
        <p:spPr>
          <a:xfrm>
            <a:off x="2525600" y="3789917"/>
            <a:ext cx="0" cy="1736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32CEE28-8915-4AEE-80AF-0A2038B17837}"/>
              </a:ext>
            </a:extLst>
          </p:cNvPr>
          <p:cNvCxnSpPr>
            <a:cxnSpLocks/>
          </p:cNvCxnSpPr>
          <p:nvPr/>
        </p:nvCxnSpPr>
        <p:spPr>
          <a:xfrm flipV="1">
            <a:off x="2530366" y="2561245"/>
            <a:ext cx="859384" cy="1238844"/>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DE16B4B-0DA4-4E62-9988-56D54484409C}"/>
              </a:ext>
            </a:extLst>
          </p:cNvPr>
          <p:cNvCxnSpPr>
            <a:cxnSpLocks/>
          </p:cNvCxnSpPr>
          <p:nvPr/>
        </p:nvCxnSpPr>
        <p:spPr>
          <a:xfrm>
            <a:off x="2579140" y="3814891"/>
            <a:ext cx="753296" cy="530517"/>
          </a:xfrm>
          <a:prstGeom prst="straightConnector1">
            <a:avLst/>
          </a:prstGeom>
          <a:ln w="25400">
            <a:solidFill>
              <a:srgbClr val="00F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583664BE-96B7-4DA4-A883-6EE3EDD00537}"/>
              </a:ext>
            </a:extLst>
          </p:cNvPr>
          <p:cNvSpPr txBox="1"/>
          <p:nvPr/>
        </p:nvSpPr>
        <p:spPr>
          <a:xfrm>
            <a:off x="3384424" y="4124057"/>
            <a:ext cx="497433" cy="369332"/>
          </a:xfrm>
          <a:prstGeom prst="rect">
            <a:avLst/>
          </a:prstGeom>
          <a:noFill/>
        </p:spPr>
        <p:txBody>
          <a:bodyPr wrap="square" rtlCol="0">
            <a:spAutoFit/>
          </a:bodyPr>
          <a:lstStyle/>
          <a:p>
            <a:r>
              <a:rPr lang="en-AU" dirty="0"/>
              <a:t>F</a:t>
            </a:r>
            <a:r>
              <a:rPr lang="en-AU" baseline="-25000" dirty="0"/>
              <a:t>R</a:t>
            </a:r>
            <a:endParaRPr lang="en-AU" dirty="0"/>
          </a:p>
        </p:txBody>
      </p:sp>
      <p:sp>
        <p:nvSpPr>
          <p:cNvPr id="55" name="TextBox 54">
            <a:extLst>
              <a:ext uri="{FF2B5EF4-FFF2-40B4-BE49-F238E27FC236}">
                <a16:creationId xmlns:a16="http://schemas.microsoft.com/office/drawing/2014/main" id="{F15C6453-B88C-44F4-83F7-DDB8CB498102}"/>
              </a:ext>
            </a:extLst>
          </p:cNvPr>
          <p:cNvSpPr txBox="1"/>
          <p:nvPr/>
        </p:nvSpPr>
        <p:spPr>
          <a:xfrm>
            <a:off x="3189808" y="4769794"/>
            <a:ext cx="356032" cy="369332"/>
          </a:xfrm>
          <a:prstGeom prst="rect">
            <a:avLst/>
          </a:prstGeom>
          <a:noFill/>
        </p:spPr>
        <p:txBody>
          <a:bodyPr wrap="square" rtlCol="0">
            <a:spAutoFit/>
          </a:bodyPr>
          <a:lstStyle/>
          <a:p>
            <a:r>
              <a:rPr lang="el-GR" dirty="0"/>
              <a:t>θ</a:t>
            </a:r>
            <a:endParaRPr lang="en-AU" dirty="0"/>
          </a:p>
        </p:txBody>
      </p:sp>
      <p:sp>
        <p:nvSpPr>
          <p:cNvPr id="56" name="TextBox 55">
            <a:extLst>
              <a:ext uri="{FF2B5EF4-FFF2-40B4-BE49-F238E27FC236}">
                <a16:creationId xmlns:a16="http://schemas.microsoft.com/office/drawing/2014/main" id="{D393D62E-F4F4-45FB-9758-C1F4A4FBB0A5}"/>
              </a:ext>
            </a:extLst>
          </p:cNvPr>
          <p:cNvSpPr txBox="1"/>
          <p:nvPr/>
        </p:nvSpPr>
        <p:spPr>
          <a:xfrm>
            <a:off x="6326173" y="4054817"/>
            <a:ext cx="2754828" cy="646331"/>
          </a:xfrm>
          <a:prstGeom prst="rect">
            <a:avLst/>
          </a:prstGeom>
          <a:noFill/>
        </p:spPr>
        <p:txBody>
          <a:bodyPr wrap="square" rtlCol="0">
            <a:spAutoFit/>
          </a:bodyPr>
          <a:lstStyle/>
          <a:p>
            <a:r>
              <a:rPr lang="en-AU" dirty="0"/>
              <a:t>…and ended with this diagram.</a:t>
            </a:r>
          </a:p>
        </p:txBody>
      </p:sp>
      <p:sp>
        <p:nvSpPr>
          <p:cNvPr id="57" name="TextBox 56">
            <a:extLst>
              <a:ext uri="{FF2B5EF4-FFF2-40B4-BE49-F238E27FC236}">
                <a16:creationId xmlns:a16="http://schemas.microsoft.com/office/drawing/2014/main" id="{CF6571B4-28D2-4079-A63D-DC9F670DA5FE}"/>
              </a:ext>
            </a:extLst>
          </p:cNvPr>
          <p:cNvSpPr txBox="1"/>
          <p:nvPr/>
        </p:nvSpPr>
        <p:spPr>
          <a:xfrm>
            <a:off x="5350812" y="4988517"/>
            <a:ext cx="5693107" cy="1200329"/>
          </a:xfrm>
          <a:prstGeom prst="rect">
            <a:avLst/>
          </a:prstGeom>
          <a:noFill/>
        </p:spPr>
        <p:txBody>
          <a:bodyPr wrap="square" rtlCol="0">
            <a:spAutoFit/>
          </a:bodyPr>
          <a:lstStyle/>
          <a:p>
            <a:r>
              <a:rPr lang="en-AU" dirty="0"/>
              <a:t>Suppose now we were to pose a question; for an object of mass ‘m’, sliding down an incline plane angled at </a:t>
            </a:r>
            <a:r>
              <a:rPr lang="el-GR" dirty="0"/>
              <a:t>θ</a:t>
            </a:r>
            <a:r>
              <a:rPr lang="el-GR" dirty="0">
                <a:cs typeface="Times New Roman" panose="02020603050405020304" pitchFamily="18" charset="0"/>
              </a:rPr>
              <a:t>˚</a:t>
            </a:r>
            <a:r>
              <a:rPr lang="en-AU" dirty="0">
                <a:cs typeface="Times New Roman" panose="02020603050405020304" pitchFamily="18" charset="0"/>
              </a:rPr>
              <a:t> to the horizontal, could we find an expression for the acceleration experienced by the object?</a:t>
            </a:r>
            <a:endParaRPr lang="en-AU" dirty="0"/>
          </a:p>
        </p:txBody>
      </p:sp>
    </p:spTree>
    <p:extLst>
      <p:ext uri="{BB962C8B-B14F-4D97-AF65-F5344CB8AC3E}">
        <p14:creationId xmlns:p14="http://schemas.microsoft.com/office/powerpoint/2010/main" val="1475129442"/>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6"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5B0F5-AB72-4771-B665-DAD38B6E6984}"/>
              </a:ext>
            </a:extLst>
          </p:cNvPr>
          <p:cNvSpPr>
            <a:spLocks noGrp="1"/>
          </p:cNvSpPr>
          <p:nvPr>
            <p:ph type="title"/>
          </p:nvPr>
        </p:nvSpPr>
        <p:spPr/>
        <p:txBody>
          <a:bodyPr/>
          <a:lstStyle/>
          <a:p>
            <a:r>
              <a:rPr lang="en-AU" u="sng" dirty="0"/>
              <a:t>Solving for forces on an Inclined Plane</a:t>
            </a:r>
          </a:p>
        </p:txBody>
      </p:sp>
      <p:cxnSp>
        <p:nvCxnSpPr>
          <p:cNvPr id="43" name="Straight Arrow Connector 42">
            <a:extLst>
              <a:ext uri="{FF2B5EF4-FFF2-40B4-BE49-F238E27FC236}">
                <a16:creationId xmlns:a16="http://schemas.microsoft.com/office/drawing/2014/main" id="{2C5030BA-57C9-4DEC-AB65-3C9AA03E28FE}"/>
              </a:ext>
            </a:extLst>
          </p:cNvPr>
          <p:cNvCxnSpPr>
            <a:cxnSpLocks/>
          </p:cNvCxnSpPr>
          <p:nvPr/>
        </p:nvCxnSpPr>
        <p:spPr>
          <a:xfrm>
            <a:off x="7096647" y="2114834"/>
            <a:ext cx="859384" cy="493832"/>
          </a:xfrm>
          <a:prstGeom prst="straightConnector1">
            <a:avLst/>
          </a:prstGeom>
          <a:ln w="25400">
            <a:solidFill>
              <a:srgbClr val="00F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EE0971B-002E-4721-AC66-BCD9115BC509}"/>
              </a:ext>
            </a:extLst>
          </p:cNvPr>
          <p:cNvSpPr txBox="1"/>
          <p:nvPr/>
        </p:nvSpPr>
        <p:spPr>
          <a:xfrm>
            <a:off x="6582253" y="2756174"/>
            <a:ext cx="497433" cy="369332"/>
          </a:xfrm>
          <a:prstGeom prst="rect">
            <a:avLst/>
          </a:prstGeom>
          <a:noFill/>
        </p:spPr>
        <p:txBody>
          <a:bodyPr wrap="square" rtlCol="0">
            <a:spAutoFit/>
          </a:bodyPr>
          <a:lstStyle/>
          <a:p>
            <a:r>
              <a:rPr lang="en-AU" dirty="0"/>
              <a:t>W</a:t>
            </a:r>
          </a:p>
        </p:txBody>
      </p:sp>
      <p:sp>
        <p:nvSpPr>
          <p:cNvPr id="49" name="TextBox 48">
            <a:extLst>
              <a:ext uri="{FF2B5EF4-FFF2-40B4-BE49-F238E27FC236}">
                <a16:creationId xmlns:a16="http://schemas.microsoft.com/office/drawing/2014/main" id="{305956A3-34EE-4E21-8960-2EE0137107D2}"/>
              </a:ext>
            </a:extLst>
          </p:cNvPr>
          <p:cNvSpPr txBox="1"/>
          <p:nvPr/>
        </p:nvSpPr>
        <p:spPr>
          <a:xfrm>
            <a:off x="7707314" y="3114319"/>
            <a:ext cx="497433" cy="369332"/>
          </a:xfrm>
          <a:prstGeom prst="rect">
            <a:avLst/>
          </a:prstGeom>
          <a:noFill/>
        </p:spPr>
        <p:txBody>
          <a:bodyPr wrap="square" rtlCol="0">
            <a:spAutoFit/>
          </a:bodyPr>
          <a:lstStyle/>
          <a:p>
            <a:r>
              <a:rPr lang="en-AU" dirty="0"/>
              <a:t>F</a:t>
            </a:r>
            <a:r>
              <a:rPr lang="en-AU" baseline="-25000" dirty="0"/>
              <a:t>N</a:t>
            </a:r>
            <a:endParaRPr lang="en-AU" dirty="0"/>
          </a:p>
        </p:txBody>
      </p:sp>
      <p:sp>
        <p:nvSpPr>
          <p:cNvPr id="50" name="TextBox 49">
            <a:extLst>
              <a:ext uri="{FF2B5EF4-FFF2-40B4-BE49-F238E27FC236}">
                <a16:creationId xmlns:a16="http://schemas.microsoft.com/office/drawing/2014/main" id="{501D407A-3E86-4B70-A336-6995B1DD3175}"/>
              </a:ext>
            </a:extLst>
          </p:cNvPr>
          <p:cNvSpPr txBox="1"/>
          <p:nvPr/>
        </p:nvSpPr>
        <p:spPr>
          <a:xfrm>
            <a:off x="7458597" y="1930168"/>
            <a:ext cx="497433" cy="369332"/>
          </a:xfrm>
          <a:prstGeom prst="rect">
            <a:avLst/>
          </a:prstGeom>
          <a:noFill/>
        </p:spPr>
        <p:txBody>
          <a:bodyPr wrap="square" rtlCol="0">
            <a:spAutoFit/>
          </a:bodyPr>
          <a:lstStyle/>
          <a:p>
            <a:r>
              <a:rPr lang="en-AU" dirty="0"/>
              <a:t>F</a:t>
            </a:r>
            <a:r>
              <a:rPr lang="en-AU" baseline="-25000" dirty="0"/>
              <a:t>R</a:t>
            </a:r>
            <a:endParaRPr lang="en-AU" dirty="0"/>
          </a:p>
        </p:txBody>
      </p:sp>
      <p:cxnSp>
        <p:nvCxnSpPr>
          <p:cNvPr id="52" name="Straight Arrow Connector 51">
            <a:extLst>
              <a:ext uri="{FF2B5EF4-FFF2-40B4-BE49-F238E27FC236}">
                <a16:creationId xmlns:a16="http://schemas.microsoft.com/office/drawing/2014/main" id="{194C5F2A-51DF-491A-8832-B2D7E7D1AE3A}"/>
              </a:ext>
            </a:extLst>
          </p:cNvPr>
          <p:cNvCxnSpPr>
            <a:cxnSpLocks/>
          </p:cNvCxnSpPr>
          <p:nvPr/>
        </p:nvCxnSpPr>
        <p:spPr>
          <a:xfrm>
            <a:off x="7095766" y="2114834"/>
            <a:ext cx="0" cy="1736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D127BE0-9D64-404D-9580-35A3218F0B26}"/>
              </a:ext>
            </a:extLst>
          </p:cNvPr>
          <p:cNvCxnSpPr>
            <a:cxnSpLocks/>
          </p:cNvCxnSpPr>
          <p:nvPr/>
        </p:nvCxnSpPr>
        <p:spPr>
          <a:xfrm flipV="1">
            <a:off x="7090990" y="2596367"/>
            <a:ext cx="859384" cy="1238844"/>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20D78FA-C149-4078-A927-EACF5BE51A10}"/>
              </a:ext>
            </a:extLst>
          </p:cNvPr>
          <p:cNvSpPr/>
          <p:nvPr/>
        </p:nvSpPr>
        <p:spPr>
          <a:xfrm rot="18252053">
            <a:off x="7735430" y="2569453"/>
            <a:ext cx="183102" cy="173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8" name="TextBox 27">
            <a:extLst>
              <a:ext uri="{FF2B5EF4-FFF2-40B4-BE49-F238E27FC236}">
                <a16:creationId xmlns:a16="http://schemas.microsoft.com/office/drawing/2014/main" id="{B5A6D47C-6976-4F7F-9FB5-6768BF5A7BC2}"/>
              </a:ext>
            </a:extLst>
          </p:cNvPr>
          <p:cNvSpPr txBox="1"/>
          <p:nvPr/>
        </p:nvSpPr>
        <p:spPr>
          <a:xfrm>
            <a:off x="7107071" y="3125650"/>
            <a:ext cx="356032" cy="369332"/>
          </a:xfrm>
          <a:prstGeom prst="rect">
            <a:avLst/>
          </a:prstGeom>
          <a:noFill/>
        </p:spPr>
        <p:txBody>
          <a:bodyPr wrap="square" rtlCol="0">
            <a:spAutoFit/>
          </a:bodyPr>
          <a:lstStyle/>
          <a:p>
            <a:r>
              <a:rPr lang="el-GR" dirty="0"/>
              <a:t>θ</a:t>
            </a:r>
            <a:endParaRPr lang="en-AU" dirty="0"/>
          </a:p>
        </p:txBody>
      </p:sp>
      <p:sp>
        <p:nvSpPr>
          <p:cNvPr id="34" name="Right Triangle 33">
            <a:extLst>
              <a:ext uri="{FF2B5EF4-FFF2-40B4-BE49-F238E27FC236}">
                <a16:creationId xmlns:a16="http://schemas.microsoft.com/office/drawing/2014/main" id="{F43A113F-B8BA-48BB-873B-84F980F1A71D}"/>
              </a:ext>
            </a:extLst>
          </p:cNvPr>
          <p:cNvSpPr/>
          <p:nvPr/>
        </p:nvSpPr>
        <p:spPr>
          <a:xfrm>
            <a:off x="1426623" y="3231472"/>
            <a:ext cx="2535777" cy="1924050"/>
          </a:xfrm>
          <a:prstGeom prst="rtTriangl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5" name="Rectangle 34">
            <a:extLst>
              <a:ext uri="{FF2B5EF4-FFF2-40B4-BE49-F238E27FC236}">
                <a16:creationId xmlns:a16="http://schemas.microsoft.com/office/drawing/2014/main" id="{B9808E2E-3ADE-4068-983B-57229C7C6ECB}"/>
              </a:ext>
            </a:extLst>
          </p:cNvPr>
          <p:cNvSpPr/>
          <p:nvPr/>
        </p:nvSpPr>
        <p:spPr>
          <a:xfrm rot="2236113">
            <a:off x="2143125" y="3569365"/>
            <a:ext cx="752475" cy="43815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36" name="Straight Arrow Connector 35">
            <a:extLst>
              <a:ext uri="{FF2B5EF4-FFF2-40B4-BE49-F238E27FC236}">
                <a16:creationId xmlns:a16="http://schemas.microsoft.com/office/drawing/2014/main" id="{49E06B55-EC29-4FAB-B74B-081791619E52}"/>
              </a:ext>
            </a:extLst>
          </p:cNvPr>
          <p:cNvCxnSpPr>
            <a:cxnSpLocks/>
          </p:cNvCxnSpPr>
          <p:nvPr/>
        </p:nvCxnSpPr>
        <p:spPr>
          <a:xfrm>
            <a:off x="2524124" y="3788440"/>
            <a:ext cx="0" cy="1736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3AF0721-67AA-4412-8859-BC1C2F09A3E9}"/>
              </a:ext>
            </a:extLst>
          </p:cNvPr>
          <p:cNvCxnSpPr>
            <a:cxnSpLocks/>
          </p:cNvCxnSpPr>
          <p:nvPr/>
        </p:nvCxnSpPr>
        <p:spPr>
          <a:xfrm flipV="1">
            <a:off x="2528887" y="2568646"/>
            <a:ext cx="859384" cy="1238844"/>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22C06A1-678E-44BC-9195-839996587975}"/>
              </a:ext>
            </a:extLst>
          </p:cNvPr>
          <p:cNvSpPr/>
          <p:nvPr/>
        </p:nvSpPr>
        <p:spPr>
          <a:xfrm>
            <a:off x="1426623" y="4981575"/>
            <a:ext cx="183102" cy="173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9" name="TextBox 38">
            <a:extLst>
              <a:ext uri="{FF2B5EF4-FFF2-40B4-BE49-F238E27FC236}">
                <a16:creationId xmlns:a16="http://schemas.microsoft.com/office/drawing/2014/main" id="{387F9FA3-C1BC-4AFF-9D9B-3ACE04AB13F8}"/>
              </a:ext>
            </a:extLst>
          </p:cNvPr>
          <p:cNvSpPr txBox="1"/>
          <p:nvPr/>
        </p:nvSpPr>
        <p:spPr>
          <a:xfrm>
            <a:off x="3332436" y="2239334"/>
            <a:ext cx="497433" cy="369332"/>
          </a:xfrm>
          <a:prstGeom prst="rect">
            <a:avLst/>
          </a:prstGeom>
          <a:noFill/>
        </p:spPr>
        <p:txBody>
          <a:bodyPr wrap="square" rtlCol="0">
            <a:spAutoFit/>
          </a:bodyPr>
          <a:lstStyle/>
          <a:p>
            <a:r>
              <a:rPr lang="en-AU" dirty="0"/>
              <a:t>F</a:t>
            </a:r>
            <a:r>
              <a:rPr lang="en-AU" baseline="-25000" dirty="0"/>
              <a:t>N</a:t>
            </a:r>
            <a:endParaRPr lang="en-AU" dirty="0"/>
          </a:p>
        </p:txBody>
      </p:sp>
      <p:sp>
        <p:nvSpPr>
          <p:cNvPr id="40" name="TextBox 39">
            <a:extLst>
              <a:ext uri="{FF2B5EF4-FFF2-40B4-BE49-F238E27FC236}">
                <a16:creationId xmlns:a16="http://schemas.microsoft.com/office/drawing/2014/main" id="{AAFA1E7E-C129-49A5-858A-AF37694DE5BB}"/>
              </a:ext>
            </a:extLst>
          </p:cNvPr>
          <p:cNvSpPr txBox="1"/>
          <p:nvPr/>
        </p:nvSpPr>
        <p:spPr>
          <a:xfrm>
            <a:off x="2360886" y="5593662"/>
            <a:ext cx="497433" cy="369332"/>
          </a:xfrm>
          <a:prstGeom prst="rect">
            <a:avLst/>
          </a:prstGeom>
          <a:noFill/>
        </p:spPr>
        <p:txBody>
          <a:bodyPr wrap="square" rtlCol="0">
            <a:spAutoFit/>
          </a:bodyPr>
          <a:lstStyle/>
          <a:p>
            <a:r>
              <a:rPr lang="en-AU" dirty="0"/>
              <a:t>W</a:t>
            </a:r>
          </a:p>
        </p:txBody>
      </p:sp>
      <p:cxnSp>
        <p:nvCxnSpPr>
          <p:cNvPr id="41" name="Straight Arrow Connector 40">
            <a:extLst>
              <a:ext uri="{FF2B5EF4-FFF2-40B4-BE49-F238E27FC236}">
                <a16:creationId xmlns:a16="http://schemas.microsoft.com/office/drawing/2014/main" id="{8A6CB581-CCC3-42ED-94BC-D6D4EEDD5A0E}"/>
              </a:ext>
            </a:extLst>
          </p:cNvPr>
          <p:cNvCxnSpPr>
            <a:cxnSpLocks/>
          </p:cNvCxnSpPr>
          <p:nvPr/>
        </p:nvCxnSpPr>
        <p:spPr>
          <a:xfrm>
            <a:off x="2525600" y="3789917"/>
            <a:ext cx="0" cy="1736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32CEE28-8915-4AEE-80AF-0A2038B17837}"/>
              </a:ext>
            </a:extLst>
          </p:cNvPr>
          <p:cNvCxnSpPr>
            <a:cxnSpLocks/>
          </p:cNvCxnSpPr>
          <p:nvPr/>
        </p:nvCxnSpPr>
        <p:spPr>
          <a:xfrm flipV="1">
            <a:off x="2530366" y="2561245"/>
            <a:ext cx="859384" cy="1238844"/>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DE16B4B-0DA4-4E62-9988-56D54484409C}"/>
              </a:ext>
            </a:extLst>
          </p:cNvPr>
          <p:cNvCxnSpPr>
            <a:cxnSpLocks/>
          </p:cNvCxnSpPr>
          <p:nvPr/>
        </p:nvCxnSpPr>
        <p:spPr>
          <a:xfrm>
            <a:off x="2579140" y="3814891"/>
            <a:ext cx="753296" cy="530517"/>
          </a:xfrm>
          <a:prstGeom prst="straightConnector1">
            <a:avLst/>
          </a:prstGeom>
          <a:ln w="25400">
            <a:solidFill>
              <a:srgbClr val="00F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583664BE-96B7-4DA4-A883-6EE3EDD00537}"/>
              </a:ext>
            </a:extLst>
          </p:cNvPr>
          <p:cNvSpPr txBox="1"/>
          <p:nvPr/>
        </p:nvSpPr>
        <p:spPr>
          <a:xfrm>
            <a:off x="3384424" y="4124057"/>
            <a:ext cx="497433" cy="369332"/>
          </a:xfrm>
          <a:prstGeom prst="rect">
            <a:avLst/>
          </a:prstGeom>
          <a:noFill/>
        </p:spPr>
        <p:txBody>
          <a:bodyPr wrap="square" rtlCol="0">
            <a:spAutoFit/>
          </a:bodyPr>
          <a:lstStyle/>
          <a:p>
            <a:r>
              <a:rPr lang="en-AU" dirty="0"/>
              <a:t>F</a:t>
            </a:r>
            <a:r>
              <a:rPr lang="en-AU" baseline="-25000" dirty="0"/>
              <a:t>R</a:t>
            </a:r>
            <a:endParaRPr lang="en-AU" dirty="0"/>
          </a:p>
        </p:txBody>
      </p:sp>
      <p:sp>
        <p:nvSpPr>
          <p:cNvPr id="55" name="TextBox 54">
            <a:extLst>
              <a:ext uri="{FF2B5EF4-FFF2-40B4-BE49-F238E27FC236}">
                <a16:creationId xmlns:a16="http://schemas.microsoft.com/office/drawing/2014/main" id="{F15C6453-B88C-44F4-83F7-DDB8CB498102}"/>
              </a:ext>
            </a:extLst>
          </p:cNvPr>
          <p:cNvSpPr txBox="1"/>
          <p:nvPr/>
        </p:nvSpPr>
        <p:spPr>
          <a:xfrm>
            <a:off x="3189808" y="4769794"/>
            <a:ext cx="356032" cy="369332"/>
          </a:xfrm>
          <a:prstGeom prst="rect">
            <a:avLst/>
          </a:prstGeom>
          <a:noFill/>
        </p:spPr>
        <p:txBody>
          <a:bodyPr wrap="square" rtlCol="0">
            <a:spAutoFit/>
          </a:bodyPr>
          <a:lstStyle/>
          <a:p>
            <a:r>
              <a:rPr lang="el-GR" dirty="0"/>
              <a:t>θ</a:t>
            </a:r>
            <a:endParaRPr lang="en-AU" dirty="0"/>
          </a:p>
        </p:txBody>
      </p:sp>
      <p:sp>
        <p:nvSpPr>
          <p:cNvPr id="26" name="TextBox 25">
            <a:extLst>
              <a:ext uri="{FF2B5EF4-FFF2-40B4-BE49-F238E27FC236}">
                <a16:creationId xmlns:a16="http://schemas.microsoft.com/office/drawing/2014/main" id="{8B4B0816-D5BF-4BE2-910D-05FC38191335}"/>
              </a:ext>
            </a:extLst>
          </p:cNvPr>
          <p:cNvSpPr txBox="1"/>
          <p:nvPr/>
        </p:nvSpPr>
        <p:spPr>
          <a:xfrm>
            <a:off x="2360886" y="5589714"/>
            <a:ext cx="1094353" cy="369332"/>
          </a:xfrm>
          <a:prstGeom prst="rect">
            <a:avLst/>
          </a:prstGeom>
          <a:noFill/>
        </p:spPr>
        <p:txBody>
          <a:bodyPr wrap="square" rtlCol="0">
            <a:spAutoFit/>
          </a:bodyPr>
          <a:lstStyle/>
          <a:p>
            <a:r>
              <a:rPr lang="en-AU" dirty="0"/>
              <a:t>W = mg</a:t>
            </a:r>
          </a:p>
        </p:txBody>
      </p:sp>
      <p:sp>
        <p:nvSpPr>
          <p:cNvPr id="27" name="TextBox 26">
            <a:extLst>
              <a:ext uri="{FF2B5EF4-FFF2-40B4-BE49-F238E27FC236}">
                <a16:creationId xmlns:a16="http://schemas.microsoft.com/office/drawing/2014/main" id="{2812669B-5D25-4CFC-ABA4-2B14BF5BC028}"/>
              </a:ext>
            </a:extLst>
          </p:cNvPr>
          <p:cNvSpPr txBox="1"/>
          <p:nvPr/>
        </p:nvSpPr>
        <p:spPr>
          <a:xfrm>
            <a:off x="6116908" y="2771667"/>
            <a:ext cx="1094353" cy="369332"/>
          </a:xfrm>
          <a:prstGeom prst="rect">
            <a:avLst/>
          </a:prstGeom>
          <a:noFill/>
        </p:spPr>
        <p:txBody>
          <a:bodyPr wrap="square" rtlCol="0">
            <a:spAutoFit/>
          </a:bodyPr>
          <a:lstStyle/>
          <a:p>
            <a:r>
              <a:rPr lang="en-AU" dirty="0"/>
              <a:t>W = mg</a:t>
            </a:r>
          </a:p>
        </p:txBody>
      </p:sp>
      <p:sp>
        <p:nvSpPr>
          <p:cNvPr id="29" name="TextBox 28">
            <a:extLst>
              <a:ext uri="{FF2B5EF4-FFF2-40B4-BE49-F238E27FC236}">
                <a16:creationId xmlns:a16="http://schemas.microsoft.com/office/drawing/2014/main" id="{7D0065EF-7DD8-4BEC-9E97-85FECE779424}"/>
              </a:ext>
            </a:extLst>
          </p:cNvPr>
          <p:cNvSpPr txBox="1"/>
          <p:nvPr/>
        </p:nvSpPr>
        <p:spPr>
          <a:xfrm>
            <a:off x="7459333" y="1923831"/>
            <a:ext cx="1511147" cy="369332"/>
          </a:xfrm>
          <a:prstGeom prst="rect">
            <a:avLst/>
          </a:prstGeom>
          <a:noFill/>
        </p:spPr>
        <p:txBody>
          <a:bodyPr wrap="square" rtlCol="0">
            <a:spAutoFit/>
          </a:bodyPr>
          <a:lstStyle/>
          <a:p>
            <a:r>
              <a:rPr lang="en-AU" dirty="0"/>
              <a:t>F</a:t>
            </a:r>
            <a:r>
              <a:rPr lang="en-AU" baseline="-25000" dirty="0"/>
              <a:t>R</a:t>
            </a:r>
            <a:r>
              <a:rPr lang="en-AU" dirty="0"/>
              <a:t> = mg sin </a:t>
            </a:r>
            <a:r>
              <a:rPr lang="el-GR" dirty="0"/>
              <a:t>θ</a:t>
            </a:r>
            <a:endParaRPr lang="en-AU" dirty="0"/>
          </a:p>
        </p:txBody>
      </p:sp>
      <p:sp>
        <p:nvSpPr>
          <p:cNvPr id="31" name="TextBox 30">
            <a:extLst>
              <a:ext uri="{FF2B5EF4-FFF2-40B4-BE49-F238E27FC236}">
                <a16:creationId xmlns:a16="http://schemas.microsoft.com/office/drawing/2014/main" id="{2ED201BB-64F6-4071-A5B8-E6769C587D72}"/>
              </a:ext>
            </a:extLst>
          </p:cNvPr>
          <p:cNvSpPr txBox="1"/>
          <p:nvPr/>
        </p:nvSpPr>
        <p:spPr>
          <a:xfrm>
            <a:off x="7709644" y="3115490"/>
            <a:ext cx="1511147" cy="369332"/>
          </a:xfrm>
          <a:prstGeom prst="rect">
            <a:avLst/>
          </a:prstGeom>
          <a:noFill/>
        </p:spPr>
        <p:txBody>
          <a:bodyPr wrap="square" rtlCol="0">
            <a:spAutoFit/>
          </a:bodyPr>
          <a:lstStyle/>
          <a:p>
            <a:r>
              <a:rPr lang="en-AU" dirty="0"/>
              <a:t>F</a:t>
            </a:r>
            <a:r>
              <a:rPr lang="en-AU" baseline="-25000" dirty="0"/>
              <a:t>N</a:t>
            </a:r>
            <a:r>
              <a:rPr lang="en-AU" dirty="0"/>
              <a:t> = mg cos </a:t>
            </a:r>
            <a:r>
              <a:rPr lang="el-GR" dirty="0"/>
              <a:t>θ</a:t>
            </a:r>
            <a:endParaRPr lang="en-AU" dirty="0"/>
          </a:p>
        </p:txBody>
      </p:sp>
      <p:sp>
        <p:nvSpPr>
          <p:cNvPr id="32" name="TextBox 31">
            <a:extLst>
              <a:ext uri="{FF2B5EF4-FFF2-40B4-BE49-F238E27FC236}">
                <a16:creationId xmlns:a16="http://schemas.microsoft.com/office/drawing/2014/main" id="{E27686C8-6BCA-40D9-AB09-9FD89C5CBDFD}"/>
              </a:ext>
            </a:extLst>
          </p:cNvPr>
          <p:cNvSpPr txBox="1"/>
          <p:nvPr/>
        </p:nvSpPr>
        <p:spPr>
          <a:xfrm>
            <a:off x="5350813" y="4988517"/>
            <a:ext cx="1944068" cy="1200329"/>
          </a:xfrm>
          <a:prstGeom prst="rect">
            <a:avLst/>
          </a:prstGeom>
          <a:noFill/>
        </p:spPr>
        <p:txBody>
          <a:bodyPr wrap="square" rtlCol="0">
            <a:spAutoFit/>
          </a:bodyPr>
          <a:lstStyle/>
          <a:p>
            <a:r>
              <a:rPr lang="en-AU" dirty="0"/>
              <a:t>F</a:t>
            </a:r>
            <a:r>
              <a:rPr lang="en-AU" baseline="-25000" dirty="0"/>
              <a:t>R</a:t>
            </a:r>
            <a:r>
              <a:rPr lang="en-AU" dirty="0"/>
              <a:t> = mg sin </a:t>
            </a:r>
            <a:r>
              <a:rPr lang="el-GR" dirty="0"/>
              <a:t>θ</a:t>
            </a:r>
            <a:endParaRPr lang="en-AU" dirty="0"/>
          </a:p>
          <a:p>
            <a:r>
              <a:rPr lang="en-AU" dirty="0"/>
              <a:t>Recall F = ma</a:t>
            </a:r>
          </a:p>
          <a:p>
            <a:r>
              <a:rPr lang="en-AU" dirty="0">
                <a:latin typeface="Cambria Math" panose="02040503050406030204" pitchFamily="18" charset="0"/>
                <a:ea typeface="Cambria Math" panose="02040503050406030204" pitchFamily="18" charset="0"/>
              </a:rPr>
              <a:t>∴ </a:t>
            </a:r>
            <a:r>
              <a:rPr lang="en-AU" dirty="0"/>
              <a:t>mg sin </a:t>
            </a:r>
            <a:r>
              <a:rPr lang="el-GR" dirty="0"/>
              <a:t>θ</a:t>
            </a:r>
            <a:r>
              <a:rPr lang="en-AU" dirty="0"/>
              <a:t> = ma</a:t>
            </a:r>
          </a:p>
          <a:p>
            <a:r>
              <a:rPr lang="en-AU" b="1" dirty="0">
                <a:solidFill>
                  <a:srgbClr val="FF0000"/>
                </a:solidFill>
                <a:latin typeface="Cambria Math" panose="02040503050406030204" pitchFamily="18" charset="0"/>
                <a:ea typeface="Cambria Math" panose="02040503050406030204" pitchFamily="18" charset="0"/>
              </a:rPr>
              <a:t>∴ a = </a:t>
            </a:r>
            <a:r>
              <a:rPr lang="en-AU" b="1" dirty="0">
                <a:solidFill>
                  <a:srgbClr val="FF0000"/>
                </a:solidFill>
              </a:rPr>
              <a:t>g sin </a:t>
            </a:r>
            <a:r>
              <a:rPr lang="el-GR" b="1" dirty="0">
                <a:solidFill>
                  <a:srgbClr val="FF0000"/>
                </a:solidFill>
              </a:rPr>
              <a:t>θ</a:t>
            </a:r>
            <a:r>
              <a:rPr lang="en-AU" b="1" dirty="0">
                <a:solidFill>
                  <a:srgbClr val="FF0000"/>
                </a:solidFill>
              </a:rPr>
              <a:t> </a:t>
            </a:r>
          </a:p>
        </p:txBody>
      </p:sp>
      <p:cxnSp>
        <p:nvCxnSpPr>
          <p:cNvPr id="4" name="Straight Connector 3">
            <a:extLst>
              <a:ext uri="{FF2B5EF4-FFF2-40B4-BE49-F238E27FC236}">
                <a16:creationId xmlns:a16="http://schemas.microsoft.com/office/drawing/2014/main" id="{813EBEE3-AFE6-4BA3-982F-02F825305DE2}"/>
              </a:ext>
            </a:extLst>
          </p:cNvPr>
          <p:cNvCxnSpPr/>
          <p:nvPr/>
        </p:nvCxnSpPr>
        <p:spPr>
          <a:xfrm flipH="1">
            <a:off x="5648960" y="5589714"/>
            <a:ext cx="172720" cy="252286"/>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AC5C200-5DC7-4B18-8F4D-40CACEB473CE}"/>
              </a:ext>
            </a:extLst>
          </p:cNvPr>
          <p:cNvCxnSpPr/>
          <p:nvPr/>
        </p:nvCxnSpPr>
        <p:spPr>
          <a:xfrm flipH="1">
            <a:off x="6641648" y="5573877"/>
            <a:ext cx="172720" cy="252286"/>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06D60C8-003B-4E79-9ABC-3E99577DBF1B}"/>
              </a:ext>
            </a:extLst>
          </p:cNvPr>
          <p:cNvSpPr txBox="1"/>
          <p:nvPr/>
        </p:nvSpPr>
        <p:spPr>
          <a:xfrm>
            <a:off x="9551365" y="1923831"/>
            <a:ext cx="1620597" cy="369332"/>
          </a:xfrm>
          <a:prstGeom prst="rect">
            <a:avLst/>
          </a:prstGeom>
          <a:noFill/>
        </p:spPr>
        <p:txBody>
          <a:bodyPr wrap="square" rtlCol="0">
            <a:spAutoFit/>
          </a:bodyPr>
          <a:lstStyle/>
          <a:p>
            <a:r>
              <a:rPr lang="en-AU" dirty="0"/>
              <a:t>*SOH CAH TOA</a:t>
            </a:r>
          </a:p>
        </p:txBody>
      </p:sp>
      <p:sp>
        <p:nvSpPr>
          <p:cNvPr id="45" name="TextBox 44">
            <a:extLst>
              <a:ext uri="{FF2B5EF4-FFF2-40B4-BE49-F238E27FC236}">
                <a16:creationId xmlns:a16="http://schemas.microsoft.com/office/drawing/2014/main" id="{0612A411-5F1B-44D3-A315-B922FF0AB32B}"/>
              </a:ext>
            </a:extLst>
          </p:cNvPr>
          <p:cNvSpPr txBox="1"/>
          <p:nvPr/>
        </p:nvSpPr>
        <p:spPr>
          <a:xfrm>
            <a:off x="7715680" y="4422269"/>
            <a:ext cx="3901440" cy="1754326"/>
          </a:xfrm>
          <a:prstGeom prst="rect">
            <a:avLst/>
          </a:prstGeom>
          <a:noFill/>
        </p:spPr>
        <p:txBody>
          <a:bodyPr wrap="square" rtlCol="0">
            <a:spAutoFit/>
          </a:bodyPr>
          <a:lstStyle/>
          <a:p>
            <a:r>
              <a:rPr lang="en-AU" dirty="0"/>
              <a:t>*Note: had we been given ‘</a:t>
            </a:r>
            <a:r>
              <a:rPr lang="el-GR" dirty="0">
                <a:ea typeface="Cambria Math" panose="02040503050406030204" pitchFamily="18" charset="0"/>
              </a:rPr>
              <a:t>α</a:t>
            </a:r>
            <a:r>
              <a:rPr lang="en-AU" dirty="0">
                <a:ea typeface="Cambria Math" panose="02040503050406030204" pitchFamily="18" charset="0"/>
              </a:rPr>
              <a:t>’ and not ‘</a:t>
            </a:r>
            <a:r>
              <a:rPr lang="el-GR" dirty="0">
                <a:ea typeface="Cambria Math" panose="02040503050406030204" pitchFamily="18" charset="0"/>
              </a:rPr>
              <a:t>θ</a:t>
            </a:r>
            <a:r>
              <a:rPr lang="en-AU" dirty="0">
                <a:ea typeface="Cambria Math" panose="02040503050406030204" pitchFamily="18" charset="0"/>
              </a:rPr>
              <a:t>’, things would have looked slightly different – be sure to read questions and construct diagrams </a:t>
            </a:r>
            <a:r>
              <a:rPr lang="en-AU" i="1" dirty="0">
                <a:ea typeface="Cambria Math" panose="02040503050406030204" pitchFamily="18" charset="0"/>
              </a:rPr>
              <a:t>carefully</a:t>
            </a:r>
            <a:r>
              <a:rPr lang="en-AU" dirty="0">
                <a:ea typeface="Cambria Math" panose="02040503050406030204" pitchFamily="18" charset="0"/>
              </a:rPr>
              <a:t>.</a:t>
            </a:r>
          </a:p>
          <a:p>
            <a:endParaRPr lang="en-AU" b="1" dirty="0">
              <a:solidFill>
                <a:srgbClr val="FF0000"/>
              </a:solidFill>
              <a:ea typeface="Cambria Math" panose="02040503050406030204" pitchFamily="18" charset="0"/>
            </a:endParaRPr>
          </a:p>
          <a:p>
            <a:r>
              <a:rPr lang="en-AU" b="1" dirty="0">
                <a:solidFill>
                  <a:srgbClr val="FF0000"/>
                </a:solidFill>
                <a:ea typeface="Cambria Math" panose="02040503050406030204" pitchFamily="18" charset="0"/>
              </a:rPr>
              <a:t>∴ a = g cos </a:t>
            </a:r>
            <a:r>
              <a:rPr lang="el-GR" b="1" dirty="0">
                <a:solidFill>
                  <a:srgbClr val="FF0000"/>
                </a:solidFill>
                <a:ea typeface="Cambria Math" panose="02040503050406030204" pitchFamily="18" charset="0"/>
              </a:rPr>
              <a:t>α</a:t>
            </a:r>
            <a:endParaRPr lang="en-AU" b="1" dirty="0">
              <a:solidFill>
                <a:srgbClr val="FF0000"/>
              </a:solidFill>
            </a:endParaRPr>
          </a:p>
        </p:txBody>
      </p:sp>
      <p:sp>
        <p:nvSpPr>
          <p:cNvPr id="46" name="TextBox 45">
            <a:extLst>
              <a:ext uri="{FF2B5EF4-FFF2-40B4-BE49-F238E27FC236}">
                <a16:creationId xmlns:a16="http://schemas.microsoft.com/office/drawing/2014/main" id="{D28BAC63-3EC4-4F62-8E34-72D1C84E040E}"/>
              </a:ext>
            </a:extLst>
          </p:cNvPr>
          <p:cNvSpPr txBox="1"/>
          <p:nvPr/>
        </p:nvSpPr>
        <p:spPr>
          <a:xfrm>
            <a:off x="1469154" y="3481562"/>
            <a:ext cx="356032" cy="369332"/>
          </a:xfrm>
          <a:prstGeom prst="rect">
            <a:avLst/>
          </a:prstGeom>
          <a:noFill/>
        </p:spPr>
        <p:txBody>
          <a:bodyPr wrap="square" rtlCol="0">
            <a:spAutoFit/>
          </a:bodyPr>
          <a:lstStyle/>
          <a:p>
            <a:r>
              <a:rPr lang="el-GR" dirty="0">
                <a:solidFill>
                  <a:srgbClr val="FF0000"/>
                </a:solidFill>
                <a:latin typeface="Cambria Math" panose="02040503050406030204" pitchFamily="18" charset="0"/>
                <a:ea typeface="Cambria Math" panose="02040503050406030204" pitchFamily="18" charset="0"/>
              </a:rPr>
              <a:t>α</a:t>
            </a:r>
            <a:endParaRPr lang="en-AU" dirty="0">
              <a:solidFill>
                <a:srgbClr val="FF0000"/>
              </a:solidFill>
            </a:endParaRPr>
          </a:p>
        </p:txBody>
      </p:sp>
      <p:sp>
        <p:nvSpPr>
          <p:cNvPr id="51" name="TextBox 50">
            <a:extLst>
              <a:ext uri="{FF2B5EF4-FFF2-40B4-BE49-F238E27FC236}">
                <a16:creationId xmlns:a16="http://schemas.microsoft.com/office/drawing/2014/main" id="{364FF0CD-0A8A-4B8C-BBBB-2482FC494402}"/>
              </a:ext>
            </a:extLst>
          </p:cNvPr>
          <p:cNvSpPr txBox="1"/>
          <p:nvPr/>
        </p:nvSpPr>
        <p:spPr>
          <a:xfrm>
            <a:off x="7096913" y="2252344"/>
            <a:ext cx="356032" cy="369332"/>
          </a:xfrm>
          <a:prstGeom prst="rect">
            <a:avLst/>
          </a:prstGeom>
          <a:noFill/>
        </p:spPr>
        <p:txBody>
          <a:bodyPr wrap="square" rtlCol="0">
            <a:spAutoFit/>
          </a:bodyPr>
          <a:lstStyle/>
          <a:p>
            <a:r>
              <a:rPr lang="el-GR" dirty="0">
                <a:solidFill>
                  <a:srgbClr val="FF0000"/>
                </a:solidFill>
                <a:latin typeface="Cambria Math" panose="02040503050406030204" pitchFamily="18" charset="0"/>
                <a:ea typeface="Cambria Math" panose="02040503050406030204" pitchFamily="18" charset="0"/>
              </a:rPr>
              <a:t>α</a:t>
            </a:r>
            <a:endParaRPr lang="en-AU" dirty="0">
              <a:solidFill>
                <a:srgbClr val="FF0000"/>
              </a:solidFill>
            </a:endParaRPr>
          </a:p>
        </p:txBody>
      </p:sp>
      <p:sp>
        <p:nvSpPr>
          <p:cNvPr id="58" name="TextBox 57">
            <a:extLst>
              <a:ext uri="{FF2B5EF4-FFF2-40B4-BE49-F238E27FC236}">
                <a16:creationId xmlns:a16="http://schemas.microsoft.com/office/drawing/2014/main" id="{CDF5F3F2-0F0B-444C-9DB7-A3A17A0C46E5}"/>
              </a:ext>
            </a:extLst>
          </p:cNvPr>
          <p:cNvSpPr txBox="1"/>
          <p:nvPr/>
        </p:nvSpPr>
        <p:spPr>
          <a:xfrm>
            <a:off x="7955150" y="2239334"/>
            <a:ext cx="1511147" cy="369332"/>
          </a:xfrm>
          <a:prstGeom prst="rect">
            <a:avLst/>
          </a:prstGeom>
          <a:noFill/>
        </p:spPr>
        <p:txBody>
          <a:bodyPr wrap="square" rtlCol="0">
            <a:spAutoFit/>
          </a:bodyPr>
          <a:lstStyle/>
          <a:p>
            <a:r>
              <a:rPr lang="en-AU" dirty="0">
                <a:solidFill>
                  <a:srgbClr val="FF0000"/>
                </a:solidFill>
              </a:rPr>
              <a:t>F</a:t>
            </a:r>
            <a:r>
              <a:rPr lang="en-AU" baseline="-25000" dirty="0">
                <a:solidFill>
                  <a:srgbClr val="FF0000"/>
                </a:solidFill>
              </a:rPr>
              <a:t>R</a:t>
            </a:r>
            <a:r>
              <a:rPr lang="en-AU" dirty="0">
                <a:solidFill>
                  <a:srgbClr val="FF0000"/>
                </a:solidFill>
              </a:rPr>
              <a:t> = mg cos </a:t>
            </a:r>
            <a:r>
              <a:rPr lang="el-GR" dirty="0">
                <a:solidFill>
                  <a:srgbClr val="FF0000"/>
                </a:solidFill>
                <a:ea typeface="Cambria Math" panose="02040503050406030204" pitchFamily="18" charset="0"/>
              </a:rPr>
              <a:t>α</a:t>
            </a:r>
            <a:endParaRPr lang="en-AU" dirty="0">
              <a:solidFill>
                <a:srgbClr val="FF0000"/>
              </a:solidFill>
            </a:endParaRPr>
          </a:p>
        </p:txBody>
      </p:sp>
      <p:sp>
        <p:nvSpPr>
          <p:cNvPr id="59" name="TextBox 58">
            <a:extLst>
              <a:ext uri="{FF2B5EF4-FFF2-40B4-BE49-F238E27FC236}">
                <a16:creationId xmlns:a16="http://schemas.microsoft.com/office/drawing/2014/main" id="{0E8DB45E-8E37-4FEE-B06F-337CD379867A}"/>
              </a:ext>
            </a:extLst>
          </p:cNvPr>
          <p:cNvSpPr txBox="1"/>
          <p:nvPr/>
        </p:nvSpPr>
        <p:spPr>
          <a:xfrm>
            <a:off x="7498711" y="3480801"/>
            <a:ext cx="1511147" cy="369332"/>
          </a:xfrm>
          <a:prstGeom prst="rect">
            <a:avLst/>
          </a:prstGeom>
          <a:noFill/>
        </p:spPr>
        <p:txBody>
          <a:bodyPr wrap="square" rtlCol="0">
            <a:spAutoFit/>
          </a:bodyPr>
          <a:lstStyle/>
          <a:p>
            <a:r>
              <a:rPr lang="en-AU" dirty="0">
                <a:solidFill>
                  <a:srgbClr val="FF0000"/>
                </a:solidFill>
              </a:rPr>
              <a:t>F</a:t>
            </a:r>
            <a:r>
              <a:rPr lang="en-AU" baseline="-25000" dirty="0">
                <a:solidFill>
                  <a:srgbClr val="FF0000"/>
                </a:solidFill>
              </a:rPr>
              <a:t>N</a:t>
            </a:r>
            <a:r>
              <a:rPr lang="en-AU" dirty="0">
                <a:solidFill>
                  <a:srgbClr val="FF0000"/>
                </a:solidFill>
              </a:rPr>
              <a:t> = mg sin </a:t>
            </a:r>
            <a:r>
              <a:rPr lang="el-GR" dirty="0">
                <a:solidFill>
                  <a:srgbClr val="FF0000"/>
                </a:solidFill>
                <a:ea typeface="Cambria Math" panose="02040503050406030204" pitchFamily="18" charset="0"/>
              </a:rPr>
              <a:t>α</a:t>
            </a:r>
            <a:endParaRPr lang="en-AU" dirty="0">
              <a:solidFill>
                <a:srgbClr val="FF0000"/>
              </a:solidFill>
            </a:endParaRPr>
          </a:p>
        </p:txBody>
      </p:sp>
    </p:spTree>
    <p:extLst>
      <p:ext uri="{BB962C8B-B14F-4D97-AF65-F5344CB8AC3E}">
        <p14:creationId xmlns:p14="http://schemas.microsoft.com/office/powerpoint/2010/main" val="166134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xit" presetSubtype="0" fill="hold" grpId="0" nodeType="withEffect">
                                  <p:stCondLst>
                                    <p:cond delay="0"/>
                                  </p:stCondLst>
                                  <p:childTnLst>
                                    <p:animEffect transition="out" filter="fade">
                                      <p:cBhvr>
                                        <p:cTn id="12" dur="500"/>
                                        <p:tgtEl>
                                          <p:spTgt spid="48"/>
                                        </p:tgtEl>
                                      </p:cBhvr>
                                    </p:animEffect>
                                    <p:set>
                                      <p:cBhvr>
                                        <p:cTn id="13" dur="1" fill="hold">
                                          <p:stCondLst>
                                            <p:cond delay="499"/>
                                          </p:stCondLst>
                                        </p:cTn>
                                        <p:tgtEl>
                                          <p:spTgt spid="48"/>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50"/>
                                        </p:tgtEl>
                                      </p:cBhvr>
                                    </p:animEffect>
                                    <p:set>
                                      <p:cBhvr>
                                        <p:cTn id="26" dur="1" fill="hold">
                                          <p:stCondLst>
                                            <p:cond delay="499"/>
                                          </p:stCondLst>
                                        </p:cTn>
                                        <p:tgtEl>
                                          <p:spTgt spid="50"/>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49"/>
                                        </p:tgtEl>
                                      </p:cBhvr>
                                    </p:animEffect>
                                    <p:set>
                                      <p:cBhvr>
                                        <p:cTn id="29" dur="1" fill="hold">
                                          <p:stCondLst>
                                            <p:cond delay="499"/>
                                          </p:stCondLst>
                                        </p:cTn>
                                        <p:tgtEl>
                                          <p:spTgt spid="49"/>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2">
                                            <p:txEl>
                                              <p:pRg st="0" end="0"/>
                                            </p:txEl>
                                          </p:spTgt>
                                        </p:tgtEl>
                                        <p:attrNameLst>
                                          <p:attrName>style.visibility</p:attrName>
                                        </p:attrNameLst>
                                      </p:cBhvr>
                                      <p:to>
                                        <p:strVal val="visible"/>
                                      </p:to>
                                    </p:set>
                                    <p:animEffect transition="in" filter="fade">
                                      <p:cBhvr>
                                        <p:cTn id="40" dur="500"/>
                                        <p:tgtEl>
                                          <p:spTgt spid="32">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2">
                                            <p:txEl>
                                              <p:pRg st="1" end="1"/>
                                            </p:txEl>
                                          </p:spTgt>
                                        </p:tgtEl>
                                        <p:attrNameLst>
                                          <p:attrName>style.visibility</p:attrName>
                                        </p:attrNameLst>
                                      </p:cBhvr>
                                      <p:to>
                                        <p:strVal val="visible"/>
                                      </p:to>
                                    </p:set>
                                    <p:animEffect transition="in" filter="fade">
                                      <p:cBhvr>
                                        <p:cTn id="45" dur="500"/>
                                        <p:tgtEl>
                                          <p:spTgt spid="32">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2">
                                            <p:txEl>
                                              <p:pRg st="2" end="2"/>
                                            </p:txEl>
                                          </p:spTgt>
                                        </p:tgtEl>
                                        <p:attrNameLst>
                                          <p:attrName>style.visibility</p:attrName>
                                        </p:attrNameLst>
                                      </p:cBhvr>
                                      <p:to>
                                        <p:strVal val="visible"/>
                                      </p:to>
                                    </p:set>
                                    <p:animEffect transition="in" filter="fade">
                                      <p:cBhvr>
                                        <p:cTn id="50" dur="500"/>
                                        <p:tgtEl>
                                          <p:spTgt spid="32">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down)">
                                      <p:cBhvr>
                                        <p:cTn id="55" dur="500"/>
                                        <p:tgtEl>
                                          <p:spTgt spid="4"/>
                                        </p:tgtEl>
                                      </p:cBhvr>
                                    </p:animEffect>
                                  </p:childTnLst>
                                </p:cTn>
                              </p:par>
                              <p:par>
                                <p:cTn id="56" presetID="22" presetClass="entr" presetSubtype="4"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down)">
                                      <p:cBhvr>
                                        <p:cTn id="58" dur="500"/>
                                        <p:tgtEl>
                                          <p:spTgt spid="3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2">
                                            <p:txEl>
                                              <p:pRg st="3" end="3"/>
                                            </p:txEl>
                                          </p:spTgt>
                                        </p:tgtEl>
                                        <p:attrNameLst>
                                          <p:attrName>style.visibility</p:attrName>
                                        </p:attrNameLst>
                                      </p:cBhvr>
                                      <p:to>
                                        <p:strVal val="visible"/>
                                      </p:to>
                                    </p:set>
                                    <p:animEffect transition="in" filter="fade">
                                      <p:cBhvr>
                                        <p:cTn id="63" dur="500"/>
                                        <p:tgtEl>
                                          <p:spTgt spid="32">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5">
                                            <p:txEl>
                                              <p:pRg st="0" end="0"/>
                                            </p:txEl>
                                          </p:spTgt>
                                        </p:tgtEl>
                                        <p:attrNameLst>
                                          <p:attrName>style.visibility</p:attrName>
                                        </p:attrNameLst>
                                      </p:cBhvr>
                                      <p:to>
                                        <p:strVal val="visible"/>
                                      </p:to>
                                    </p:set>
                                    <p:animEffect transition="in" filter="fade">
                                      <p:cBhvr>
                                        <p:cTn id="68" dur="500"/>
                                        <p:tgtEl>
                                          <p:spTgt spid="45">
                                            <p:txEl>
                                              <p:pRg st="0" end="0"/>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500"/>
                                        <p:tgtEl>
                                          <p:spTgt spid="4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fade">
                                      <p:cBhvr>
                                        <p:cTn id="76" dur="500"/>
                                        <p:tgtEl>
                                          <p:spTgt spid="5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fade">
                                      <p:cBhvr>
                                        <p:cTn id="81" dur="500"/>
                                        <p:tgtEl>
                                          <p:spTgt spid="5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fade">
                                      <p:cBhvr>
                                        <p:cTn id="84" dur="500"/>
                                        <p:tgtEl>
                                          <p:spTgt spid="5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45">
                                            <p:txEl>
                                              <p:pRg st="2" end="2"/>
                                            </p:txEl>
                                          </p:spTgt>
                                        </p:tgtEl>
                                        <p:attrNameLst>
                                          <p:attrName>style.visibility</p:attrName>
                                        </p:attrNameLst>
                                      </p:cBhvr>
                                      <p:to>
                                        <p:strVal val="visible"/>
                                      </p:to>
                                    </p:set>
                                    <p:animEffect transition="in" filter="fade">
                                      <p:cBhvr>
                                        <p:cTn id="89" dur="500"/>
                                        <p:tgtEl>
                                          <p:spTgt spid="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40" grpId="0"/>
      <p:bldP spid="26" grpId="0"/>
      <p:bldP spid="27" grpId="0"/>
      <p:bldP spid="29" grpId="0"/>
      <p:bldP spid="31" grpId="0"/>
      <p:bldP spid="44" grpId="0"/>
      <p:bldP spid="46" grpId="0"/>
      <p:bldP spid="51" grpId="0"/>
      <p:bldP spid="58"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5B0F5-AB72-4771-B665-DAD38B6E6984}"/>
              </a:ext>
            </a:extLst>
          </p:cNvPr>
          <p:cNvSpPr>
            <a:spLocks noGrp="1"/>
          </p:cNvSpPr>
          <p:nvPr>
            <p:ph type="title"/>
          </p:nvPr>
        </p:nvSpPr>
        <p:spPr/>
        <p:txBody>
          <a:bodyPr/>
          <a:lstStyle/>
          <a:p>
            <a:r>
              <a:rPr lang="en-AU" u="sng" dirty="0"/>
              <a:t>Solving for forces on an Inclined Plane</a:t>
            </a:r>
          </a:p>
        </p:txBody>
      </p:sp>
      <p:sp>
        <p:nvSpPr>
          <p:cNvPr id="39" name="TextBox 38">
            <a:extLst>
              <a:ext uri="{FF2B5EF4-FFF2-40B4-BE49-F238E27FC236}">
                <a16:creationId xmlns:a16="http://schemas.microsoft.com/office/drawing/2014/main" id="{387F9FA3-C1BC-4AFF-9D9B-3ACE04AB13F8}"/>
              </a:ext>
            </a:extLst>
          </p:cNvPr>
          <p:cNvSpPr txBox="1"/>
          <p:nvPr/>
        </p:nvSpPr>
        <p:spPr>
          <a:xfrm>
            <a:off x="1698495" y="4108593"/>
            <a:ext cx="497433" cy="369332"/>
          </a:xfrm>
          <a:prstGeom prst="rect">
            <a:avLst/>
          </a:prstGeom>
          <a:noFill/>
        </p:spPr>
        <p:txBody>
          <a:bodyPr wrap="square" rtlCol="0">
            <a:spAutoFit/>
          </a:bodyPr>
          <a:lstStyle/>
          <a:p>
            <a:r>
              <a:rPr lang="en-AU" dirty="0"/>
              <a:t>g</a:t>
            </a:r>
            <a:r>
              <a:rPr lang="en-AU" baseline="-25000" dirty="0">
                <a:latin typeface="Times New Roman" panose="02020603050405020304" pitchFamily="18" charset="0"/>
                <a:cs typeface="Times New Roman" panose="02020603050405020304" pitchFamily="18" charset="0"/>
              </a:rPr>
              <a:t>┴</a:t>
            </a:r>
            <a:endParaRPr lang="en-AU" dirty="0"/>
          </a:p>
        </p:txBody>
      </p:sp>
      <p:sp>
        <p:nvSpPr>
          <p:cNvPr id="40" name="TextBox 39">
            <a:extLst>
              <a:ext uri="{FF2B5EF4-FFF2-40B4-BE49-F238E27FC236}">
                <a16:creationId xmlns:a16="http://schemas.microsoft.com/office/drawing/2014/main" id="{AAFA1E7E-C129-49A5-858A-AF37694DE5BB}"/>
              </a:ext>
            </a:extLst>
          </p:cNvPr>
          <p:cNvSpPr txBox="1"/>
          <p:nvPr/>
        </p:nvSpPr>
        <p:spPr>
          <a:xfrm>
            <a:off x="2245042" y="4753212"/>
            <a:ext cx="497433" cy="369332"/>
          </a:xfrm>
          <a:prstGeom prst="rect">
            <a:avLst/>
          </a:prstGeom>
          <a:noFill/>
        </p:spPr>
        <p:txBody>
          <a:bodyPr wrap="square" rtlCol="0">
            <a:spAutoFit/>
          </a:bodyPr>
          <a:lstStyle/>
          <a:p>
            <a:r>
              <a:rPr lang="en-AU" dirty="0"/>
              <a:t>g</a:t>
            </a:r>
          </a:p>
        </p:txBody>
      </p:sp>
      <p:cxnSp>
        <p:nvCxnSpPr>
          <p:cNvPr id="41" name="Straight Arrow Connector 40">
            <a:extLst>
              <a:ext uri="{FF2B5EF4-FFF2-40B4-BE49-F238E27FC236}">
                <a16:creationId xmlns:a16="http://schemas.microsoft.com/office/drawing/2014/main" id="{8A6CB581-CCC3-42ED-94BC-D6D4EEDD5A0E}"/>
              </a:ext>
            </a:extLst>
          </p:cNvPr>
          <p:cNvCxnSpPr>
            <a:cxnSpLocks/>
          </p:cNvCxnSpPr>
          <p:nvPr/>
        </p:nvCxnSpPr>
        <p:spPr>
          <a:xfrm>
            <a:off x="2495120" y="3789917"/>
            <a:ext cx="0" cy="1889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32CEE28-8915-4AEE-80AF-0A2038B17837}"/>
              </a:ext>
            </a:extLst>
          </p:cNvPr>
          <p:cNvCxnSpPr>
            <a:cxnSpLocks/>
          </p:cNvCxnSpPr>
          <p:nvPr/>
        </p:nvCxnSpPr>
        <p:spPr>
          <a:xfrm flipV="1">
            <a:off x="1637971" y="3824524"/>
            <a:ext cx="859384" cy="1238844"/>
          </a:xfrm>
          <a:prstGeom prst="straightConnector1">
            <a:avLst/>
          </a:prstGeom>
          <a:ln w="254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DE16B4B-0DA4-4E62-9988-56D54484409C}"/>
              </a:ext>
            </a:extLst>
          </p:cNvPr>
          <p:cNvCxnSpPr>
            <a:cxnSpLocks/>
          </p:cNvCxnSpPr>
          <p:nvPr/>
        </p:nvCxnSpPr>
        <p:spPr>
          <a:xfrm>
            <a:off x="1690232" y="5063368"/>
            <a:ext cx="753296" cy="530517"/>
          </a:xfrm>
          <a:prstGeom prst="straightConnector1">
            <a:avLst/>
          </a:prstGeom>
          <a:ln w="25400">
            <a:solidFill>
              <a:srgbClr val="00FF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583664BE-96B7-4DA4-A883-6EE3EDD00537}"/>
              </a:ext>
            </a:extLst>
          </p:cNvPr>
          <p:cNvSpPr txBox="1"/>
          <p:nvPr/>
        </p:nvSpPr>
        <p:spPr>
          <a:xfrm>
            <a:off x="1698496" y="5360814"/>
            <a:ext cx="497433" cy="369332"/>
          </a:xfrm>
          <a:prstGeom prst="rect">
            <a:avLst/>
          </a:prstGeom>
          <a:noFill/>
        </p:spPr>
        <p:txBody>
          <a:bodyPr wrap="square" rtlCol="0">
            <a:spAutoFit/>
          </a:bodyPr>
          <a:lstStyle/>
          <a:p>
            <a:r>
              <a:rPr lang="en-AU" dirty="0"/>
              <a:t>g</a:t>
            </a:r>
            <a:r>
              <a:rPr lang="he-IL" baseline="-25000" dirty="0"/>
              <a:t>װ</a:t>
            </a:r>
            <a:endParaRPr lang="en-AU" dirty="0"/>
          </a:p>
        </p:txBody>
      </p:sp>
      <p:grpSp>
        <p:nvGrpSpPr>
          <p:cNvPr id="6" name="Group 5">
            <a:extLst>
              <a:ext uri="{FF2B5EF4-FFF2-40B4-BE49-F238E27FC236}">
                <a16:creationId xmlns:a16="http://schemas.microsoft.com/office/drawing/2014/main" id="{9E613A79-C3FB-48D9-B720-E11E7C457100}"/>
              </a:ext>
            </a:extLst>
          </p:cNvPr>
          <p:cNvGrpSpPr/>
          <p:nvPr/>
        </p:nvGrpSpPr>
        <p:grpSpPr>
          <a:xfrm>
            <a:off x="1426623" y="3231472"/>
            <a:ext cx="2535777" cy="1924050"/>
            <a:chOff x="1426623" y="3231472"/>
            <a:chExt cx="2535777" cy="1924050"/>
          </a:xfrm>
        </p:grpSpPr>
        <p:sp>
          <p:nvSpPr>
            <p:cNvPr id="34" name="Right Triangle 33">
              <a:extLst>
                <a:ext uri="{FF2B5EF4-FFF2-40B4-BE49-F238E27FC236}">
                  <a16:creationId xmlns:a16="http://schemas.microsoft.com/office/drawing/2014/main" id="{F43A113F-B8BA-48BB-873B-84F980F1A71D}"/>
                </a:ext>
              </a:extLst>
            </p:cNvPr>
            <p:cNvSpPr/>
            <p:nvPr/>
          </p:nvSpPr>
          <p:spPr>
            <a:xfrm>
              <a:off x="1426623" y="3231472"/>
              <a:ext cx="2535777" cy="1924050"/>
            </a:xfrm>
            <a:prstGeom prst="rtTriangl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5" name="Rectangle 34">
              <a:extLst>
                <a:ext uri="{FF2B5EF4-FFF2-40B4-BE49-F238E27FC236}">
                  <a16:creationId xmlns:a16="http://schemas.microsoft.com/office/drawing/2014/main" id="{B9808E2E-3ADE-4068-983B-57229C7C6ECB}"/>
                </a:ext>
              </a:extLst>
            </p:cNvPr>
            <p:cNvSpPr/>
            <p:nvPr/>
          </p:nvSpPr>
          <p:spPr>
            <a:xfrm rot="2236113">
              <a:off x="2143125" y="3569365"/>
              <a:ext cx="752475" cy="43815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8" name="Rectangle 37">
              <a:extLst>
                <a:ext uri="{FF2B5EF4-FFF2-40B4-BE49-F238E27FC236}">
                  <a16:creationId xmlns:a16="http://schemas.microsoft.com/office/drawing/2014/main" id="{022C06A1-678E-44BC-9195-839996587975}"/>
                </a:ext>
              </a:extLst>
            </p:cNvPr>
            <p:cNvSpPr/>
            <p:nvPr/>
          </p:nvSpPr>
          <p:spPr>
            <a:xfrm>
              <a:off x="1426623" y="4981575"/>
              <a:ext cx="183102" cy="173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5" name="TextBox 54">
              <a:extLst>
                <a:ext uri="{FF2B5EF4-FFF2-40B4-BE49-F238E27FC236}">
                  <a16:creationId xmlns:a16="http://schemas.microsoft.com/office/drawing/2014/main" id="{F15C6453-B88C-44F4-83F7-DDB8CB498102}"/>
                </a:ext>
              </a:extLst>
            </p:cNvPr>
            <p:cNvSpPr txBox="1"/>
            <p:nvPr/>
          </p:nvSpPr>
          <p:spPr>
            <a:xfrm>
              <a:off x="3189808" y="4769794"/>
              <a:ext cx="356032" cy="369332"/>
            </a:xfrm>
            <a:prstGeom prst="rect">
              <a:avLst/>
            </a:prstGeom>
            <a:noFill/>
          </p:spPr>
          <p:txBody>
            <a:bodyPr wrap="square" rtlCol="0">
              <a:spAutoFit/>
            </a:bodyPr>
            <a:lstStyle/>
            <a:p>
              <a:r>
                <a:rPr lang="el-GR" dirty="0"/>
                <a:t>θ</a:t>
              </a:r>
              <a:endParaRPr lang="en-AU" dirty="0"/>
            </a:p>
          </p:txBody>
        </p:sp>
      </p:grpSp>
      <p:sp>
        <p:nvSpPr>
          <p:cNvPr id="45" name="TextBox 44">
            <a:extLst>
              <a:ext uri="{FF2B5EF4-FFF2-40B4-BE49-F238E27FC236}">
                <a16:creationId xmlns:a16="http://schemas.microsoft.com/office/drawing/2014/main" id="{0612A411-5F1B-44D3-A315-B922FF0AB32B}"/>
              </a:ext>
            </a:extLst>
          </p:cNvPr>
          <p:cNvSpPr txBox="1"/>
          <p:nvPr/>
        </p:nvSpPr>
        <p:spPr>
          <a:xfrm>
            <a:off x="957342" y="1555990"/>
            <a:ext cx="3901440" cy="646331"/>
          </a:xfrm>
          <a:prstGeom prst="rect">
            <a:avLst/>
          </a:prstGeom>
          <a:noFill/>
        </p:spPr>
        <p:txBody>
          <a:bodyPr wrap="square" rtlCol="0">
            <a:spAutoFit/>
          </a:bodyPr>
          <a:lstStyle/>
          <a:p>
            <a:r>
              <a:rPr lang="en-AU" dirty="0"/>
              <a:t>We could have found the same result a quicker way…</a:t>
            </a:r>
            <a:endParaRPr lang="en-AU" b="1" dirty="0">
              <a:solidFill>
                <a:srgbClr val="FF0000"/>
              </a:solidFill>
            </a:endParaRPr>
          </a:p>
        </p:txBody>
      </p:sp>
      <p:sp>
        <p:nvSpPr>
          <p:cNvPr id="56" name="Rectangle 55">
            <a:extLst>
              <a:ext uri="{FF2B5EF4-FFF2-40B4-BE49-F238E27FC236}">
                <a16:creationId xmlns:a16="http://schemas.microsoft.com/office/drawing/2014/main" id="{FC5260D9-4B43-4F04-A95D-49A5416DD0FC}"/>
              </a:ext>
            </a:extLst>
          </p:cNvPr>
          <p:cNvSpPr/>
          <p:nvPr/>
        </p:nvSpPr>
        <p:spPr>
          <a:xfrm rot="2158098">
            <a:off x="1702270" y="4933739"/>
            <a:ext cx="183102" cy="173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57" name="Straight Arrow Connector 56">
            <a:extLst>
              <a:ext uri="{FF2B5EF4-FFF2-40B4-BE49-F238E27FC236}">
                <a16:creationId xmlns:a16="http://schemas.microsoft.com/office/drawing/2014/main" id="{7696156C-4DAE-4D65-AB02-6681DA6814CB}"/>
              </a:ext>
            </a:extLst>
          </p:cNvPr>
          <p:cNvCxnSpPr>
            <a:cxnSpLocks/>
          </p:cNvCxnSpPr>
          <p:nvPr/>
        </p:nvCxnSpPr>
        <p:spPr>
          <a:xfrm>
            <a:off x="2495120" y="2441505"/>
            <a:ext cx="0" cy="1889523"/>
          </a:xfrm>
          <a:prstGeom prst="straightConnector1">
            <a:avLst/>
          </a:prstGeom>
          <a:ln w="2540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7D6BC04-54DD-4584-8E44-7AE02A4D6E58}"/>
              </a:ext>
            </a:extLst>
          </p:cNvPr>
          <p:cNvCxnSpPr>
            <a:cxnSpLocks/>
          </p:cNvCxnSpPr>
          <p:nvPr/>
        </p:nvCxnSpPr>
        <p:spPr>
          <a:xfrm flipV="1">
            <a:off x="2443528" y="2653927"/>
            <a:ext cx="859384" cy="1238844"/>
          </a:xfrm>
          <a:prstGeom prst="straightConnector1">
            <a:avLst/>
          </a:prstGeom>
          <a:ln w="25400">
            <a:solidFill>
              <a:srgbClr val="0070C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CD025D9D-EDE8-4A50-9FE9-4AC61986C8FF}"/>
              </a:ext>
            </a:extLst>
          </p:cNvPr>
          <p:cNvSpPr txBox="1"/>
          <p:nvPr/>
        </p:nvSpPr>
        <p:spPr>
          <a:xfrm>
            <a:off x="2473438" y="4102417"/>
            <a:ext cx="665016" cy="369332"/>
          </a:xfrm>
          <a:prstGeom prst="rect">
            <a:avLst/>
          </a:prstGeom>
          <a:noFill/>
        </p:spPr>
        <p:txBody>
          <a:bodyPr wrap="square" rtlCol="0">
            <a:spAutoFit/>
          </a:bodyPr>
          <a:lstStyle/>
          <a:p>
            <a:r>
              <a:rPr lang="en-AU" dirty="0"/>
              <a:t>90-</a:t>
            </a:r>
            <a:r>
              <a:rPr lang="el-GR" dirty="0"/>
              <a:t>θ</a:t>
            </a:r>
            <a:endParaRPr lang="en-AU" dirty="0"/>
          </a:p>
        </p:txBody>
      </p:sp>
      <p:sp>
        <p:nvSpPr>
          <p:cNvPr id="62" name="TextBox 61">
            <a:extLst>
              <a:ext uri="{FF2B5EF4-FFF2-40B4-BE49-F238E27FC236}">
                <a16:creationId xmlns:a16="http://schemas.microsoft.com/office/drawing/2014/main" id="{FDEFC9A6-A1D4-4BF7-8C93-87A3DDC8A8CE}"/>
              </a:ext>
            </a:extLst>
          </p:cNvPr>
          <p:cNvSpPr txBox="1"/>
          <p:nvPr/>
        </p:nvSpPr>
        <p:spPr>
          <a:xfrm>
            <a:off x="2504763" y="2975798"/>
            <a:ext cx="356032" cy="369332"/>
          </a:xfrm>
          <a:prstGeom prst="rect">
            <a:avLst/>
          </a:prstGeom>
          <a:noFill/>
        </p:spPr>
        <p:txBody>
          <a:bodyPr wrap="square" rtlCol="0">
            <a:spAutoFit/>
          </a:bodyPr>
          <a:lstStyle/>
          <a:p>
            <a:r>
              <a:rPr lang="el-GR" dirty="0"/>
              <a:t>θ</a:t>
            </a:r>
            <a:endParaRPr lang="en-AU" dirty="0"/>
          </a:p>
        </p:txBody>
      </p:sp>
      <p:sp>
        <p:nvSpPr>
          <p:cNvPr id="63" name="TextBox 62">
            <a:extLst>
              <a:ext uri="{FF2B5EF4-FFF2-40B4-BE49-F238E27FC236}">
                <a16:creationId xmlns:a16="http://schemas.microsoft.com/office/drawing/2014/main" id="{25535C90-C468-4CE8-9A1B-B88D63AE286A}"/>
              </a:ext>
            </a:extLst>
          </p:cNvPr>
          <p:cNvSpPr txBox="1"/>
          <p:nvPr/>
        </p:nvSpPr>
        <p:spPr>
          <a:xfrm>
            <a:off x="2226045" y="4069439"/>
            <a:ext cx="356032" cy="369332"/>
          </a:xfrm>
          <a:prstGeom prst="rect">
            <a:avLst/>
          </a:prstGeom>
          <a:noFill/>
        </p:spPr>
        <p:txBody>
          <a:bodyPr wrap="square" rtlCol="0">
            <a:spAutoFit/>
          </a:bodyPr>
          <a:lstStyle/>
          <a:p>
            <a:r>
              <a:rPr lang="el-GR" dirty="0"/>
              <a:t>θ</a:t>
            </a:r>
            <a:endParaRPr lang="en-AU" dirty="0"/>
          </a:p>
        </p:txBody>
      </p:sp>
      <p:sp>
        <p:nvSpPr>
          <p:cNvPr id="64" name="Rectangle 63">
            <a:extLst>
              <a:ext uri="{FF2B5EF4-FFF2-40B4-BE49-F238E27FC236}">
                <a16:creationId xmlns:a16="http://schemas.microsoft.com/office/drawing/2014/main" id="{2853BBC5-6E32-48C6-9504-41AF3BEA4109}"/>
              </a:ext>
            </a:extLst>
          </p:cNvPr>
          <p:cNvSpPr/>
          <p:nvPr/>
        </p:nvSpPr>
        <p:spPr>
          <a:xfrm>
            <a:off x="2510139" y="4731128"/>
            <a:ext cx="183102" cy="173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5" name="Rectangle 64">
            <a:extLst>
              <a:ext uri="{FF2B5EF4-FFF2-40B4-BE49-F238E27FC236}">
                <a16:creationId xmlns:a16="http://schemas.microsoft.com/office/drawing/2014/main" id="{40ED6EEB-5133-460B-B4AD-73895B4A2605}"/>
              </a:ext>
            </a:extLst>
          </p:cNvPr>
          <p:cNvSpPr/>
          <p:nvPr/>
        </p:nvSpPr>
        <p:spPr>
          <a:xfrm rot="2158098">
            <a:off x="2545197" y="3711539"/>
            <a:ext cx="183102" cy="173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6" name="TextBox 65">
            <a:extLst>
              <a:ext uri="{FF2B5EF4-FFF2-40B4-BE49-F238E27FC236}">
                <a16:creationId xmlns:a16="http://schemas.microsoft.com/office/drawing/2014/main" id="{BA29D818-7AB1-474F-804B-E2AE6C1076B3}"/>
              </a:ext>
            </a:extLst>
          </p:cNvPr>
          <p:cNvSpPr txBox="1"/>
          <p:nvPr/>
        </p:nvSpPr>
        <p:spPr>
          <a:xfrm>
            <a:off x="1784040" y="2974706"/>
            <a:ext cx="665016" cy="369332"/>
          </a:xfrm>
          <a:prstGeom prst="rect">
            <a:avLst/>
          </a:prstGeom>
          <a:noFill/>
        </p:spPr>
        <p:txBody>
          <a:bodyPr wrap="square" rtlCol="0">
            <a:spAutoFit/>
          </a:bodyPr>
          <a:lstStyle/>
          <a:p>
            <a:r>
              <a:rPr lang="en-AU" dirty="0"/>
              <a:t>90-</a:t>
            </a:r>
            <a:r>
              <a:rPr lang="el-GR" dirty="0"/>
              <a:t>θ</a:t>
            </a:r>
            <a:endParaRPr lang="en-AU" dirty="0"/>
          </a:p>
        </p:txBody>
      </p:sp>
      <p:sp>
        <p:nvSpPr>
          <p:cNvPr id="67" name="TextBox 66">
            <a:extLst>
              <a:ext uri="{FF2B5EF4-FFF2-40B4-BE49-F238E27FC236}">
                <a16:creationId xmlns:a16="http://schemas.microsoft.com/office/drawing/2014/main" id="{35188716-9BAC-418F-815E-51DB51AA024D}"/>
              </a:ext>
            </a:extLst>
          </p:cNvPr>
          <p:cNvSpPr txBox="1"/>
          <p:nvPr/>
        </p:nvSpPr>
        <p:spPr>
          <a:xfrm>
            <a:off x="957342" y="5871013"/>
            <a:ext cx="3901440" cy="369332"/>
          </a:xfrm>
          <a:prstGeom prst="rect">
            <a:avLst/>
          </a:prstGeom>
          <a:noFill/>
        </p:spPr>
        <p:txBody>
          <a:bodyPr wrap="square" rtlCol="0">
            <a:spAutoFit/>
          </a:bodyPr>
          <a:lstStyle/>
          <a:p>
            <a:r>
              <a:rPr lang="en-AU" dirty="0"/>
              <a:t>*Vertically Opposite Angles (X-Rule)</a:t>
            </a:r>
            <a:endParaRPr lang="en-AU" b="1" dirty="0">
              <a:solidFill>
                <a:srgbClr val="FF0000"/>
              </a:solidFill>
            </a:endParaRPr>
          </a:p>
        </p:txBody>
      </p:sp>
      <p:grpSp>
        <p:nvGrpSpPr>
          <p:cNvPr id="7" name="Group 6">
            <a:extLst>
              <a:ext uri="{FF2B5EF4-FFF2-40B4-BE49-F238E27FC236}">
                <a16:creationId xmlns:a16="http://schemas.microsoft.com/office/drawing/2014/main" id="{22BC6F81-B06B-4C53-94DE-DAA4E581FD2F}"/>
              </a:ext>
            </a:extLst>
          </p:cNvPr>
          <p:cNvGrpSpPr/>
          <p:nvPr/>
        </p:nvGrpSpPr>
        <p:grpSpPr>
          <a:xfrm>
            <a:off x="1637971" y="3789917"/>
            <a:ext cx="1104504" cy="1940229"/>
            <a:chOff x="5712131" y="3942317"/>
            <a:chExt cx="1104504" cy="1940229"/>
          </a:xfrm>
        </p:grpSpPr>
        <p:sp>
          <p:nvSpPr>
            <p:cNvPr id="76" name="TextBox 75">
              <a:extLst>
                <a:ext uri="{FF2B5EF4-FFF2-40B4-BE49-F238E27FC236}">
                  <a16:creationId xmlns:a16="http://schemas.microsoft.com/office/drawing/2014/main" id="{60A55012-7BC4-41BA-8A41-B4FDB9EDDF8F}"/>
                </a:ext>
              </a:extLst>
            </p:cNvPr>
            <p:cNvSpPr txBox="1"/>
            <p:nvPr/>
          </p:nvSpPr>
          <p:spPr>
            <a:xfrm>
              <a:off x="5772655" y="4260993"/>
              <a:ext cx="497433" cy="369332"/>
            </a:xfrm>
            <a:prstGeom prst="rect">
              <a:avLst/>
            </a:prstGeom>
            <a:noFill/>
          </p:spPr>
          <p:txBody>
            <a:bodyPr wrap="square" rtlCol="0">
              <a:spAutoFit/>
            </a:bodyPr>
            <a:lstStyle/>
            <a:p>
              <a:r>
                <a:rPr lang="en-AU" dirty="0"/>
                <a:t>g</a:t>
              </a:r>
              <a:r>
                <a:rPr lang="en-AU" baseline="-25000" dirty="0">
                  <a:latin typeface="Times New Roman" panose="02020603050405020304" pitchFamily="18" charset="0"/>
                  <a:cs typeface="Times New Roman" panose="02020603050405020304" pitchFamily="18" charset="0"/>
                </a:rPr>
                <a:t>┴</a:t>
              </a:r>
              <a:endParaRPr lang="en-AU" dirty="0"/>
            </a:p>
          </p:txBody>
        </p:sp>
        <p:sp>
          <p:nvSpPr>
            <p:cNvPr id="77" name="TextBox 76">
              <a:extLst>
                <a:ext uri="{FF2B5EF4-FFF2-40B4-BE49-F238E27FC236}">
                  <a16:creationId xmlns:a16="http://schemas.microsoft.com/office/drawing/2014/main" id="{C9D22123-2C86-4448-A787-88EB70A90F01}"/>
                </a:ext>
              </a:extLst>
            </p:cNvPr>
            <p:cNvSpPr txBox="1"/>
            <p:nvPr/>
          </p:nvSpPr>
          <p:spPr>
            <a:xfrm>
              <a:off x="6319202" y="4905612"/>
              <a:ext cx="497433" cy="369332"/>
            </a:xfrm>
            <a:prstGeom prst="rect">
              <a:avLst/>
            </a:prstGeom>
            <a:noFill/>
          </p:spPr>
          <p:txBody>
            <a:bodyPr wrap="square" rtlCol="0">
              <a:spAutoFit/>
            </a:bodyPr>
            <a:lstStyle/>
            <a:p>
              <a:r>
                <a:rPr lang="en-AU" dirty="0"/>
                <a:t>g</a:t>
              </a:r>
            </a:p>
          </p:txBody>
        </p:sp>
        <p:cxnSp>
          <p:nvCxnSpPr>
            <p:cNvPr id="78" name="Straight Arrow Connector 77">
              <a:extLst>
                <a:ext uri="{FF2B5EF4-FFF2-40B4-BE49-F238E27FC236}">
                  <a16:creationId xmlns:a16="http://schemas.microsoft.com/office/drawing/2014/main" id="{32948E07-276E-400B-A137-BA2CA159242C}"/>
                </a:ext>
              </a:extLst>
            </p:cNvPr>
            <p:cNvCxnSpPr>
              <a:cxnSpLocks/>
            </p:cNvCxnSpPr>
            <p:nvPr/>
          </p:nvCxnSpPr>
          <p:spPr>
            <a:xfrm>
              <a:off x="6569280" y="3942317"/>
              <a:ext cx="0" cy="1889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FE130913-9BEC-4976-8F25-47ED02DFDBEC}"/>
                </a:ext>
              </a:extLst>
            </p:cNvPr>
            <p:cNvCxnSpPr>
              <a:cxnSpLocks/>
            </p:cNvCxnSpPr>
            <p:nvPr/>
          </p:nvCxnSpPr>
          <p:spPr>
            <a:xfrm flipV="1">
              <a:off x="5712131" y="3976924"/>
              <a:ext cx="859384" cy="1238844"/>
            </a:xfrm>
            <a:prstGeom prst="straightConnector1">
              <a:avLst/>
            </a:prstGeom>
            <a:ln w="254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13133C7-01F9-4B9E-B579-2DE47732CE53}"/>
                </a:ext>
              </a:extLst>
            </p:cNvPr>
            <p:cNvCxnSpPr>
              <a:cxnSpLocks/>
            </p:cNvCxnSpPr>
            <p:nvPr/>
          </p:nvCxnSpPr>
          <p:spPr>
            <a:xfrm>
              <a:off x="5764392" y="5215768"/>
              <a:ext cx="753296" cy="530517"/>
            </a:xfrm>
            <a:prstGeom prst="straightConnector1">
              <a:avLst/>
            </a:prstGeom>
            <a:ln w="25400">
              <a:solidFill>
                <a:srgbClr val="00FF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2A7A557A-CC7D-40A9-9007-42CD8E86B476}"/>
                </a:ext>
              </a:extLst>
            </p:cNvPr>
            <p:cNvSpPr txBox="1"/>
            <p:nvPr/>
          </p:nvSpPr>
          <p:spPr>
            <a:xfrm>
              <a:off x="5772656" y="5513214"/>
              <a:ext cx="497433" cy="369332"/>
            </a:xfrm>
            <a:prstGeom prst="rect">
              <a:avLst/>
            </a:prstGeom>
            <a:noFill/>
          </p:spPr>
          <p:txBody>
            <a:bodyPr wrap="square" rtlCol="0">
              <a:spAutoFit/>
            </a:bodyPr>
            <a:lstStyle/>
            <a:p>
              <a:r>
                <a:rPr lang="en-AU" dirty="0"/>
                <a:t>g</a:t>
              </a:r>
              <a:r>
                <a:rPr lang="he-IL" baseline="-25000" dirty="0"/>
                <a:t>װ</a:t>
              </a:r>
              <a:endParaRPr lang="en-AU" dirty="0"/>
            </a:p>
          </p:txBody>
        </p:sp>
        <p:sp>
          <p:nvSpPr>
            <p:cNvPr id="82" name="Rectangle 81">
              <a:extLst>
                <a:ext uri="{FF2B5EF4-FFF2-40B4-BE49-F238E27FC236}">
                  <a16:creationId xmlns:a16="http://schemas.microsoft.com/office/drawing/2014/main" id="{D5E4B428-F711-4175-9296-D0C3824EEEDA}"/>
                </a:ext>
              </a:extLst>
            </p:cNvPr>
            <p:cNvSpPr/>
            <p:nvPr/>
          </p:nvSpPr>
          <p:spPr>
            <a:xfrm rot="2158098">
              <a:off x="5776430" y="5086139"/>
              <a:ext cx="183102" cy="173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3" name="TextBox 82">
              <a:extLst>
                <a:ext uri="{FF2B5EF4-FFF2-40B4-BE49-F238E27FC236}">
                  <a16:creationId xmlns:a16="http://schemas.microsoft.com/office/drawing/2014/main" id="{95CF424C-E5D4-4B59-8EC3-15DD0231A20F}"/>
                </a:ext>
              </a:extLst>
            </p:cNvPr>
            <p:cNvSpPr txBox="1"/>
            <p:nvPr/>
          </p:nvSpPr>
          <p:spPr>
            <a:xfrm>
              <a:off x="6300205" y="4221839"/>
              <a:ext cx="356032" cy="369332"/>
            </a:xfrm>
            <a:prstGeom prst="rect">
              <a:avLst/>
            </a:prstGeom>
            <a:noFill/>
          </p:spPr>
          <p:txBody>
            <a:bodyPr wrap="square" rtlCol="0">
              <a:spAutoFit/>
            </a:bodyPr>
            <a:lstStyle/>
            <a:p>
              <a:r>
                <a:rPr lang="el-GR" dirty="0"/>
                <a:t>θ</a:t>
              </a:r>
              <a:endParaRPr lang="en-AU" dirty="0"/>
            </a:p>
          </p:txBody>
        </p:sp>
      </p:grpSp>
      <p:sp>
        <p:nvSpPr>
          <p:cNvPr id="84" name="TextBox 83">
            <a:extLst>
              <a:ext uri="{FF2B5EF4-FFF2-40B4-BE49-F238E27FC236}">
                <a16:creationId xmlns:a16="http://schemas.microsoft.com/office/drawing/2014/main" id="{5CC5F9EB-5605-4AA1-9AEA-19AB7C125834}"/>
              </a:ext>
            </a:extLst>
          </p:cNvPr>
          <p:cNvSpPr txBox="1"/>
          <p:nvPr/>
        </p:nvSpPr>
        <p:spPr>
          <a:xfrm>
            <a:off x="5681742" y="4193762"/>
            <a:ext cx="3901440" cy="369332"/>
          </a:xfrm>
          <a:prstGeom prst="rect">
            <a:avLst/>
          </a:prstGeom>
          <a:noFill/>
        </p:spPr>
        <p:txBody>
          <a:bodyPr wrap="square" rtlCol="0">
            <a:spAutoFit/>
          </a:bodyPr>
          <a:lstStyle/>
          <a:p>
            <a:r>
              <a:rPr lang="en-AU" dirty="0"/>
              <a:t>g</a:t>
            </a:r>
            <a:r>
              <a:rPr lang="he-IL" baseline="-25000" dirty="0"/>
              <a:t>װ</a:t>
            </a:r>
            <a:r>
              <a:rPr lang="en-AU" dirty="0"/>
              <a:t> = </a:t>
            </a:r>
            <a:r>
              <a:rPr lang="en-AU" b="1" dirty="0">
                <a:solidFill>
                  <a:srgbClr val="FF0000"/>
                </a:solidFill>
              </a:rPr>
              <a:t>a = g sin </a:t>
            </a:r>
            <a:r>
              <a:rPr lang="el-GR" b="1" dirty="0">
                <a:solidFill>
                  <a:srgbClr val="FF0000"/>
                </a:solidFill>
              </a:rPr>
              <a:t>θ</a:t>
            </a:r>
            <a:r>
              <a:rPr lang="en-AU" b="1" dirty="0">
                <a:solidFill>
                  <a:srgbClr val="FF0000"/>
                </a:solidFill>
              </a:rPr>
              <a:t>  </a:t>
            </a:r>
            <a:r>
              <a:rPr lang="en-AU" dirty="0"/>
              <a:t>(using SOH CAH TOA)</a:t>
            </a:r>
            <a:endParaRPr lang="en-AU" b="1" dirty="0">
              <a:solidFill>
                <a:srgbClr val="FF0000"/>
              </a:solidFill>
            </a:endParaRPr>
          </a:p>
        </p:txBody>
      </p:sp>
    </p:spTree>
    <p:extLst>
      <p:ext uri="{BB962C8B-B14F-4D97-AF65-F5344CB8AC3E}">
        <p14:creationId xmlns:p14="http://schemas.microsoft.com/office/powerpoint/2010/main" val="226816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up)">
                                      <p:cBhvr>
                                        <p:cTn id="15" dur="500"/>
                                        <p:tgtEl>
                                          <p:spTgt spid="4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up)">
                                      <p:cBhvr>
                                        <p:cTn id="23" dur="500"/>
                                        <p:tgtEl>
                                          <p:spTgt spid="4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childTnLst>
                          </p:cTn>
                        </p:par>
                      </p:childTnLst>
                    </p:cTn>
                  </p:par>
                  <p:par>
                    <p:cTn id="32" fill="hold">
                      <p:stCondLst>
                        <p:cond delay="indefinite"/>
                      </p:stCondLst>
                      <p:childTnLst>
                        <p:par>
                          <p:cTn id="33" fill="hold">
                            <p:stCondLst>
                              <p:cond delay="0"/>
                            </p:stCondLst>
                            <p:childTnLst>
                              <p:par>
                                <p:cTn id="34" presetID="64" presetClass="path" presetSubtype="0" accel="50000" decel="50000" fill="hold" nodeType="clickEffect">
                                  <p:stCondLst>
                                    <p:cond delay="0"/>
                                  </p:stCondLst>
                                  <p:childTnLst>
                                    <p:animMotion origin="layout" path="M -3.54167E-6 -4.07407E-6 L 0.00118 -0.03518 " pathEditMode="relative" rAng="0" ptsTypes="AA">
                                      <p:cBhvr>
                                        <p:cTn id="35" dur="2000" fill="hold"/>
                                        <p:tgtEl>
                                          <p:spTgt spid="6"/>
                                        </p:tgtEl>
                                        <p:attrNameLst>
                                          <p:attrName>ppt_x</p:attrName>
                                          <p:attrName>ppt_y</p:attrName>
                                        </p:attrNameLst>
                                      </p:cBhvr>
                                      <p:rCtr x="52" y="-1759"/>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500"/>
                                        <p:tgtEl>
                                          <p:spTgt spid="6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wipe(down)">
                                      <p:cBhvr>
                                        <p:cTn id="50" dur="500"/>
                                        <p:tgtEl>
                                          <p:spTgt spid="5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fade">
                                      <p:cBhvr>
                                        <p:cTn id="55" dur="500"/>
                                        <p:tgtEl>
                                          <p:spTgt spid="6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fade">
                                      <p:cBhvr>
                                        <p:cTn id="60" dur="500"/>
                                        <p:tgtEl>
                                          <p:spTgt spid="6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wipe(down)">
                                      <p:cBhvr>
                                        <p:cTn id="65" dur="500"/>
                                        <p:tgtEl>
                                          <p:spTgt spid="6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65"/>
                                        </p:tgtEl>
                                        <p:attrNameLst>
                                          <p:attrName>style.visibility</p:attrName>
                                        </p:attrNameLst>
                                      </p:cBhvr>
                                      <p:to>
                                        <p:strVal val="visible"/>
                                      </p:to>
                                    </p:set>
                                    <p:animEffect transition="in" filter="fade">
                                      <p:cBhvr>
                                        <p:cTn id="70" dur="500"/>
                                        <p:tgtEl>
                                          <p:spTgt spid="6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fade">
                                      <p:cBhvr>
                                        <p:cTn id="75" dur="500"/>
                                        <p:tgtEl>
                                          <p:spTgt spid="6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fade">
                                      <p:cBhvr>
                                        <p:cTn id="80" dur="500"/>
                                        <p:tgtEl>
                                          <p:spTgt spid="63"/>
                                        </p:tgtEl>
                                      </p:cBhvr>
                                    </p:animEffect>
                                  </p:childTnLst>
                                </p:cTn>
                              </p:par>
                              <p:par>
                                <p:cTn id="81" presetID="1" presetClass="entr" presetSubtype="0" fill="hold" nodeType="withEffect">
                                  <p:stCondLst>
                                    <p:cond delay="0"/>
                                  </p:stCondLst>
                                  <p:childTnLst>
                                    <p:set>
                                      <p:cBhvr>
                                        <p:cTn id="82" dur="1" fill="hold">
                                          <p:stCondLst>
                                            <p:cond delay="0"/>
                                          </p:stCondLst>
                                        </p:cTn>
                                        <p:tgtEl>
                                          <p:spTgt spid="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63" presetClass="path" presetSubtype="0" accel="50000" decel="50000" fill="hold" nodeType="clickEffect">
                                  <p:stCondLst>
                                    <p:cond delay="0"/>
                                  </p:stCondLst>
                                  <p:childTnLst>
                                    <p:animMotion origin="layout" path="M 2.5E-6 -1.48148E-6 L 0.31198 -0.28171 " pathEditMode="relative" rAng="0" ptsTypes="AA">
                                      <p:cBhvr>
                                        <p:cTn id="86" dur="2000" fill="hold"/>
                                        <p:tgtEl>
                                          <p:spTgt spid="7"/>
                                        </p:tgtEl>
                                        <p:attrNameLst>
                                          <p:attrName>ppt_x</p:attrName>
                                          <p:attrName>ppt_y</p:attrName>
                                        </p:attrNameLst>
                                      </p:cBhvr>
                                      <p:rCtr x="15599" y="-14097"/>
                                    </p:animMotion>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84"/>
                                        </p:tgtEl>
                                        <p:attrNameLst>
                                          <p:attrName>style.visibility</p:attrName>
                                        </p:attrNameLst>
                                      </p:cBhvr>
                                      <p:to>
                                        <p:strVal val="visible"/>
                                      </p:to>
                                    </p:set>
                                    <p:animEffect transition="in" filter="fade">
                                      <p:cBhvr>
                                        <p:cTn id="91"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54" grpId="0"/>
      <p:bldP spid="56" grpId="0" animBg="1"/>
      <p:bldP spid="61" grpId="0"/>
      <p:bldP spid="62" grpId="0"/>
      <p:bldP spid="63" grpId="0"/>
      <p:bldP spid="64" grpId="0" animBg="1"/>
      <p:bldP spid="65" grpId="0" animBg="1"/>
      <p:bldP spid="66" grpId="0"/>
      <p:bldP spid="67" grpId="0"/>
      <p:bldP spid="8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5B0F5-AB72-4771-B665-DAD38B6E6984}"/>
              </a:ext>
            </a:extLst>
          </p:cNvPr>
          <p:cNvSpPr>
            <a:spLocks noGrp="1"/>
          </p:cNvSpPr>
          <p:nvPr>
            <p:ph type="title"/>
          </p:nvPr>
        </p:nvSpPr>
        <p:spPr/>
        <p:txBody>
          <a:bodyPr/>
          <a:lstStyle/>
          <a:p>
            <a:r>
              <a:rPr lang="en-AU" u="sng" dirty="0"/>
              <a:t>Friction?</a:t>
            </a:r>
          </a:p>
        </p:txBody>
      </p:sp>
      <p:sp>
        <p:nvSpPr>
          <p:cNvPr id="4" name="Right Triangle 3">
            <a:extLst>
              <a:ext uri="{FF2B5EF4-FFF2-40B4-BE49-F238E27FC236}">
                <a16:creationId xmlns:a16="http://schemas.microsoft.com/office/drawing/2014/main" id="{90630445-EC7C-484F-B9DF-745E93D0C456}"/>
              </a:ext>
            </a:extLst>
          </p:cNvPr>
          <p:cNvSpPr/>
          <p:nvPr/>
        </p:nvSpPr>
        <p:spPr>
          <a:xfrm>
            <a:off x="1426623" y="3231472"/>
            <a:ext cx="2535777" cy="1924050"/>
          </a:xfrm>
          <a:prstGeom prst="rtTriangl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3F681DC5-361F-4409-A0C5-F7954FFF1B1B}"/>
              </a:ext>
            </a:extLst>
          </p:cNvPr>
          <p:cNvSpPr/>
          <p:nvPr/>
        </p:nvSpPr>
        <p:spPr>
          <a:xfrm rot="2236113">
            <a:off x="2143125" y="3569365"/>
            <a:ext cx="752475" cy="43815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7" name="Straight Arrow Connector 6">
            <a:extLst>
              <a:ext uri="{FF2B5EF4-FFF2-40B4-BE49-F238E27FC236}">
                <a16:creationId xmlns:a16="http://schemas.microsoft.com/office/drawing/2014/main" id="{2D4D431B-AC62-4A07-94B0-198BC2C9744A}"/>
              </a:ext>
            </a:extLst>
          </p:cNvPr>
          <p:cNvCxnSpPr>
            <a:cxnSpLocks/>
          </p:cNvCxnSpPr>
          <p:nvPr/>
        </p:nvCxnSpPr>
        <p:spPr>
          <a:xfrm>
            <a:off x="2524124" y="3788440"/>
            <a:ext cx="0" cy="1736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6BFAE2D-D8A8-4687-BA83-2A485E38F03F}"/>
              </a:ext>
            </a:extLst>
          </p:cNvPr>
          <p:cNvCxnSpPr>
            <a:cxnSpLocks/>
          </p:cNvCxnSpPr>
          <p:nvPr/>
        </p:nvCxnSpPr>
        <p:spPr>
          <a:xfrm flipV="1">
            <a:off x="2528887" y="2568646"/>
            <a:ext cx="859384" cy="1238844"/>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5BA8CD3-C494-4F7A-84E7-028167599A4A}"/>
              </a:ext>
            </a:extLst>
          </p:cNvPr>
          <p:cNvSpPr/>
          <p:nvPr/>
        </p:nvSpPr>
        <p:spPr>
          <a:xfrm>
            <a:off x="1426623" y="4981575"/>
            <a:ext cx="183102" cy="173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TextBox 12">
            <a:extLst>
              <a:ext uri="{FF2B5EF4-FFF2-40B4-BE49-F238E27FC236}">
                <a16:creationId xmlns:a16="http://schemas.microsoft.com/office/drawing/2014/main" id="{ECBC6AEA-7483-420C-B95D-AB0F8DE55656}"/>
              </a:ext>
            </a:extLst>
          </p:cNvPr>
          <p:cNvSpPr txBox="1"/>
          <p:nvPr/>
        </p:nvSpPr>
        <p:spPr>
          <a:xfrm>
            <a:off x="3332436" y="2239334"/>
            <a:ext cx="497433" cy="369332"/>
          </a:xfrm>
          <a:prstGeom prst="rect">
            <a:avLst/>
          </a:prstGeom>
          <a:noFill/>
        </p:spPr>
        <p:txBody>
          <a:bodyPr wrap="square" rtlCol="0">
            <a:spAutoFit/>
          </a:bodyPr>
          <a:lstStyle/>
          <a:p>
            <a:r>
              <a:rPr lang="en-AU" dirty="0"/>
              <a:t>F</a:t>
            </a:r>
            <a:r>
              <a:rPr lang="en-AU" baseline="-25000" dirty="0"/>
              <a:t>N</a:t>
            </a:r>
            <a:endParaRPr lang="en-AU" dirty="0"/>
          </a:p>
        </p:txBody>
      </p:sp>
      <p:sp>
        <p:nvSpPr>
          <p:cNvPr id="14" name="TextBox 13">
            <a:extLst>
              <a:ext uri="{FF2B5EF4-FFF2-40B4-BE49-F238E27FC236}">
                <a16:creationId xmlns:a16="http://schemas.microsoft.com/office/drawing/2014/main" id="{C377C44E-1B0C-4E0A-8C54-596B81F8CA93}"/>
              </a:ext>
            </a:extLst>
          </p:cNvPr>
          <p:cNvSpPr txBox="1"/>
          <p:nvPr/>
        </p:nvSpPr>
        <p:spPr>
          <a:xfrm>
            <a:off x="2360886" y="5593662"/>
            <a:ext cx="497433" cy="369332"/>
          </a:xfrm>
          <a:prstGeom prst="rect">
            <a:avLst/>
          </a:prstGeom>
          <a:noFill/>
        </p:spPr>
        <p:txBody>
          <a:bodyPr wrap="square" rtlCol="0">
            <a:spAutoFit/>
          </a:bodyPr>
          <a:lstStyle/>
          <a:p>
            <a:r>
              <a:rPr lang="en-AU" dirty="0"/>
              <a:t>W</a:t>
            </a:r>
          </a:p>
        </p:txBody>
      </p:sp>
      <p:cxnSp>
        <p:nvCxnSpPr>
          <p:cNvPr id="45" name="Straight Arrow Connector 44">
            <a:extLst>
              <a:ext uri="{FF2B5EF4-FFF2-40B4-BE49-F238E27FC236}">
                <a16:creationId xmlns:a16="http://schemas.microsoft.com/office/drawing/2014/main" id="{DDE4DDEB-3A91-4708-B856-1F3564D1FCD9}"/>
              </a:ext>
            </a:extLst>
          </p:cNvPr>
          <p:cNvCxnSpPr>
            <a:cxnSpLocks/>
          </p:cNvCxnSpPr>
          <p:nvPr/>
        </p:nvCxnSpPr>
        <p:spPr>
          <a:xfrm>
            <a:off x="2579140" y="3814891"/>
            <a:ext cx="753296" cy="530517"/>
          </a:xfrm>
          <a:prstGeom prst="straightConnector1">
            <a:avLst/>
          </a:prstGeom>
          <a:ln w="25400">
            <a:solidFill>
              <a:srgbClr val="00F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4DD7487-E724-4386-9AB4-8961205BE3E1}"/>
              </a:ext>
            </a:extLst>
          </p:cNvPr>
          <p:cNvSpPr txBox="1"/>
          <p:nvPr/>
        </p:nvSpPr>
        <p:spPr>
          <a:xfrm>
            <a:off x="3384424" y="4124057"/>
            <a:ext cx="497433" cy="369332"/>
          </a:xfrm>
          <a:prstGeom prst="rect">
            <a:avLst/>
          </a:prstGeom>
          <a:noFill/>
        </p:spPr>
        <p:txBody>
          <a:bodyPr wrap="square" rtlCol="0">
            <a:spAutoFit/>
          </a:bodyPr>
          <a:lstStyle/>
          <a:p>
            <a:r>
              <a:rPr lang="en-AU" dirty="0"/>
              <a:t>F</a:t>
            </a:r>
            <a:r>
              <a:rPr lang="en-AU" baseline="-25000" dirty="0"/>
              <a:t>R</a:t>
            </a:r>
            <a:endParaRPr lang="en-AU" dirty="0"/>
          </a:p>
        </p:txBody>
      </p:sp>
      <p:sp>
        <p:nvSpPr>
          <p:cNvPr id="51" name="TextBox 50">
            <a:extLst>
              <a:ext uri="{FF2B5EF4-FFF2-40B4-BE49-F238E27FC236}">
                <a16:creationId xmlns:a16="http://schemas.microsoft.com/office/drawing/2014/main" id="{2D49DA56-A0C6-41C4-B3E2-9866FCE072DD}"/>
              </a:ext>
            </a:extLst>
          </p:cNvPr>
          <p:cNvSpPr txBox="1"/>
          <p:nvPr/>
        </p:nvSpPr>
        <p:spPr>
          <a:xfrm>
            <a:off x="3189808" y="4769794"/>
            <a:ext cx="356032" cy="369332"/>
          </a:xfrm>
          <a:prstGeom prst="rect">
            <a:avLst/>
          </a:prstGeom>
          <a:noFill/>
        </p:spPr>
        <p:txBody>
          <a:bodyPr wrap="square" rtlCol="0">
            <a:spAutoFit/>
          </a:bodyPr>
          <a:lstStyle/>
          <a:p>
            <a:r>
              <a:rPr lang="el-GR" dirty="0"/>
              <a:t>θ</a:t>
            </a:r>
            <a:endParaRPr lang="en-AU" dirty="0"/>
          </a:p>
        </p:txBody>
      </p:sp>
      <p:sp>
        <p:nvSpPr>
          <p:cNvPr id="55" name="TextBox 54">
            <a:extLst>
              <a:ext uri="{FF2B5EF4-FFF2-40B4-BE49-F238E27FC236}">
                <a16:creationId xmlns:a16="http://schemas.microsoft.com/office/drawing/2014/main" id="{CF0F1F71-C3FB-4020-B57E-68E9E9C0ADE3}"/>
              </a:ext>
            </a:extLst>
          </p:cNvPr>
          <p:cNvSpPr txBox="1"/>
          <p:nvPr/>
        </p:nvSpPr>
        <p:spPr>
          <a:xfrm>
            <a:off x="4865855" y="1364847"/>
            <a:ext cx="6795102" cy="3970318"/>
          </a:xfrm>
          <a:prstGeom prst="rect">
            <a:avLst/>
          </a:prstGeom>
          <a:noFill/>
        </p:spPr>
        <p:txBody>
          <a:bodyPr wrap="square" rtlCol="0">
            <a:spAutoFit/>
          </a:bodyPr>
          <a:lstStyle/>
          <a:p>
            <a:r>
              <a:rPr lang="en-AU" dirty="0"/>
              <a:t>Until now we have considered only frictionless cases. What about something more realistic?</a:t>
            </a:r>
          </a:p>
          <a:p>
            <a:endParaRPr lang="en-AU" dirty="0"/>
          </a:p>
          <a:p>
            <a:r>
              <a:rPr lang="en-AU" dirty="0"/>
              <a:t>Friction can slow an objects’ descent down a slope, or it can completely stop it from moving. As friction operates to oppose motion, the vector calculation is fairly straightforward (find the sum of forces first, </a:t>
            </a:r>
            <a:r>
              <a:rPr lang="en-AU" i="1" dirty="0"/>
              <a:t>then</a:t>
            </a:r>
            <a:r>
              <a:rPr lang="en-AU" dirty="0"/>
              <a:t> calculate acceleration).</a:t>
            </a:r>
          </a:p>
          <a:p>
            <a:endParaRPr lang="en-AU" dirty="0"/>
          </a:p>
          <a:p>
            <a:r>
              <a:rPr lang="en-AU" dirty="0"/>
              <a:t>Consider an example; a 5.00 kg mass slides down an incline of 45</a:t>
            </a:r>
            <a:r>
              <a:rPr lang="en-AU" dirty="0">
                <a:cs typeface="Times New Roman" panose="02020603050405020304" pitchFamily="18" charset="0"/>
              </a:rPr>
              <a:t>˚. A friction force of 14.65 N acts to oppose the motion of the mass.</a:t>
            </a:r>
          </a:p>
          <a:p>
            <a:endParaRPr lang="en-AU" dirty="0">
              <a:cs typeface="Times New Roman" panose="02020603050405020304" pitchFamily="18" charset="0"/>
            </a:endParaRPr>
          </a:p>
          <a:p>
            <a:pPr marL="342900" indent="-342900">
              <a:buAutoNum type="alphaLcPeriod"/>
            </a:pPr>
            <a:r>
              <a:rPr lang="en-AU" dirty="0">
                <a:cs typeface="Times New Roman" panose="02020603050405020304" pitchFamily="18" charset="0"/>
              </a:rPr>
              <a:t>Find the acceleration of the mass down the slope.</a:t>
            </a:r>
          </a:p>
          <a:p>
            <a:pPr marL="342900" indent="-342900">
              <a:buAutoNum type="alphaLcPeriod"/>
            </a:pPr>
            <a:r>
              <a:rPr lang="en-AU" dirty="0">
                <a:cs typeface="Times New Roman" panose="02020603050405020304" pitchFamily="18" charset="0"/>
              </a:rPr>
              <a:t>Find the size of the friction force required to prevent the mass from sliding down the slope.</a:t>
            </a:r>
            <a:endParaRPr lang="en-AU" dirty="0"/>
          </a:p>
        </p:txBody>
      </p:sp>
      <p:cxnSp>
        <p:nvCxnSpPr>
          <p:cNvPr id="20" name="Straight Arrow Connector 19">
            <a:extLst>
              <a:ext uri="{FF2B5EF4-FFF2-40B4-BE49-F238E27FC236}">
                <a16:creationId xmlns:a16="http://schemas.microsoft.com/office/drawing/2014/main" id="{A7F2313D-7218-4360-A4CB-1742DC883A63}"/>
              </a:ext>
            </a:extLst>
          </p:cNvPr>
          <p:cNvCxnSpPr>
            <a:cxnSpLocks/>
          </p:cNvCxnSpPr>
          <p:nvPr/>
        </p:nvCxnSpPr>
        <p:spPr>
          <a:xfrm>
            <a:off x="1744044" y="3230210"/>
            <a:ext cx="753296" cy="530517"/>
          </a:xfrm>
          <a:prstGeom prst="straightConnector1">
            <a:avLst/>
          </a:prstGeom>
          <a:ln w="25400">
            <a:solidFill>
              <a:srgbClr val="FFC00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8C1EA0F-4F1D-490C-A1DB-5AC6323D7CAA}"/>
              </a:ext>
            </a:extLst>
          </p:cNvPr>
          <p:cNvSpPr txBox="1"/>
          <p:nvPr/>
        </p:nvSpPr>
        <p:spPr>
          <a:xfrm>
            <a:off x="1553233" y="2818736"/>
            <a:ext cx="807653" cy="369332"/>
          </a:xfrm>
          <a:prstGeom prst="rect">
            <a:avLst/>
          </a:prstGeom>
          <a:noFill/>
        </p:spPr>
        <p:txBody>
          <a:bodyPr wrap="square" rtlCol="0">
            <a:spAutoFit/>
          </a:bodyPr>
          <a:lstStyle/>
          <a:p>
            <a:r>
              <a:rPr lang="en-AU" dirty="0"/>
              <a:t>F</a:t>
            </a:r>
            <a:r>
              <a:rPr lang="en-AU" baseline="-25000" dirty="0"/>
              <a:t>Friction</a:t>
            </a:r>
            <a:endParaRPr lang="en-AU" dirty="0"/>
          </a:p>
        </p:txBody>
      </p:sp>
    </p:spTree>
    <p:extLst>
      <p:ext uri="{BB962C8B-B14F-4D97-AF65-F5344CB8AC3E}">
        <p14:creationId xmlns:p14="http://schemas.microsoft.com/office/powerpoint/2010/main" val="198966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A109D6-3830-4D2F-9916-913A3295D342}"/>
              </a:ext>
            </a:extLst>
          </p:cNvPr>
          <p:cNvPicPr>
            <a:picLocks noChangeAspect="1"/>
          </p:cNvPicPr>
          <p:nvPr/>
        </p:nvPicPr>
        <p:blipFill>
          <a:blip r:embed="rId3"/>
          <a:stretch>
            <a:fillRect/>
          </a:stretch>
        </p:blipFill>
        <p:spPr>
          <a:xfrm>
            <a:off x="141402" y="188536"/>
            <a:ext cx="7286625" cy="1609725"/>
          </a:xfrm>
          <a:prstGeom prst="rect">
            <a:avLst/>
          </a:prstGeom>
        </p:spPr>
      </p:pic>
    </p:spTree>
    <p:extLst>
      <p:ext uri="{BB962C8B-B14F-4D97-AF65-F5344CB8AC3E}">
        <p14:creationId xmlns:p14="http://schemas.microsoft.com/office/powerpoint/2010/main" val="2646538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B0227CD2BEFA46BD0287DFC43E823B" ma:contentTypeVersion="12" ma:contentTypeDescription="Create a new document." ma:contentTypeScope="" ma:versionID="f500aaac1970466c61e0d6a58ec4849b">
  <xsd:schema xmlns:xsd="http://www.w3.org/2001/XMLSchema" xmlns:xs="http://www.w3.org/2001/XMLSchema" xmlns:p="http://schemas.microsoft.com/office/2006/metadata/properties" xmlns:ns2="ba6ee96d-6780-4ce9-ba7b-fb47f72e0c1e" xmlns:ns3="07fa3f3b-e89d-475b-8a2d-088e5c03107e" targetNamespace="http://schemas.microsoft.com/office/2006/metadata/properties" ma:root="true" ma:fieldsID="f4b8f0e602227ea9a857af5db6146451" ns2:_="" ns3:_="">
    <xsd:import namespace="ba6ee96d-6780-4ce9-ba7b-fb47f72e0c1e"/>
    <xsd:import namespace="07fa3f3b-e89d-475b-8a2d-088e5c0310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6ee96d-6780-4ce9-ba7b-fb47f72e0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fa3f3b-e89d-475b-8a2d-088e5c03107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026e962-f6c1-4e27-9cc1-399dc89cc7ee}" ma:internalName="TaxCatchAll" ma:showField="CatchAllData" ma:web="07fa3f3b-e89d-475b-8a2d-088e5c03107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a6ee96d-6780-4ce9-ba7b-fb47f72e0c1e">
      <Terms xmlns="http://schemas.microsoft.com/office/infopath/2007/PartnerControls"/>
    </lcf76f155ced4ddcb4097134ff3c332f>
    <TaxCatchAll xmlns="07fa3f3b-e89d-475b-8a2d-088e5c03107e" xsi:nil="true"/>
  </documentManagement>
</p:properties>
</file>

<file path=customXml/itemProps1.xml><?xml version="1.0" encoding="utf-8"?>
<ds:datastoreItem xmlns:ds="http://schemas.openxmlformats.org/officeDocument/2006/customXml" ds:itemID="{B9BB988A-8B86-43D1-BD0C-6E623B3D9FA1}"/>
</file>

<file path=customXml/itemProps2.xml><?xml version="1.0" encoding="utf-8"?>
<ds:datastoreItem xmlns:ds="http://schemas.openxmlformats.org/officeDocument/2006/customXml" ds:itemID="{BC32348E-0736-4D3C-B546-74537B6A2DBD}"/>
</file>

<file path=customXml/itemProps3.xml><?xml version="1.0" encoding="utf-8"?>
<ds:datastoreItem xmlns:ds="http://schemas.openxmlformats.org/officeDocument/2006/customXml" ds:itemID="{8F05F419-89DE-4A14-A0F9-8A126AB427F7}"/>
</file>

<file path=docProps/app.xml><?xml version="1.0" encoding="utf-8"?>
<Properties xmlns="http://schemas.openxmlformats.org/officeDocument/2006/extended-properties" xmlns:vt="http://schemas.openxmlformats.org/officeDocument/2006/docPropsVTypes">
  <TotalTime>360</TotalTime>
  <Words>824</Words>
  <Application>Microsoft Office PowerPoint</Application>
  <PresentationFormat>Widescreen</PresentationFormat>
  <Paragraphs>134</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Times New Roman</vt:lpstr>
      <vt:lpstr>Office Theme</vt:lpstr>
      <vt:lpstr>Inclined Planes</vt:lpstr>
      <vt:lpstr>Forces on an Inclined Plane</vt:lpstr>
      <vt:lpstr>Angles for forces on an Inclined Plane</vt:lpstr>
      <vt:lpstr>Angles for forces on an Inclined Plane</vt:lpstr>
      <vt:lpstr>Solving for forces on an Inclined Plane</vt:lpstr>
      <vt:lpstr>Solving for forces on an Inclined Plane</vt:lpstr>
      <vt:lpstr>Solving for forces on an Inclined Plane</vt:lpstr>
      <vt:lpstr>Friction?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Inclined Planes</dc:title>
  <dc:creator>Bradley Hearn</dc:creator>
  <cp:lastModifiedBy>Bradley Hearn</cp:lastModifiedBy>
  <cp:revision>31</cp:revision>
  <dcterms:created xsi:type="dcterms:W3CDTF">2020-02-09T08:42:23Z</dcterms:created>
  <dcterms:modified xsi:type="dcterms:W3CDTF">2021-02-09T00:32:29Z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0x010100ADB0227CD2BEFA46BD0287DFC43E823B</vt:lpwstr>
  </property>
</Properties>
</file>