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80"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B60CF-64EA-4FBB-9D41-5C207DF3E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4AC5262-EAE5-4249-BAB9-27E8551C1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EA10B68C-D8B8-4F2F-85C4-45B3857DE0B5}"/>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AC511C96-4DA9-465D-89B4-98E46DEB545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F86771A-A719-42C6-9FDF-149CED36E687}"/>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857416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6C583-B2C2-4FF2-B6F7-7B86C8BC1081}"/>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D8D84DB-07A2-491F-8E0C-9DBE30468CE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24E36FC-15A0-49C3-9C1E-E7D47ADFE19D}"/>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A086B6A0-5754-40D5-B65D-651951F371BF}"/>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1116C430-077F-4D32-9AD5-ADA07ACBA97C}"/>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378579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8A135E-6615-4152-9140-E62439E89C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98BA1309-7936-4ADF-A0BB-44C36FDDA78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7A273C0-0EB9-40E1-B272-512E9B82F005}"/>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32B4ED85-100C-4B7E-A340-1E0C2C6CA71A}"/>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32DC4A82-8FFE-44E3-B0BF-E50B520B7D51}"/>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27698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E428-8C37-4715-9DBF-E7251450D9A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CBEC025-E44B-4B12-BFD0-A4F97EB72A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68252B0-0E75-442E-BF9A-E2F81F9D8241}"/>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F7FDE973-53B7-4575-8337-5E0FB2B1E7B9}"/>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D64A5298-2567-426C-A376-F2D07C68FC40}"/>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823764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8EEA0-0B1D-4D99-A932-843FEC96CA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3CC5C00B-08FF-45F2-BADD-D8437BF698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E49C34C-76C2-4AF3-9FEA-FABE18D7D852}"/>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B889370C-AFBD-4AF8-99C3-79DBFA62F49E}"/>
              </a:ext>
            </a:extLst>
          </p:cNvPr>
          <p:cNvSpPr>
            <a:spLocks noGrp="1"/>
          </p:cNvSpPr>
          <p:nvPr>
            <p:ph type="ftr" sz="quarter" idx="11"/>
          </p:nvPr>
        </p:nvSpPr>
        <p:spPr/>
        <p:txBody>
          <a:bodyPr/>
          <a:lstStyle/>
          <a:p>
            <a:endParaRPr lang="en-AU" dirty="0"/>
          </a:p>
        </p:txBody>
      </p:sp>
      <p:sp>
        <p:nvSpPr>
          <p:cNvPr id="6" name="Slide Number Placeholder 5">
            <a:extLst>
              <a:ext uri="{FF2B5EF4-FFF2-40B4-BE49-F238E27FC236}">
                <a16:creationId xmlns:a16="http://schemas.microsoft.com/office/drawing/2014/main" id="{CDD716B3-D187-4B7F-894D-CE86A082C479}"/>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2537009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D33F-FCCB-47C6-A032-8A5CC8E4460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2A8507-5BCC-4C51-91EB-E9F011C7694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B7D5EDAD-BDF6-4019-887E-BF3A25CF140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1246DA7F-D2E4-4450-9534-9B1093062006}"/>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6" name="Footer Placeholder 5">
            <a:extLst>
              <a:ext uri="{FF2B5EF4-FFF2-40B4-BE49-F238E27FC236}">
                <a16:creationId xmlns:a16="http://schemas.microsoft.com/office/drawing/2014/main" id="{D26598A5-1B64-4A81-9CDC-4BDDFE36E7A6}"/>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DF159A9-294E-4F8D-B9E2-773B97B75B61}"/>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230977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A55E-66DB-43E6-B7F4-7DAA3AC4310E}"/>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65655C6-001D-4D7F-8EAF-B8ABAFFB8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76A843C-8CC2-4A6A-B23B-9D9ED5C1659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8CB51B0A-F243-4A86-A763-6454CC92C0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939406-983E-411A-AFCE-5B845BE56CC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9F3BBB0-C10E-4802-8975-8564474C21C6}"/>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8" name="Footer Placeholder 7">
            <a:extLst>
              <a:ext uri="{FF2B5EF4-FFF2-40B4-BE49-F238E27FC236}">
                <a16:creationId xmlns:a16="http://schemas.microsoft.com/office/drawing/2014/main" id="{404C54AE-5DCA-41AB-8019-9E9744139BAB}"/>
              </a:ext>
            </a:extLst>
          </p:cNvPr>
          <p:cNvSpPr>
            <a:spLocks noGrp="1"/>
          </p:cNvSpPr>
          <p:nvPr>
            <p:ph type="ftr" sz="quarter" idx="11"/>
          </p:nvPr>
        </p:nvSpPr>
        <p:spPr/>
        <p:txBody>
          <a:bodyPr/>
          <a:lstStyle/>
          <a:p>
            <a:endParaRPr lang="en-AU" dirty="0"/>
          </a:p>
        </p:txBody>
      </p:sp>
      <p:sp>
        <p:nvSpPr>
          <p:cNvPr id="9" name="Slide Number Placeholder 8">
            <a:extLst>
              <a:ext uri="{FF2B5EF4-FFF2-40B4-BE49-F238E27FC236}">
                <a16:creationId xmlns:a16="http://schemas.microsoft.com/office/drawing/2014/main" id="{A45869B1-181F-427F-82D1-FD13B8A4D197}"/>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1587163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FBAF0-24A8-4E9A-B247-30EF048AAA3B}"/>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1B4122B-4068-42BB-8C06-BB60BF4BF400}"/>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4" name="Footer Placeholder 3">
            <a:extLst>
              <a:ext uri="{FF2B5EF4-FFF2-40B4-BE49-F238E27FC236}">
                <a16:creationId xmlns:a16="http://schemas.microsoft.com/office/drawing/2014/main" id="{E39A1AFC-8B65-46DE-9874-2B069F431C62}"/>
              </a:ext>
            </a:extLst>
          </p:cNvPr>
          <p:cNvSpPr>
            <a:spLocks noGrp="1"/>
          </p:cNvSpPr>
          <p:nvPr>
            <p:ph type="ftr" sz="quarter" idx="11"/>
          </p:nvPr>
        </p:nvSpPr>
        <p:spPr/>
        <p:txBody>
          <a:bodyPr/>
          <a:lstStyle/>
          <a:p>
            <a:endParaRPr lang="en-AU" dirty="0"/>
          </a:p>
        </p:txBody>
      </p:sp>
      <p:sp>
        <p:nvSpPr>
          <p:cNvPr id="5" name="Slide Number Placeholder 4">
            <a:extLst>
              <a:ext uri="{FF2B5EF4-FFF2-40B4-BE49-F238E27FC236}">
                <a16:creationId xmlns:a16="http://schemas.microsoft.com/office/drawing/2014/main" id="{36BDD7CC-2F71-4254-A99C-D001DDAD9E57}"/>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209772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F01FD-310A-4CC8-8E09-DD1597A456F4}"/>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3" name="Footer Placeholder 2">
            <a:extLst>
              <a:ext uri="{FF2B5EF4-FFF2-40B4-BE49-F238E27FC236}">
                <a16:creationId xmlns:a16="http://schemas.microsoft.com/office/drawing/2014/main" id="{588F23D6-3104-4CFC-A963-3A1688944413}"/>
              </a:ext>
            </a:extLst>
          </p:cNvPr>
          <p:cNvSpPr>
            <a:spLocks noGrp="1"/>
          </p:cNvSpPr>
          <p:nvPr>
            <p:ph type="ftr" sz="quarter" idx="11"/>
          </p:nvPr>
        </p:nvSpPr>
        <p:spPr/>
        <p:txBody>
          <a:bodyPr/>
          <a:lstStyle/>
          <a:p>
            <a:endParaRPr lang="en-AU" dirty="0"/>
          </a:p>
        </p:txBody>
      </p:sp>
      <p:sp>
        <p:nvSpPr>
          <p:cNvPr id="4" name="Slide Number Placeholder 3">
            <a:extLst>
              <a:ext uri="{FF2B5EF4-FFF2-40B4-BE49-F238E27FC236}">
                <a16:creationId xmlns:a16="http://schemas.microsoft.com/office/drawing/2014/main" id="{D8B7D887-2408-4AB4-975A-688EF73561BB}"/>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1089121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27EA2-7ABD-485D-BFC0-91E205F2E8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76B3EA9-0CE3-4CBE-9EDA-654632A600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B4414D8C-773A-4B33-8209-142DCAF520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B981B85-DDAB-45DD-A81D-E7EFDBBF76CC}"/>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6" name="Footer Placeholder 5">
            <a:extLst>
              <a:ext uri="{FF2B5EF4-FFF2-40B4-BE49-F238E27FC236}">
                <a16:creationId xmlns:a16="http://schemas.microsoft.com/office/drawing/2014/main" id="{EE34518D-379B-45CC-9D6F-D3CAB1672DD9}"/>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4774CF9D-9721-49CF-A82A-0392E163F526}"/>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1448401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D8A1C-6883-48A8-A787-43E5B8CA4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6F484BB-BF6F-4334-87C8-6F2BEBBE15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dirty="0"/>
          </a:p>
        </p:txBody>
      </p:sp>
      <p:sp>
        <p:nvSpPr>
          <p:cNvPr id="4" name="Text Placeholder 3">
            <a:extLst>
              <a:ext uri="{FF2B5EF4-FFF2-40B4-BE49-F238E27FC236}">
                <a16:creationId xmlns:a16="http://schemas.microsoft.com/office/drawing/2014/main" id="{60FB4F99-BA21-4304-8E0B-3888E82A7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96302-6D68-4E18-8F78-74378E2CC07E}"/>
              </a:ext>
            </a:extLst>
          </p:cNvPr>
          <p:cNvSpPr>
            <a:spLocks noGrp="1"/>
          </p:cNvSpPr>
          <p:nvPr>
            <p:ph type="dt" sz="half" idx="10"/>
          </p:nvPr>
        </p:nvSpPr>
        <p:spPr/>
        <p:txBody>
          <a:bodyPr/>
          <a:lstStyle/>
          <a:p>
            <a:fld id="{E7A38914-9C4B-4650-957F-5B7548A97F8C}" type="datetimeFigureOut">
              <a:rPr lang="en-AU" smtClean="0"/>
              <a:t>7/02/2024</a:t>
            </a:fld>
            <a:endParaRPr lang="en-AU" dirty="0"/>
          </a:p>
        </p:txBody>
      </p:sp>
      <p:sp>
        <p:nvSpPr>
          <p:cNvPr id="6" name="Footer Placeholder 5">
            <a:extLst>
              <a:ext uri="{FF2B5EF4-FFF2-40B4-BE49-F238E27FC236}">
                <a16:creationId xmlns:a16="http://schemas.microsoft.com/office/drawing/2014/main" id="{82EC39E1-6B93-41DE-B64A-32A8514A4389}"/>
              </a:ext>
            </a:extLst>
          </p:cNvPr>
          <p:cNvSpPr>
            <a:spLocks noGrp="1"/>
          </p:cNvSpPr>
          <p:nvPr>
            <p:ph type="ftr" sz="quarter" idx="11"/>
          </p:nvPr>
        </p:nvSpPr>
        <p:spPr/>
        <p:txBody>
          <a:bodyPr/>
          <a:lstStyle/>
          <a:p>
            <a:endParaRPr lang="en-AU" dirty="0"/>
          </a:p>
        </p:txBody>
      </p:sp>
      <p:sp>
        <p:nvSpPr>
          <p:cNvPr id="7" name="Slide Number Placeholder 6">
            <a:extLst>
              <a:ext uri="{FF2B5EF4-FFF2-40B4-BE49-F238E27FC236}">
                <a16:creationId xmlns:a16="http://schemas.microsoft.com/office/drawing/2014/main" id="{3C3F423A-8A09-42AF-87C6-7FCF7981A388}"/>
              </a:ext>
            </a:extLst>
          </p:cNvPr>
          <p:cNvSpPr>
            <a:spLocks noGrp="1"/>
          </p:cNvSpPr>
          <p:nvPr>
            <p:ph type="sldNum" sz="quarter" idx="12"/>
          </p:nvPr>
        </p:nvSpPr>
        <p:spPr/>
        <p:txBody>
          <a:bodyPr/>
          <a:lstStyle/>
          <a:p>
            <a:fld id="{07E268B9-265B-4C74-A964-537B066E3A81}" type="slidenum">
              <a:rPr lang="en-AU" smtClean="0"/>
              <a:t>‹#›</a:t>
            </a:fld>
            <a:endParaRPr lang="en-AU" dirty="0"/>
          </a:p>
        </p:txBody>
      </p:sp>
    </p:spTree>
    <p:extLst>
      <p:ext uri="{BB962C8B-B14F-4D97-AF65-F5344CB8AC3E}">
        <p14:creationId xmlns:p14="http://schemas.microsoft.com/office/powerpoint/2010/main" val="51390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AB6B5-F6A4-41ED-AE9F-4397540DBC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A9B9748-61A2-45AA-88F3-7B91858A15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4107355-774B-4875-A979-6B5842750C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38914-9C4B-4650-957F-5B7548A97F8C}" type="datetimeFigureOut">
              <a:rPr lang="en-AU" smtClean="0"/>
              <a:t>7/02/2024</a:t>
            </a:fld>
            <a:endParaRPr lang="en-AU" dirty="0"/>
          </a:p>
        </p:txBody>
      </p:sp>
      <p:sp>
        <p:nvSpPr>
          <p:cNvPr id="5" name="Footer Placeholder 4">
            <a:extLst>
              <a:ext uri="{FF2B5EF4-FFF2-40B4-BE49-F238E27FC236}">
                <a16:creationId xmlns:a16="http://schemas.microsoft.com/office/drawing/2014/main" id="{36085C9E-A97C-4D3A-A92D-521B33C194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a:extLst>
              <a:ext uri="{FF2B5EF4-FFF2-40B4-BE49-F238E27FC236}">
                <a16:creationId xmlns:a16="http://schemas.microsoft.com/office/drawing/2014/main" id="{E8E7823D-B8BE-49B3-8D98-8952F04716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E268B9-265B-4C74-A964-537B066E3A81}" type="slidenum">
              <a:rPr lang="en-AU" smtClean="0"/>
              <a:t>‹#›</a:t>
            </a:fld>
            <a:endParaRPr lang="en-AU" dirty="0"/>
          </a:p>
        </p:txBody>
      </p:sp>
    </p:spTree>
    <p:extLst>
      <p:ext uri="{BB962C8B-B14F-4D97-AF65-F5344CB8AC3E}">
        <p14:creationId xmlns:p14="http://schemas.microsoft.com/office/powerpoint/2010/main" val="261968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4FE4-8831-4FC7-80C0-179BC8DABDE1}"/>
              </a:ext>
            </a:extLst>
          </p:cNvPr>
          <p:cNvSpPr>
            <a:spLocks noGrp="1"/>
          </p:cNvSpPr>
          <p:nvPr>
            <p:ph type="ctrTitle"/>
          </p:nvPr>
        </p:nvSpPr>
        <p:spPr>
          <a:xfrm>
            <a:off x="1524000" y="1122363"/>
            <a:ext cx="9144000" cy="1097054"/>
          </a:xfrm>
        </p:spPr>
        <p:txBody>
          <a:bodyPr>
            <a:normAutofit fontScale="90000"/>
          </a:bodyPr>
          <a:lstStyle/>
          <a:p>
            <a:r>
              <a:rPr lang="en-AU" b="1" u="sng" dirty="0"/>
              <a:t>PROJECTILE MOTION</a:t>
            </a:r>
            <a:br>
              <a:rPr lang="en-AU" b="1" u="sng" dirty="0"/>
            </a:br>
            <a:br>
              <a:rPr lang="en-AU" sz="1800" b="1" u="sng" dirty="0"/>
            </a:br>
            <a:r>
              <a:rPr lang="en-AU" sz="2000" b="1" dirty="0"/>
              <a:t>(HORIZONTAL)</a:t>
            </a:r>
            <a:endParaRPr lang="en-AU" b="1" dirty="0"/>
          </a:p>
        </p:txBody>
      </p:sp>
      <p:pic>
        <p:nvPicPr>
          <p:cNvPr id="3" name="Picture 2">
            <a:extLst>
              <a:ext uri="{FF2B5EF4-FFF2-40B4-BE49-F238E27FC236}">
                <a16:creationId xmlns:a16="http://schemas.microsoft.com/office/drawing/2014/main" id="{8172A587-77B0-4DF5-ACA6-220B2463C7B7}"/>
              </a:ext>
            </a:extLst>
          </p:cNvPr>
          <p:cNvPicPr>
            <a:picLocks noChangeAspect="1"/>
          </p:cNvPicPr>
          <p:nvPr/>
        </p:nvPicPr>
        <p:blipFill>
          <a:blip r:embed="rId2"/>
          <a:stretch>
            <a:fillRect/>
          </a:stretch>
        </p:blipFill>
        <p:spPr>
          <a:xfrm>
            <a:off x="3982845" y="2858387"/>
            <a:ext cx="4226309" cy="2529258"/>
          </a:xfrm>
          <a:prstGeom prst="rect">
            <a:avLst/>
          </a:prstGeom>
        </p:spPr>
      </p:pic>
    </p:spTree>
    <p:extLst>
      <p:ext uri="{BB962C8B-B14F-4D97-AF65-F5344CB8AC3E}">
        <p14:creationId xmlns:p14="http://schemas.microsoft.com/office/powerpoint/2010/main" val="1303812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2 -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0=</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r>
                        <a:rPr lang="en-AU" sz="2400" b="0" i="1" smtClean="0">
                          <a:latin typeface="Cambria Math" panose="02040503050406030204" pitchFamily="18" charset="0"/>
                        </a:rPr>
                        <m:t>𝑠</m:t>
                      </m:r>
                    </m:oMath>
                  </m:oMathPara>
                </a14:m>
                <a:endParaRPr lang="en-AU" sz="2400" dirty="0"/>
              </a:p>
              <a:p>
                <a:r>
                  <a:rPr lang="en-AU" sz="2400" dirty="0"/>
                  <a:t>Recall: The Quadratic Formula</a:t>
                </a:r>
              </a:p>
              <a:p>
                <a:endParaRPr lang="en-AU" sz="2400" b="0" dirty="0"/>
              </a:p>
              <a:p>
                <a:pPr marL="0" indent="0" algn="ctr">
                  <a:buNone/>
                </a:pPr>
                <a:endParaRPr lang="en-AU" sz="2400" b="0" dirty="0"/>
              </a:p>
              <a:p>
                <a:r>
                  <a:rPr lang="en-AU" sz="2400" dirty="0"/>
                  <a:t>Where…</a:t>
                </a:r>
              </a:p>
              <a:p>
                <a:pPr marL="0" indent="0" algn="ctr">
                  <a:buNone/>
                </a:pPr>
                <a14:m>
                  <m:oMath xmlns:m="http://schemas.openxmlformats.org/officeDocument/2006/math">
                    <m:r>
                      <a:rPr lang="en-AU" sz="2400" b="1" i="1" smtClean="0">
                        <a:latin typeface="Cambria Math" panose="02040503050406030204" pitchFamily="18" charset="0"/>
                      </a:rPr>
                      <m:t>𝒂</m:t>
                    </m:r>
                    <m:r>
                      <a:rPr lang="en-AU" sz="2400" b="0" i="1" smtClean="0">
                        <a:latin typeface="Cambria Math" panose="02040503050406030204" pitchFamily="18" charset="0"/>
                      </a:rPr>
                      <m:t>= </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oMath>
                </a14:m>
                <a:r>
                  <a:rPr lang="en-AU" sz="2400" dirty="0"/>
                  <a:t>, </a:t>
                </a:r>
                <a14:m>
                  <m:oMath xmlns:m="http://schemas.openxmlformats.org/officeDocument/2006/math">
                    <m:r>
                      <a:rPr lang="en-AU" sz="2400" b="1" i="1" smtClean="0">
                        <a:latin typeface="Cambria Math" panose="02040503050406030204" pitchFamily="18" charset="0"/>
                      </a:rPr>
                      <m:t>𝒃</m:t>
                    </m:r>
                    <m:r>
                      <a:rPr lang="en-AU" sz="2400" b="0" i="1" smtClean="0">
                        <a:latin typeface="Cambria Math" panose="02040503050406030204" pitchFamily="18" charset="0"/>
                      </a:rPr>
                      <m:t>=</m:t>
                    </m:r>
                    <m:r>
                      <a:rPr lang="en-AU" sz="2400" b="0" i="1" smtClean="0">
                        <a:latin typeface="Cambria Math" panose="02040503050406030204" pitchFamily="18" charset="0"/>
                      </a:rPr>
                      <m:t>𝑢</m:t>
                    </m:r>
                  </m:oMath>
                </a14:m>
                <a:r>
                  <a:rPr lang="en-AU" sz="2400" dirty="0"/>
                  <a:t>, </a:t>
                </a:r>
                <a14:m>
                  <m:oMath xmlns:m="http://schemas.openxmlformats.org/officeDocument/2006/math">
                    <m:r>
                      <a:rPr lang="en-AU" sz="2400" b="1" i="1" smtClean="0">
                        <a:latin typeface="Cambria Math" panose="02040503050406030204" pitchFamily="18" charset="0"/>
                      </a:rPr>
                      <m:t>𝒄</m:t>
                    </m:r>
                    <m:r>
                      <a:rPr lang="en-AU" sz="2400" b="0" i="1" smtClean="0">
                        <a:latin typeface="Cambria Math" panose="02040503050406030204" pitchFamily="18" charset="0"/>
                      </a:rPr>
                      <m:t>=−</m:t>
                    </m:r>
                    <m:r>
                      <a:rPr lang="en-AU" sz="2400" b="0" i="1" smtClean="0">
                        <a:latin typeface="Cambria Math" panose="02040503050406030204" pitchFamily="18" charset="0"/>
                      </a:rPr>
                      <m:t>𝑠</m:t>
                    </m:r>
                  </m:oMath>
                </a14:m>
                <a:r>
                  <a:rPr lang="en-AU" sz="2400" dirty="0"/>
                  <a:t>, </a:t>
                </a:r>
                <a14:m>
                  <m:oMath xmlns:m="http://schemas.openxmlformats.org/officeDocument/2006/math">
                    <m:r>
                      <a:rPr lang="en-AU" sz="2400" b="1" i="1" smtClean="0">
                        <a:latin typeface="Cambria Math" panose="02040503050406030204" pitchFamily="18" charset="0"/>
                      </a:rPr>
                      <m:t>𝒙</m:t>
                    </m:r>
                    <m:r>
                      <a:rPr lang="en-AU" sz="2400" b="0" i="1" smtClean="0">
                        <a:latin typeface="Cambria Math" panose="02040503050406030204" pitchFamily="18" charset="0"/>
                      </a:rPr>
                      <m:t>=</m:t>
                    </m:r>
                    <m:r>
                      <a:rPr lang="en-AU" sz="2400" b="0" i="1" smtClean="0">
                        <a:latin typeface="Cambria Math" panose="02040503050406030204" pitchFamily="18" charset="0"/>
                      </a:rPr>
                      <m:t>𝑡</m:t>
                    </m:r>
                  </m:oMath>
                </a14:m>
                <a:endParaRPr lang="en-AU" sz="2400" dirty="0"/>
              </a:p>
              <a:p>
                <a:r>
                  <a:rPr lang="en-AU" sz="2400" dirty="0"/>
                  <a:t>So…</a:t>
                </a:r>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m:t>
                          </m:r>
                          <m:r>
                            <a:rPr lang="en-AU" sz="2400" b="0" i="1" smtClean="0">
                              <a:latin typeface="Cambria Math" panose="02040503050406030204" pitchFamily="18" charset="0"/>
                            </a:rPr>
                            <m:t>𝑢</m:t>
                          </m:r>
                          <m:r>
                            <a:rPr lang="en-AU" sz="2400" b="0" i="1" smtClean="0">
                              <a:latin typeface="Cambria Math" panose="02040503050406030204" pitchFamily="18" charset="0"/>
                              <a:ea typeface="Cambria Math" panose="02040503050406030204" pitchFamily="18" charset="0"/>
                            </a:rPr>
                            <m:t>±</m:t>
                          </m:r>
                          <m:rad>
                            <m:radPr>
                              <m:degHide m:val="on"/>
                              <m:ctrlPr>
                                <a:rPr lang="en-AU" sz="2400" b="0" i="1" smtClean="0">
                                  <a:latin typeface="Cambria Math" panose="02040503050406030204" pitchFamily="18" charset="0"/>
                                  <a:ea typeface="Cambria Math" panose="02040503050406030204" pitchFamily="18" charset="0"/>
                                </a:rPr>
                              </m:ctrlPr>
                            </m:radPr>
                            <m:deg/>
                            <m:e>
                              <m:sSup>
                                <m:sSupPr>
                                  <m:ctrlPr>
                                    <a:rPr lang="en-AU" sz="2400" b="0" i="1" smtClean="0">
                                      <a:latin typeface="Cambria Math" panose="02040503050406030204" pitchFamily="18" charset="0"/>
                                      <a:ea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𝑢</m:t>
                                  </m:r>
                                </m:e>
                                <m:sup>
                                  <m:r>
                                    <a:rPr lang="en-AU" sz="2400" b="0" i="1" smtClean="0">
                                      <a:latin typeface="Cambria Math" panose="02040503050406030204" pitchFamily="18" charset="0"/>
                                      <a:ea typeface="Cambria Math" panose="02040503050406030204" pitchFamily="18" charset="0"/>
                                    </a:rPr>
                                    <m:t>2</m:t>
                                  </m:r>
                                </m:sup>
                              </m:sSup>
                              <m:r>
                                <a:rPr lang="en-AU" sz="2400" b="0" i="1" smtClean="0">
                                  <a:latin typeface="Cambria Math" panose="02040503050406030204" pitchFamily="18" charset="0"/>
                                  <a:ea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𝑎𝑠</m:t>
                              </m:r>
                            </m:e>
                          </m:rad>
                        </m:num>
                        <m:den>
                          <m:r>
                            <a:rPr lang="en-AU" sz="2400" b="0" i="1" smtClean="0">
                              <a:latin typeface="Cambria Math" panose="02040503050406030204" pitchFamily="18" charset="0"/>
                            </a:rPr>
                            <m:t>𝑎</m:t>
                          </m:r>
                        </m:den>
                      </m:f>
                    </m:oMath>
                  </m:oMathPara>
                </a14:m>
                <a:endParaRPr lang="en-AU" sz="2400"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A71CD82-ED3A-484D-B35C-8B160257AA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638" y="3082956"/>
            <a:ext cx="2910626" cy="1022147"/>
          </a:xfrm>
          <a:prstGeom prst="rect">
            <a:avLst/>
          </a:prstGeom>
        </p:spPr>
      </p:pic>
      <p:sp>
        <p:nvSpPr>
          <p:cNvPr id="7" name="Rectangle 6">
            <a:extLst>
              <a:ext uri="{FF2B5EF4-FFF2-40B4-BE49-F238E27FC236}">
                <a16:creationId xmlns:a16="http://schemas.microsoft.com/office/drawing/2014/main" id="{3318EA55-837D-48F1-AF1E-94582F21B280}"/>
              </a:ext>
            </a:extLst>
          </p:cNvPr>
          <p:cNvSpPr/>
          <p:nvPr/>
        </p:nvSpPr>
        <p:spPr>
          <a:xfrm>
            <a:off x="4166588" y="5258546"/>
            <a:ext cx="3941686"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208E061B-148B-491A-9B48-CA0ACE8E5713}"/>
              </a:ext>
            </a:extLst>
          </p:cNvPr>
          <p:cNvSpPr/>
          <p:nvPr/>
        </p:nvSpPr>
        <p:spPr>
          <a:xfrm>
            <a:off x="4166588" y="3110144"/>
            <a:ext cx="3941686" cy="914400"/>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2001286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2 -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10791548" cy="4351338"/>
              </a:xfrm>
            </p:spPr>
            <p:txBody>
              <a:bodyPr>
                <a:normAutofit fontScale="92500" lnSpcReduction="10000"/>
              </a:bodyPr>
              <a:lstStyle/>
              <a:p>
                <a:r>
                  <a:rPr lang="en-AU" sz="2400" dirty="0"/>
                  <a:t>Example 6: A car travelling at 8 m/s accelerates at 2 m/s</a:t>
                </a:r>
                <a:r>
                  <a:rPr lang="en-AU" sz="2400" baseline="30000" dirty="0"/>
                  <a:t>2</a:t>
                </a:r>
                <a:r>
                  <a:rPr lang="en-AU" sz="2400" dirty="0"/>
                  <a:t> and covers a distance of 65 m. Find the time taken to cover this distance:</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m:t>
                          </m:r>
                          <m:r>
                            <a:rPr lang="en-AU" sz="2400" b="0" i="1" smtClean="0">
                              <a:latin typeface="Cambria Math" panose="02040503050406030204" pitchFamily="18" charset="0"/>
                            </a:rPr>
                            <m:t>𝑢</m:t>
                          </m:r>
                          <m:r>
                            <a:rPr lang="en-AU" sz="2400" b="0" i="1" smtClean="0">
                              <a:latin typeface="Cambria Math" panose="02040503050406030204" pitchFamily="18" charset="0"/>
                              <a:ea typeface="Cambria Math" panose="02040503050406030204" pitchFamily="18" charset="0"/>
                            </a:rPr>
                            <m:t>±</m:t>
                          </m:r>
                          <m:rad>
                            <m:radPr>
                              <m:degHide m:val="on"/>
                              <m:ctrlPr>
                                <a:rPr lang="en-AU" sz="2400" b="0" i="1" smtClean="0">
                                  <a:latin typeface="Cambria Math" panose="02040503050406030204" pitchFamily="18" charset="0"/>
                                  <a:ea typeface="Cambria Math" panose="02040503050406030204" pitchFamily="18" charset="0"/>
                                </a:rPr>
                              </m:ctrlPr>
                            </m:radPr>
                            <m:deg/>
                            <m:e>
                              <m:sSup>
                                <m:sSupPr>
                                  <m:ctrlPr>
                                    <a:rPr lang="en-AU" sz="2400" b="0" i="1" smtClean="0">
                                      <a:latin typeface="Cambria Math" panose="02040503050406030204" pitchFamily="18" charset="0"/>
                                      <a:ea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𝑢</m:t>
                                  </m:r>
                                </m:e>
                                <m:sup>
                                  <m:r>
                                    <a:rPr lang="en-AU" sz="2400" b="0" i="1" smtClean="0">
                                      <a:latin typeface="Cambria Math" panose="02040503050406030204" pitchFamily="18" charset="0"/>
                                      <a:ea typeface="Cambria Math" panose="02040503050406030204" pitchFamily="18" charset="0"/>
                                    </a:rPr>
                                    <m:t>2</m:t>
                                  </m:r>
                                </m:sup>
                              </m:sSup>
                              <m:r>
                                <a:rPr lang="en-AU" sz="2400" b="0" i="1" smtClean="0">
                                  <a:latin typeface="Cambria Math" panose="02040503050406030204" pitchFamily="18" charset="0"/>
                                  <a:ea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𝑎𝑠</m:t>
                              </m:r>
                            </m:e>
                          </m:rad>
                        </m:num>
                        <m:den>
                          <m:r>
                            <a:rPr lang="en-AU" sz="2400" b="0" i="1" smtClean="0">
                              <a:latin typeface="Cambria Math" panose="02040503050406030204" pitchFamily="18" charset="0"/>
                            </a:rPr>
                            <m:t>𝑎</m:t>
                          </m:r>
                        </m:den>
                      </m:f>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−8</m:t>
                          </m:r>
                          <m:r>
                            <a:rPr lang="en-AU" sz="2400" b="0" i="1" smtClean="0">
                              <a:latin typeface="Cambria Math" panose="02040503050406030204" pitchFamily="18" charset="0"/>
                              <a:ea typeface="Cambria Math" panose="02040503050406030204" pitchFamily="18" charset="0"/>
                            </a:rPr>
                            <m:t>±</m:t>
                          </m:r>
                          <m:rad>
                            <m:radPr>
                              <m:degHide m:val="on"/>
                              <m:ctrlPr>
                                <a:rPr lang="en-AU" sz="2400" b="0" i="1" smtClean="0">
                                  <a:latin typeface="Cambria Math" panose="02040503050406030204" pitchFamily="18" charset="0"/>
                                  <a:ea typeface="Cambria Math" panose="02040503050406030204" pitchFamily="18" charset="0"/>
                                </a:rPr>
                              </m:ctrlPr>
                            </m:radPr>
                            <m:deg/>
                            <m:e>
                              <m:sSup>
                                <m:sSupPr>
                                  <m:ctrlPr>
                                    <a:rPr lang="en-AU" sz="2400" b="0" i="1" smtClean="0">
                                      <a:latin typeface="Cambria Math" panose="02040503050406030204" pitchFamily="18" charset="0"/>
                                      <a:ea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8</m:t>
                                  </m:r>
                                </m:e>
                                <m:sup>
                                  <m:r>
                                    <a:rPr lang="en-AU" sz="2400" b="0" i="1" smtClean="0">
                                      <a:latin typeface="Cambria Math" panose="02040503050406030204" pitchFamily="18" charset="0"/>
                                      <a:ea typeface="Cambria Math" panose="02040503050406030204" pitchFamily="18" charset="0"/>
                                    </a:rPr>
                                    <m:t>2</m:t>
                                  </m:r>
                                </m:sup>
                              </m:sSup>
                              <m:r>
                                <a:rPr lang="en-AU" sz="2400" b="0" i="1" smtClean="0">
                                  <a:latin typeface="Cambria Math" panose="02040503050406030204" pitchFamily="18" charset="0"/>
                                  <a:ea typeface="Cambria Math" panose="02040503050406030204" pitchFamily="18" charset="0"/>
                                </a:rPr>
                                <m:t>+2(2)(65)</m:t>
                              </m:r>
                            </m:e>
                          </m:rad>
                        </m:num>
                        <m:den>
                          <m:r>
                            <a:rPr lang="en-AU" sz="2400" b="0" i="1" smtClean="0">
                              <a:latin typeface="Cambria Math" panose="02040503050406030204" pitchFamily="18" charset="0"/>
                              <a:ea typeface="Cambria Math" panose="02040503050406030204" pitchFamily="18" charset="0"/>
                            </a:rPr>
                            <m:t>2</m:t>
                          </m:r>
                        </m:den>
                      </m:f>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=−13 </m:t>
                      </m:r>
                      <m:r>
                        <a:rPr lang="en-AU" sz="2400" b="0" i="1" smtClean="0">
                          <a:latin typeface="Cambria Math" panose="02040503050406030204" pitchFamily="18" charset="0"/>
                        </a:rPr>
                        <m:t>𝑠𝑒𝑐𝑜𝑛𝑑𝑠</m:t>
                      </m:r>
                      <m:r>
                        <a:rPr lang="en-AU" sz="2400" b="0" i="1" smtClean="0">
                          <a:latin typeface="Cambria Math" panose="02040503050406030204" pitchFamily="18" charset="0"/>
                        </a:rPr>
                        <m:t>       </m:t>
                      </m:r>
                      <m:r>
                        <a:rPr lang="en-AU" sz="2400" b="0" i="1" smtClean="0">
                          <a:latin typeface="Cambria Math" panose="02040503050406030204" pitchFamily="18" charset="0"/>
                        </a:rPr>
                        <m:t>𝑜𝑟</m:t>
                      </m:r>
                      <m:r>
                        <a:rPr lang="en-AU" sz="2400" b="0" i="1" smtClean="0">
                          <a:latin typeface="Cambria Math" panose="02040503050406030204" pitchFamily="18" charset="0"/>
                        </a:rPr>
                        <m:t>       </m:t>
                      </m:r>
                      <m:r>
                        <a:rPr lang="en-AU" sz="2400" b="0" i="1" smtClean="0">
                          <a:latin typeface="Cambria Math" panose="02040503050406030204" pitchFamily="18" charset="0"/>
                        </a:rPr>
                        <m:t>𝑡</m:t>
                      </m:r>
                      <m:r>
                        <a:rPr lang="en-AU" sz="2400" b="0" i="1" smtClean="0">
                          <a:latin typeface="Cambria Math" panose="02040503050406030204" pitchFamily="18" charset="0"/>
                        </a:rPr>
                        <m:t>=</m:t>
                      </m:r>
                      <m:r>
                        <a:rPr lang="en-AU" sz="2400" b="0" i="0" smtClean="0">
                          <a:latin typeface="Cambria Math" panose="02040503050406030204" pitchFamily="18" charset="0"/>
                        </a:rPr>
                        <m:t>5 </m:t>
                      </m:r>
                      <m:r>
                        <m:rPr>
                          <m:sty m:val="p"/>
                        </m:rPr>
                        <a:rPr lang="en-AU" sz="2400" b="0" i="0" smtClean="0">
                          <a:latin typeface="Cambria Math" panose="02040503050406030204" pitchFamily="18" charset="0"/>
                        </a:rPr>
                        <m:t>seconds</m:t>
                      </m:r>
                    </m:oMath>
                  </m:oMathPara>
                </a14:m>
                <a:endParaRPr lang="en-AU" sz="2400" dirty="0"/>
              </a:p>
              <a:p>
                <a:pPr marL="0" indent="0" algn="ctr">
                  <a:buNone/>
                </a:pPr>
                <a:endParaRPr lang="en-AU" sz="2400" dirty="0"/>
              </a:p>
              <a:p>
                <a:r>
                  <a:rPr lang="en-AU" sz="2400" dirty="0"/>
                  <a:t>Since having a negative time makes </a:t>
                </a:r>
                <a:r>
                  <a:rPr lang="en-AU" sz="2400" i="1" dirty="0"/>
                  <a:t>absolutely</a:t>
                </a:r>
                <a:r>
                  <a:rPr lang="en-AU" sz="2400" dirty="0"/>
                  <a:t> no sense, our answer must be t = 5 seconds.</a:t>
                </a:r>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xfrm>
                <a:off x="838200" y="1825625"/>
                <a:ext cx="10791548" cy="4351338"/>
              </a:xfrm>
              <a:blipFill>
                <a:blip r:embed="rId2"/>
                <a:stretch>
                  <a:fillRect l="-678" t="-2241"/>
                </a:stretch>
              </a:blipFill>
            </p:spPr>
            <p:txBody>
              <a:bodyPr/>
              <a:lstStyle/>
              <a:p>
                <a:r>
                  <a:rPr lang="en-AU">
                    <a:noFill/>
                  </a:rPr>
                  <a:t> </a:t>
                </a:r>
              </a:p>
            </p:txBody>
          </p:sp>
        </mc:Fallback>
      </mc:AlternateContent>
    </p:spTree>
    <p:extLst>
      <p:ext uri="{BB962C8B-B14F-4D97-AF65-F5344CB8AC3E}">
        <p14:creationId xmlns:p14="http://schemas.microsoft.com/office/powerpoint/2010/main" val="4268216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3 -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7: A car travelling at 5 m/s accelerates at 4 m/s</a:t>
                </a:r>
                <a:r>
                  <a:rPr lang="en-AU" sz="2400" baseline="30000" dirty="0"/>
                  <a:t>2</a:t>
                </a:r>
                <a:r>
                  <a:rPr lang="en-AU" sz="2400" dirty="0"/>
                  <a:t> over a distance of 20 m. Find the final speed:</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𝑢</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+2</m:t>
                      </m:r>
                      <m:r>
                        <a:rPr lang="en-AU" sz="2400" b="0" i="1" smtClean="0">
                          <a:latin typeface="Cambria Math" panose="02040503050406030204" pitchFamily="18" charset="0"/>
                        </a:rPr>
                        <m:t>𝑎𝑠</m:t>
                      </m:r>
                    </m:oMath>
                  </m:oMathPara>
                </a14:m>
                <a:endParaRPr lang="en-AU" sz="2400" b="0" dirty="0"/>
              </a:p>
              <a:p>
                <a:pPr marL="0" indent="0" algn="ctr">
                  <a:buNone/>
                </a:pPr>
                <a:endParaRPr lang="en-AU" sz="2400" b="0" dirty="0"/>
              </a:p>
              <a:p>
                <a:pPr marL="0" indent="0" algn="ctr">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5</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+2</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4</m:t>
                          </m:r>
                        </m:e>
                      </m:d>
                      <m:d>
                        <m:dPr>
                          <m:ctrlPr>
                            <a:rPr lang="en-AU" sz="2400" b="0" i="1" smtClean="0">
                              <a:latin typeface="Cambria Math" panose="02040503050406030204" pitchFamily="18" charset="0"/>
                            </a:rPr>
                          </m:ctrlPr>
                        </m:dPr>
                        <m:e>
                          <m:r>
                            <a:rPr lang="en-AU" sz="2400" b="0" i="1" smtClean="0">
                              <a:latin typeface="Cambria Math" panose="02040503050406030204" pitchFamily="18" charset="0"/>
                            </a:rPr>
                            <m:t>20</m:t>
                          </m:r>
                        </m:e>
                      </m:d>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=185</m:t>
                      </m:r>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𝒗</m:t>
                      </m:r>
                      <m:r>
                        <a:rPr lang="en-AU" sz="2400" b="1" i="1" u="sng" smtClean="0">
                          <a:latin typeface="Cambria Math" panose="02040503050406030204" pitchFamily="18" charset="0"/>
                        </a:rPr>
                        <m:t>=</m:t>
                      </m:r>
                      <m:r>
                        <a:rPr lang="en-AU" sz="2400" b="1" i="1" u="sng" smtClean="0">
                          <a:latin typeface="Cambria Math" panose="02040503050406030204" pitchFamily="18" charset="0"/>
                        </a:rPr>
                        <m:t>𝟏𝟑</m:t>
                      </m:r>
                      <m:r>
                        <a:rPr lang="en-AU" sz="2400" b="1" i="1" u="sng" smtClean="0">
                          <a:latin typeface="Cambria Math" panose="02040503050406030204" pitchFamily="18" charset="0"/>
                        </a:rPr>
                        <m:t>.</m:t>
                      </m:r>
                      <m:r>
                        <a:rPr lang="en-AU" sz="2400" b="1" i="1" u="sng" smtClean="0">
                          <a:latin typeface="Cambria Math" panose="02040503050406030204" pitchFamily="18" charset="0"/>
                        </a:rPr>
                        <m:t>𝟔</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r>
                        <a:rPr lang="en-AU" sz="2400" b="1" i="1" u="sng" smtClean="0">
                          <a:latin typeface="Cambria Math" panose="02040503050406030204" pitchFamily="18" charset="0"/>
                        </a:rPr>
                        <m:t>/</m:t>
                      </m:r>
                      <m:r>
                        <a:rPr lang="en-AU" sz="2400" b="1" i="1" u="sng" smtClean="0">
                          <a:latin typeface="Cambria Math" panose="02040503050406030204" pitchFamily="18" charset="0"/>
                        </a:rPr>
                        <m:t>𝒔</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r="-464"/>
                </a:stretch>
              </a:blipFill>
            </p:spPr>
            <p:txBody>
              <a:bodyPr/>
              <a:lstStyle/>
              <a:p>
                <a:r>
                  <a:rPr lang="en-AU">
                    <a:noFill/>
                  </a:rPr>
                  <a:t> </a:t>
                </a:r>
              </a:p>
            </p:txBody>
          </p:sp>
        </mc:Fallback>
      </mc:AlternateContent>
    </p:spTree>
    <p:extLst>
      <p:ext uri="{BB962C8B-B14F-4D97-AF65-F5344CB8AC3E}">
        <p14:creationId xmlns:p14="http://schemas.microsoft.com/office/powerpoint/2010/main" val="1876168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3 -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8: A jet travelling at 5 m/s accelerates at 4 m/s</a:t>
                </a:r>
                <a:r>
                  <a:rPr lang="en-AU" sz="2400" baseline="30000" dirty="0"/>
                  <a:t>2</a:t>
                </a:r>
                <a:r>
                  <a:rPr lang="en-AU" sz="2400" dirty="0"/>
                  <a:t> to reach a final speed of 50 m/s. What distance was covered to reach this speed?</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𝑢</m:t>
                              </m:r>
                            </m:e>
                            <m:sup>
                              <m:r>
                                <a:rPr lang="en-AU" sz="2400" b="0" i="1" smtClean="0">
                                  <a:latin typeface="Cambria Math" panose="02040503050406030204" pitchFamily="18" charset="0"/>
                                </a:rPr>
                                <m:t>2</m:t>
                              </m:r>
                            </m:sup>
                          </m:sSup>
                        </m:num>
                        <m:den>
                          <m:r>
                            <a:rPr lang="en-AU" sz="2400" b="0" i="1" smtClean="0">
                              <a:latin typeface="Cambria Math" panose="02040503050406030204" pitchFamily="18" charset="0"/>
                            </a:rPr>
                            <m:t>2</m:t>
                          </m:r>
                          <m:r>
                            <a:rPr lang="en-AU" sz="2400" b="0" i="1" smtClean="0">
                              <a:latin typeface="Cambria Math" panose="02040503050406030204" pitchFamily="18" charset="0"/>
                            </a:rPr>
                            <m:t>𝑎</m:t>
                          </m:r>
                        </m:den>
                      </m:f>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𝑠</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50</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5</m:t>
                              </m:r>
                            </m:e>
                            <m:sup>
                              <m:r>
                                <a:rPr lang="en-AU" sz="2400" b="0" i="1" smtClean="0">
                                  <a:latin typeface="Cambria Math" panose="02040503050406030204" pitchFamily="18" charset="0"/>
                                </a:rPr>
                                <m:t>2</m:t>
                              </m:r>
                            </m:sup>
                          </m:sSup>
                        </m:num>
                        <m:den>
                          <m:r>
                            <a:rPr lang="en-AU" sz="2400" b="0" i="1" smtClean="0">
                              <a:latin typeface="Cambria Math" panose="02040503050406030204" pitchFamily="18" charset="0"/>
                            </a:rPr>
                            <m:t>2(4)</m:t>
                          </m:r>
                        </m:den>
                      </m:f>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𝒔</m:t>
                      </m:r>
                      <m:r>
                        <a:rPr lang="en-AU" sz="2400" b="1" i="1" u="sng" smtClean="0">
                          <a:latin typeface="Cambria Math" panose="02040503050406030204" pitchFamily="18" charset="0"/>
                        </a:rPr>
                        <m:t>=</m:t>
                      </m:r>
                      <m:r>
                        <a:rPr lang="en-AU" sz="2400" b="1" i="1" u="sng" smtClean="0">
                          <a:latin typeface="Cambria Math" panose="02040503050406030204" pitchFamily="18" charset="0"/>
                        </a:rPr>
                        <m:t>𝟑𝟎𝟗</m:t>
                      </m:r>
                      <m:r>
                        <a:rPr lang="en-AU" sz="2400" b="1" i="1" u="sng" smtClean="0">
                          <a:latin typeface="Cambria Math" panose="02040503050406030204" pitchFamily="18" charset="0"/>
                        </a:rPr>
                        <m:t>.</m:t>
                      </m:r>
                      <m:r>
                        <a:rPr lang="en-AU" sz="2400" b="1" i="1" u="sng" smtClean="0">
                          <a:latin typeface="Cambria Math" panose="02040503050406030204" pitchFamily="18" charset="0"/>
                        </a:rPr>
                        <m:t>𝟑𝟕𝟓</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r="-174"/>
                </a:stretch>
              </a:blipFill>
            </p:spPr>
            <p:txBody>
              <a:bodyPr/>
              <a:lstStyle/>
              <a:p>
                <a:r>
                  <a:rPr lang="en-AU">
                    <a:noFill/>
                  </a:rPr>
                  <a:t> </a:t>
                </a:r>
              </a:p>
            </p:txBody>
          </p:sp>
        </mc:Fallback>
      </mc:AlternateContent>
    </p:spTree>
    <p:extLst>
      <p:ext uri="{BB962C8B-B14F-4D97-AF65-F5344CB8AC3E}">
        <p14:creationId xmlns:p14="http://schemas.microsoft.com/office/powerpoint/2010/main" val="2950657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PROJECTILE MOTION</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Obviously, there are other ways to rearrange and apply these equations, but the best way is simply to try solving these problems for yourself.</a:t>
            </a:r>
          </a:p>
          <a:p>
            <a:endParaRPr lang="en-AU" sz="2400" b="1" u="sng" dirty="0"/>
          </a:p>
          <a:p>
            <a:r>
              <a:rPr lang="en-AU" sz="2400" dirty="0"/>
              <a:t>These equations can be applied to projectile motion problems too.</a:t>
            </a:r>
          </a:p>
        </p:txBody>
      </p:sp>
      <p:pic>
        <p:nvPicPr>
          <p:cNvPr id="5" name="Picture 4">
            <a:extLst>
              <a:ext uri="{FF2B5EF4-FFF2-40B4-BE49-F238E27FC236}">
                <a16:creationId xmlns:a16="http://schemas.microsoft.com/office/drawing/2014/main" id="{80383B76-EB80-48F1-BF37-832D2BBC5A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5132" y="4307977"/>
            <a:ext cx="7621736" cy="2184898"/>
          </a:xfrm>
          <a:prstGeom prst="rect">
            <a:avLst/>
          </a:prstGeom>
        </p:spPr>
      </p:pic>
    </p:spTree>
    <p:extLst>
      <p:ext uri="{BB962C8B-B14F-4D97-AF65-F5344CB8AC3E}">
        <p14:creationId xmlns:p14="http://schemas.microsoft.com/office/powerpoint/2010/main" val="43735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INERTIA &amp; GRAVITY</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559294"/>
            <a:ext cx="10515600" cy="4351338"/>
          </a:xfrm>
        </p:spPr>
        <p:txBody>
          <a:bodyPr>
            <a:normAutofit/>
          </a:bodyPr>
          <a:lstStyle/>
          <a:p>
            <a:r>
              <a:rPr lang="en-AU" sz="2300" dirty="0"/>
              <a:t>Inertia is the tendency of an object to keep doing what it is doing (until acted upon by an unbalanced force). Projectiles tend to move in the </a:t>
            </a:r>
            <a:r>
              <a:rPr lang="en-AU" sz="2300" i="1" u="sng" dirty="0"/>
              <a:t>horizontal plane</a:t>
            </a:r>
            <a:r>
              <a:rPr lang="en-AU" sz="2300" dirty="0"/>
              <a:t> at a </a:t>
            </a:r>
            <a:r>
              <a:rPr lang="en-AU" sz="2300" i="1" u="sng" dirty="0"/>
              <a:t>constant velocity</a:t>
            </a:r>
            <a:r>
              <a:rPr lang="en-AU" sz="2300" dirty="0"/>
              <a:t> due to their inertia (unless friction/air resistance becomes significant – usually we ignore this).</a:t>
            </a:r>
          </a:p>
          <a:p>
            <a:r>
              <a:rPr lang="en-AU" sz="2300" dirty="0"/>
              <a:t>Projectiles are also affected by gravity, causing them to </a:t>
            </a:r>
            <a:r>
              <a:rPr lang="en-AU" sz="2300" i="1" u="sng" dirty="0"/>
              <a:t>accelerate</a:t>
            </a:r>
            <a:r>
              <a:rPr lang="en-AU" sz="2300" dirty="0"/>
              <a:t> in the </a:t>
            </a:r>
            <a:r>
              <a:rPr lang="en-AU" sz="2300" i="1" u="sng" dirty="0"/>
              <a:t>vertical plane</a:t>
            </a:r>
            <a:r>
              <a:rPr lang="en-AU" sz="2300" dirty="0"/>
              <a:t>, directly downwards (towards the centre of the Earth).</a:t>
            </a:r>
          </a:p>
          <a:p>
            <a:r>
              <a:rPr lang="en-AU" sz="2300" dirty="0"/>
              <a:t>Even though the vertical &amp; horizontal motion function independently of one another, the result of this combined horizontal and vertical motion is projectile motion.</a:t>
            </a:r>
          </a:p>
        </p:txBody>
      </p:sp>
      <p:pic>
        <p:nvPicPr>
          <p:cNvPr id="6" name="Picture 5">
            <a:extLst>
              <a:ext uri="{FF2B5EF4-FFF2-40B4-BE49-F238E27FC236}">
                <a16:creationId xmlns:a16="http://schemas.microsoft.com/office/drawing/2014/main" id="{65E748A0-CDD2-44ED-8ADA-41429F154813}"/>
              </a:ext>
            </a:extLst>
          </p:cNvPr>
          <p:cNvPicPr>
            <a:picLocks noChangeAspect="1"/>
          </p:cNvPicPr>
          <p:nvPr/>
        </p:nvPicPr>
        <p:blipFill>
          <a:blip r:embed="rId2"/>
          <a:stretch>
            <a:fillRect/>
          </a:stretch>
        </p:blipFill>
        <p:spPr>
          <a:xfrm>
            <a:off x="1378581" y="4570065"/>
            <a:ext cx="3836561" cy="2137715"/>
          </a:xfrm>
          <a:prstGeom prst="rect">
            <a:avLst/>
          </a:prstGeom>
        </p:spPr>
      </p:pic>
      <p:pic>
        <p:nvPicPr>
          <p:cNvPr id="7" name="Picture 6">
            <a:extLst>
              <a:ext uri="{FF2B5EF4-FFF2-40B4-BE49-F238E27FC236}">
                <a16:creationId xmlns:a16="http://schemas.microsoft.com/office/drawing/2014/main" id="{627168EE-819D-4860-ABD7-879CD6FE0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9820" y="4462613"/>
            <a:ext cx="3818090" cy="2245167"/>
          </a:xfrm>
          <a:prstGeom prst="rect">
            <a:avLst/>
          </a:prstGeom>
        </p:spPr>
      </p:pic>
    </p:spTree>
    <p:extLst>
      <p:ext uri="{BB962C8B-B14F-4D97-AF65-F5344CB8AC3E}">
        <p14:creationId xmlns:p14="http://schemas.microsoft.com/office/powerpoint/2010/main" val="3472569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SOLVING PROBLEMS</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There is often more than one approach to solving projectile motion questions. Learning how to ‘get good’ at solving these problems is not so much about ‘learning how to do the question’, but rather learning the variety of tools and techniques at your disposal so that you have multiple options when approaching new questions.</a:t>
            </a:r>
          </a:p>
          <a:p>
            <a:endParaRPr lang="en-AU" sz="2400" dirty="0"/>
          </a:p>
          <a:p>
            <a:r>
              <a:rPr lang="en-AU" sz="2400" dirty="0"/>
              <a:t>Let’s look at an example.</a:t>
            </a:r>
          </a:p>
        </p:txBody>
      </p:sp>
    </p:spTree>
    <p:extLst>
      <p:ext uri="{BB962C8B-B14F-4D97-AF65-F5344CB8AC3E}">
        <p14:creationId xmlns:p14="http://schemas.microsoft.com/office/powerpoint/2010/main" val="33516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4351338"/>
          </a:xfrm>
        </p:spPr>
        <p:txBody>
          <a:bodyPr>
            <a:normAutofit fontScale="92500" lnSpcReduction="20000"/>
          </a:bodyPr>
          <a:lstStyle/>
          <a:p>
            <a:r>
              <a:rPr lang="en-AU" sz="2400" dirty="0"/>
              <a:t>Q: A projectile is launched directly off of the edge of cliff that is 8 m high. Its’ initial velocity is 5 m/s. Assume no air resistance.</a:t>
            </a:r>
          </a:p>
          <a:p>
            <a:endParaRPr lang="en-AU" sz="2400" dirty="0"/>
          </a:p>
          <a:p>
            <a:pPr marL="914400" lvl="1" indent="-457200">
              <a:buFont typeface="+mj-lt"/>
              <a:buAutoNum type="alphaLcPeriod"/>
            </a:pPr>
            <a:r>
              <a:rPr lang="en-AU" sz="2000" dirty="0"/>
              <a:t>Find the horizontal distance (s</a:t>
            </a:r>
            <a:r>
              <a:rPr lang="en-AU" sz="2000" baseline="-25000" dirty="0"/>
              <a:t>H</a:t>
            </a:r>
            <a:r>
              <a:rPr lang="en-AU" sz="2000" dirty="0"/>
              <a:t>) travelled (assume no bounce on landing).</a:t>
            </a:r>
          </a:p>
          <a:p>
            <a:pPr marL="914400" lvl="1" indent="-457200">
              <a:buFont typeface="+mj-lt"/>
              <a:buAutoNum type="alphaLcPeriod"/>
            </a:pPr>
            <a:r>
              <a:rPr lang="en-AU" sz="2000" dirty="0"/>
              <a:t>Find Time of Flight (T.o.F.) (t).</a:t>
            </a:r>
          </a:p>
          <a:p>
            <a:pPr marL="914400" lvl="1" indent="-457200">
              <a:buFont typeface="+mj-lt"/>
              <a:buAutoNum type="alphaLcPeriod"/>
            </a:pPr>
            <a:r>
              <a:rPr lang="en-AU" sz="2000" dirty="0"/>
              <a:t>Find final velocity upon landing (v).</a:t>
            </a:r>
          </a:p>
          <a:p>
            <a:pPr marL="914400" lvl="1" indent="-457200">
              <a:buFont typeface="+mj-lt"/>
              <a:buAutoNum type="alphaLcPeriod"/>
            </a:pPr>
            <a:endParaRPr lang="en-AU" sz="2000" dirty="0"/>
          </a:p>
          <a:p>
            <a:r>
              <a:rPr lang="en-AU" sz="2400" dirty="0"/>
              <a:t>In order to solve this problem, we will utilise the equations of motion. While we do this, we must take into account the vector nature of this problem.</a:t>
            </a:r>
          </a:p>
          <a:p>
            <a:r>
              <a:rPr lang="en-AU" sz="2400" dirty="0"/>
              <a:t>Also, we don’t necessarily have to complete these questions in order – complete them in whatever order makes the most sense (although this does not apply in tests and exams).</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Tree>
    <p:extLst>
      <p:ext uri="{BB962C8B-B14F-4D97-AF65-F5344CB8AC3E}">
        <p14:creationId xmlns:p14="http://schemas.microsoft.com/office/powerpoint/2010/main" val="182315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a:bodyPr>
          <a:lstStyle/>
          <a:p>
            <a:pPr marL="0" indent="0">
              <a:buNone/>
            </a:pPr>
            <a:r>
              <a:rPr lang="en-AU" sz="2400" dirty="0"/>
              <a:t>*Break into horizontal and vertical components:</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p>
          <a:p>
            <a:pPr marL="0" indent="0">
              <a:buNone/>
            </a:pPr>
            <a:r>
              <a:rPr lang="en-AU" sz="2400" dirty="0"/>
              <a:t>t = ?</a:t>
            </a:r>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p>
        </p:txBody>
      </p:sp>
      <p:grpSp>
        <p:nvGrpSpPr>
          <p:cNvPr id="22" name="Group 21">
            <a:extLst>
              <a:ext uri="{FF2B5EF4-FFF2-40B4-BE49-F238E27FC236}">
                <a16:creationId xmlns:a16="http://schemas.microsoft.com/office/drawing/2014/main" id="{05E74E6F-0EF7-456E-AFFE-8057D1CFCF55}"/>
              </a:ext>
            </a:extLst>
          </p:cNvPr>
          <p:cNvGrpSpPr/>
          <p:nvPr/>
        </p:nvGrpSpPr>
        <p:grpSpPr>
          <a:xfrm>
            <a:off x="2249010" y="3592242"/>
            <a:ext cx="6442229" cy="979758"/>
            <a:chOff x="2249010" y="3592242"/>
            <a:chExt cx="6442229" cy="979758"/>
          </a:xfrm>
        </p:grpSpPr>
        <p:sp>
          <p:nvSpPr>
            <p:cNvPr id="9" name="Content Placeholder 2">
              <a:extLst>
                <a:ext uri="{FF2B5EF4-FFF2-40B4-BE49-F238E27FC236}">
                  <a16:creationId xmlns:a16="http://schemas.microsoft.com/office/drawing/2014/main" id="{7C3A8852-0306-4364-9B81-F9A46A557831}"/>
                </a:ext>
              </a:extLst>
            </p:cNvPr>
            <p:cNvSpPr txBox="1">
              <a:spLocks/>
            </p:cNvSpPr>
            <p:nvPr/>
          </p:nvSpPr>
          <p:spPr>
            <a:xfrm>
              <a:off x="5163115" y="3592242"/>
              <a:ext cx="3528124" cy="784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FF0000"/>
                  </a:solidFill>
                </a:rPr>
                <a:t>As there is no acceleration, this doesn’t change.</a:t>
              </a:r>
            </a:p>
          </p:txBody>
        </p:sp>
        <p:cxnSp>
          <p:nvCxnSpPr>
            <p:cNvPr id="10" name="Straight Arrow Connector 9">
              <a:extLst>
                <a:ext uri="{FF2B5EF4-FFF2-40B4-BE49-F238E27FC236}">
                  <a16:creationId xmlns:a16="http://schemas.microsoft.com/office/drawing/2014/main" id="{D25B9179-B36F-4017-B60A-7173E907568A}"/>
                </a:ext>
              </a:extLst>
            </p:cNvPr>
            <p:cNvCxnSpPr>
              <a:stCxn id="9" idx="1"/>
            </p:cNvCxnSpPr>
            <p:nvPr/>
          </p:nvCxnSpPr>
          <p:spPr>
            <a:xfrm flipH="1">
              <a:off x="2249010" y="3984467"/>
              <a:ext cx="2914105" cy="5875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839C6BDE-E543-4F03-9228-3FAD3BCBBB55}"/>
              </a:ext>
            </a:extLst>
          </p:cNvPr>
          <p:cNvGrpSpPr/>
          <p:nvPr/>
        </p:nvGrpSpPr>
        <p:grpSpPr>
          <a:xfrm>
            <a:off x="4404063" y="4211716"/>
            <a:ext cx="5299230" cy="1118838"/>
            <a:chOff x="4404063" y="4211716"/>
            <a:chExt cx="5299230" cy="1118838"/>
          </a:xfrm>
        </p:grpSpPr>
        <p:sp>
          <p:nvSpPr>
            <p:cNvPr id="11" name="Content Placeholder 2">
              <a:extLst>
                <a:ext uri="{FF2B5EF4-FFF2-40B4-BE49-F238E27FC236}">
                  <a16:creationId xmlns:a16="http://schemas.microsoft.com/office/drawing/2014/main" id="{2DDE21FC-880F-427F-A8F7-006C442AC276}"/>
                </a:ext>
              </a:extLst>
            </p:cNvPr>
            <p:cNvSpPr txBox="1">
              <a:spLocks/>
            </p:cNvSpPr>
            <p:nvPr/>
          </p:nvSpPr>
          <p:spPr>
            <a:xfrm>
              <a:off x="5155715" y="4374957"/>
              <a:ext cx="4547578" cy="95559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FF0000"/>
                  </a:solidFill>
                </a:rPr>
                <a:t>This is not explicitly stated, but is obvious from wording and context of question.</a:t>
              </a:r>
            </a:p>
          </p:txBody>
        </p:sp>
        <p:cxnSp>
          <p:nvCxnSpPr>
            <p:cNvPr id="12" name="Straight Arrow Connector 11">
              <a:extLst>
                <a:ext uri="{FF2B5EF4-FFF2-40B4-BE49-F238E27FC236}">
                  <a16:creationId xmlns:a16="http://schemas.microsoft.com/office/drawing/2014/main" id="{9CF61FF2-52ED-46CD-B470-15DA69444916}"/>
                </a:ext>
              </a:extLst>
            </p:cNvPr>
            <p:cNvCxnSpPr>
              <a:cxnSpLocks/>
              <a:stCxn id="11" idx="1"/>
            </p:cNvCxnSpPr>
            <p:nvPr/>
          </p:nvCxnSpPr>
          <p:spPr>
            <a:xfrm flipH="1" flipV="1">
              <a:off x="4404063" y="4211716"/>
              <a:ext cx="751652" cy="6410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CE561391-9792-44AF-9CFB-4E9012AE8E09}"/>
              </a:ext>
            </a:extLst>
          </p:cNvPr>
          <p:cNvGrpSpPr/>
          <p:nvPr/>
        </p:nvGrpSpPr>
        <p:grpSpPr>
          <a:xfrm>
            <a:off x="829530" y="5654180"/>
            <a:ext cx="7854517" cy="861232"/>
            <a:chOff x="838200" y="5415280"/>
            <a:chExt cx="7854517" cy="861232"/>
          </a:xfrm>
        </p:grpSpPr>
        <p:grpSp>
          <p:nvGrpSpPr>
            <p:cNvPr id="24" name="Group 23">
              <a:extLst>
                <a:ext uri="{FF2B5EF4-FFF2-40B4-BE49-F238E27FC236}">
                  <a16:creationId xmlns:a16="http://schemas.microsoft.com/office/drawing/2014/main" id="{F1AD690B-98EA-4CD3-8DD1-3618A3A5A079}"/>
                </a:ext>
              </a:extLst>
            </p:cNvPr>
            <p:cNvGrpSpPr/>
            <p:nvPr/>
          </p:nvGrpSpPr>
          <p:grpSpPr>
            <a:xfrm>
              <a:off x="3786544" y="5502424"/>
              <a:ext cx="4906173" cy="774088"/>
              <a:chOff x="3786544" y="5502424"/>
              <a:chExt cx="4906173" cy="774088"/>
            </a:xfrm>
          </p:grpSpPr>
          <p:sp>
            <p:nvSpPr>
              <p:cNvPr id="16" name="Content Placeholder 2">
                <a:extLst>
                  <a:ext uri="{FF2B5EF4-FFF2-40B4-BE49-F238E27FC236}">
                    <a16:creationId xmlns:a16="http://schemas.microsoft.com/office/drawing/2014/main" id="{99EFC2E6-9A2F-46CC-9A4F-30CD6B9B6EEF}"/>
                  </a:ext>
                </a:extLst>
              </p:cNvPr>
              <p:cNvSpPr txBox="1">
                <a:spLocks/>
              </p:cNvSpPr>
              <p:nvPr/>
            </p:nvSpPr>
            <p:spPr>
              <a:xfrm>
                <a:off x="5164593" y="5502424"/>
                <a:ext cx="3528124" cy="774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FF0000"/>
                    </a:solidFill>
                  </a:rPr>
                  <a:t>Same for both dimensions.</a:t>
                </a:r>
              </a:p>
            </p:txBody>
          </p:sp>
          <p:cxnSp>
            <p:nvCxnSpPr>
              <p:cNvPr id="17" name="Straight Arrow Connector 16">
                <a:extLst>
                  <a:ext uri="{FF2B5EF4-FFF2-40B4-BE49-F238E27FC236}">
                    <a16:creationId xmlns:a16="http://schemas.microsoft.com/office/drawing/2014/main" id="{E8F1B665-C212-43BB-9BB0-C887DF054BC2}"/>
                  </a:ext>
                </a:extLst>
              </p:cNvPr>
              <p:cNvCxnSpPr>
                <a:cxnSpLocks/>
              </p:cNvCxnSpPr>
              <p:nvPr/>
            </p:nvCxnSpPr>
            <p:spPr>
              <a:xfrm flipH="1" flipV="1">
                <a:off x="3786544" y="5628251"/>
                <a:ext cx="1376571" cy="927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9" name="Rectangle 18">
              <a:extLst>
                <a:ext uri="{FF2B5EF4-FFF2-40B4-BE49-F238E27FC236}">
                  <a16:creationId xmlns:a16="http://schemas.microsoft.com/office/drawing/2014/main" id="{A29AC16F-3F63-4622-B6F8-70E748757992}"/>
                </a:ext>
              </a:extLst>
            </p:cNvPr>
            <p:cNvSpPr/>
            <p:nvPr/>
          </p:nvSpPr>
          <p:spPr>
            <a:xfrm>
              <a:off x="838200" y="5415280"/>
              <a:ext cx="2910400" cy="42594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grpSp>
      <p:grpSp>
        <p:nvGrpSpPr>
          <p:cNvPr id="31" name="Group 30">
            <a:extLst>
              <a:ext uri="{FF2B5EF4-FFF2-40B4-BE49-F238E27FC236}">
                <a16:creationId xmlns:a16="http://schemas.microsoft.com/office/drawing/2014/main" id="{156F6ED8-3C30-4591-916E-DDE534CDDF2A}"/>
              </a:ext>
            </a:extLst>
          </p:cNvPr>
          <p:cNvGrpSpPr/>
          <p:nvPr/>
        </p:nvGrpSpPr>
        <p:grpSpPr>
          <a:xfrm>
            <a:off x="4779889" y="3666421"/>
            <a:ext cx="6832991" cy="1357017"/>
            <a:chOff x="-4361030" y="5304444"/>
            <a:chExt cx="15480315" cy="1357017"/>
          </a:xfrm>
        </p:grpSpPr>
        <p:sp>
          <p:nvSpPr>
            <p:cNvPr id="27" name="Content Placeholder 2">
              <a:extLst>
                <a:ext uri="{FF2B5EF4-FFF2-40B4-BE49-F238E27FC236}">
                  <a16:creationId xmlns:a16="http://schemas.microsoft.com/office/drawing/2014/main" id="{0533CD9B-B928-4A9B-8747-BF9FD6A462CC}"/>
                </a:ext>
              </a:extLst>
            </p:cNvPr>
            <p:cNvSpPr txBox="1">
              <a:spLocks/>
            </p:cNvSpPr>
            <p:nvPr/>
          </p:nvSpPr>
          <p:spPr>
            <a:xfrm>
              <a:off x="5155922" y="5304444"/>
              <a:ext cx="5963363" cy="494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FF0000"/>
                  </a:solidFill>
                </a:rPr>
                <a:t>Gravity (duh!)</a:t>
              </a:r>
            </a:p>
          </p:txBody>
        </p:sp>
        <p:cxnSp>
          <p:nvCxnSpPr>
            <p:cNvPr id="28" name="Straight Arrow Connector 27">
              <a:extLst>
                <a:ext uri="{FF2B5EF4-FFF2-40B4-BE49-F238E27FC236}">
                  <a16:creationId xmlns:a16="http://schemas.microsoft.com/office/drawing/2014/main" id="{4BFA354C-E862-497A-8121-A77356159F65}"/>
                </a:ext>
              </a:extLst>
            </p:cNvPr>
            <p:cNvCxnSpPr>
              <a:cxnSpLocks/>
            </p:cNvCxnSpPr>
            <p:nvPr/>
          </p:nvCxnSpPr>
          <p:spPr>
            <a:xfrm flipH="1">
              <a:off x="-4361030" y="5523065"/>
              <a:ext cx="9515479" cy="11383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4A342040-08C9-440E-BCCF-84F30153FE37}"/>
              </a:ext>
            </a:extLst>
          </p:cNvPr>
          <p:cNvGrpSpPr/>
          <p:nvPr/>
        </p:nvGrpSpPr>
        <p:grpSpPr>
          <a:xfrm>
            <a:off x="2362247" y="5077183"/>
            <a:ext cx="8746878" cy="731690"/>
            <a:chOff x="2372407" y="5067023"/>
            <a:chExt cx="8746878" cy="731690"/>
          </a:xfrm>
        </p:grpSpPr>
        <p:sp>
          <p:nvSpPr>
            <p:cNvPr id="33" name="Content Placeholder 2">
              <a:extLst>
                <a:ext uri="{FF2B5EF4-FFF2-40B4-BE49-F238E27FC236}">
                  <a16:creationId xmlns:a16="http://schemas.microsoft.com/office/drawing/2014/main" id="{DAB7650B-DEBB-4D25-B9D1-B6EB4A332D16}"/>
                </a:ext>
              </a:extLst>
            </p:cNvPr>
            <p:cNvSpPr txBox="1">
              <a:spLocks/>
            </p:cNvSpPr>
            <p:nvPr/>
          </p:nvSpPr>
          <p:spPr>
            <a:xfrm>
              <a:off x="5155922" y="5304444"/>
              <a:ext cx="5963363" cy="494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dirty="0">
                  <a:solidFill>
                    <a:srgbClr val="FF0000"/>
                  </a:solidFill>
                </a:rPr>
                <a:t>No air resistance, no forces acting horizontally.</a:t>
              </a:r>
            </a:p>
          </p:txBody>
        </p:sp>
        <p:cxnSp>
          <p:nvCxnSpPr>
            <p:cNvPr id="34" name="Straight Arrow Connector 33">
              <a:extLst>
                <a:ext uri="{FF2B5EF4-FFF2-40B4-BE49-F238E27FC236}">
                  <a16:creationId xmlns:a16="http://schemas.microsoft.com/office/drawing/2014/main" id="{6A0CA589-992C-4A4B-AEAF-49F132BC5ED9}"/>
                </a:ext>
              </a:extLst>
            </p:cNvPr>
            <p:cNvCxnSpPr>
              <a:cxnSpLocks/>
            </p:cNvCxnSpPr>
            <p:nvPr/>
          </p:nvCxnSpPr>
          <p:spPr>
            <a:xfrm flipH="1" flipV="1">
              <a:off x="2372407" y="5067023"/>
              <a:ext cx="2782039" cy="4560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4337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2"/>
                                        </p:tgtEl>
                                      </p:cBhvr>
                                    </p:animEffect>
                                    <p:set>
                                      <p:cBhvr>
                                        <p:cTn id="17" dur="1" fill="hold">
                                          <p:stCondLst>
                                            <p:cond delay="499"/>
                                          </p:stCondLst>
                                        </p:cTn>
                                        <p:tgtEl>
                                          <p:spTgt spid="2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nodeType="click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nodeType="clickEffect">
                                  <p:stCondLst>
                                    <p:cond delay="0"/>
                                  </p:stCondLst>
                                  <p:childTnLst>
                                    <p:animEffect transition="out" filter="fade">
                                      <p:cBhvr>
                                        <p:cTn id="41" dur="500"/>
                                        <p:tgtEl>
                                          <p:spTgt spid="23"/>
                                        </p:tgtEl>
                                      </p:cBhvr>
                                    </p:animEffect>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31"/>
                                        </p:tgtEl>
                                      </p:cBhvr>
                                    </p:animEffect>
                                    <p:set>
                                      <p:cBhvr>
                                        <p:cTn id="52" dur="1" fill="hold">
                                          <p:stCondLst>
                                            <p:cond delay="499"/>
                                          </p:stCondLst>
                                        </p:cTn>
                                        <p:tgtEl>
                                          <p:spTgt spid="3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left)">
                                      <p:cBhvr>
                                        <p:cTn id="5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74865C-D016-4C64-9CED-B3428A0A8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623" y="658982"/>
            <a:ext cx="4388713" cy="5590898"/>
          </a:xfrm>
          <a:prstGeom prst="rect">
            <a:avLst/>
          </a:prstGeom>
        </p:spPr>
      </p:pic>
      <p:pic>
        <p:nvPicPr>
          <p:cNvPr id="4" name="Picture 3">
            <a:extLst>
              <a:ext uri="{FF2B5EF4-FFF2-40B4-BE49-F238E27FC236}">
                <a16:creationId xmlns:a16="http://schemas.microsoft.com/office/drawing/2014/main" id="{D04B2E49-EBD6-4FF0-B3BD-957FADFA0615}"/>
              </a:ext>
            </a:extLst>
          </p:cNvPr>
          <p:cNvPicPr>
            <a:picLocks noChangeAspect="1"/>
          </p:cNvPicPr>
          <p:nvPr/>
        </p:nvPicPr>
        <p:blipFill>
          <a:blip r:embed="rId3"/>
          <a:stretch>
            <a:fillRect/>
          </a:stretch>
        </p:blipFill>
        <p:spPr>
          <a:xfrm>
            <a:off x="5823242" y="577049"/>
            <a:ext cx="4528864" cy="5770485"/>
          </a:xfrm>
          <a:prstGeom prst="rect">
            <a:avLst/>
          </a:prstGeom>
        </p:spPr>
      </p:pic>
    </p:spTree>
    <p:extLst>
      <p:ext uri="{BB962C8B-B14F-4D97-AF65-F5344CB8AC3E}">
        <p14:creationId xmlns:p14="http://schemas.microsoft.com/office/powerpoint/2010/main" val="2739389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2401-2EE8-46E3-AEBA-A5255AEAF670}"/>
              </a:ext>
            </a:extLst>
          </p:cNvPr>
          <p:cNvSpPr>
            <a:spLocks noGrp="1"/>
          </p:cNvSpPr>
          <p:nvPr>
            <p:ph type="title"/>
          </p:nvPr>
        </p:nvSpPr>
        <p:spPr/>
        <p:txBody>
          <a:bodyPr/>
          <a:lstStyle/>
          <a:p>
            <a:r>
              <a:rPr lang="en-AU" b="1" u="sng" dirty="0"/>
              <a:t>DESCRIBING MOTION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EA98EE-2D99-459C-B836-F39CCD2280A5}"/>
                  </a:ext>
                </a:extLst>
              </p:cNvPr>
              <p:cNvSpPr>
                <a:spLocks noGrp="1"/>
              </p:cNvSpPr>
              <p:nvPr>
                <p:ph idx="1"/>
              </p:nvPr>
            </p:nvSpPr>
            <p:spPr/>
            <p:txBody>
              <a:bodyPr>
                <a:normAutofit/>
              </a:bodyPr>
              <a:lstStyle/>
              <a:p>
                <a:r>
                  <a:rPr lang="en-AU" sz="2000" dirty="0"/>
                  <a:t>We already have a number of equations that we can use to describe motion; mostly, they revolve around energy and force:</a:t>
                </a:r>
              </a:p>
              <a:p>
                <a:pPr marL="0" indent="0">
                  <a:buNone/>
                </a:pPr>
                <a:endParaRPr lang="en-AU" sz="2000" dirty="0"/>
              </a:p>
              <a:p>
                <a:pPr marL="0" indent="0" algn="ctr">
                  <a:buNone/>
                </a:pPr>
                <a14:m>
                  <m:oMathPara xmlns:m="http://schemas.openxmlformats.org/officeDocument/2006/math">
                    <m:oMathParaPr>
                      <m:jc m:val="centerGroup"/>
                    </m:oMathParaPr>
                    <m:oMath xmlns:m="http://schemas.openxmlformats.org/officeDocument/2006/math">
                      <m:sSub>
                        <m:sSubPr>
                          <m:ctrlPr>
                            <a:rPr lang="en-AU" sz="2000" i="1" smtClean="0">
                              <a:latin typeface="Cambria Math" panose="02040503050406030204" pitchFamily="18" charset="0"/>
                            </a:rPr>
                          </m:ctrlPr>
                        </m:sSubPr>
                        <m:e>
                          <m:r>
                            <a:rPr lang="en-AU" sz="2000" b="0" i="1" smtClean="0">
                              <a:latin typeface="Cambria Math" panose="02040503050406030204" pitchFamily="18" charset="0"/>
                            </a:rPr>
                            <m:t>𝐸</m:t>
                          </m:r>
                        </m:e>
                        <m:sub>
                          <m:r>
                            <a:rPr lang="en-AU" sz="2000" b="0" i="1" smtClean="0">
                              <a:latin typeface="Cambria Math" panose="02040503050406030204" pitchFamily="18" charset="0"/>
                            </a:rPr>
                            <m:t>𝐾</m:t>
                          </m:r>
                        </m:sub>
                      </m:sSub>
                      <m:r>
                        <a:rPr lang="en-AU" sz="2000" b="0" i="1" smtClean="0">
                          <a:latin typeface="Cambria Math" panose="02040503050406030204" pitchFamily="18" charset="0"/>
                        </a:rPr>
                        <m:t>=</m:t>
                      </m:r>
                      <m:f>
                        <m:fPr>
                          <m:ctrlPr>
                            <a:rPr lang="en-AU" sz="2000" b="0" i="1" smtClean="0">
                              <a:latin typeface="Cambria Math" panose="02040503050406030204" pitchFamily="18" charset="0"/>
                            </a:rPr>
                          </m:ctrlPr>
                        </m:fPr>
                        <m:num>
                          <m:r>
                            <a:rPr lang="en-AU" sz="2000" b="0" i="1" smtClean="0">
                              <a:latin typeface="Cambria Math" panose="02040503050406030204" pitchFamily="18" charset="0"/>
                            </a:rPr>
                            <m:t>1</m:t>
                          </m:r>
                        </m:num>
                        <m:den>
                          <m:r>
                            <a:rPr lang="en-AU" sz="2000" b="0" i="1" smtClean="0">
                              <a:latin typeface="Cambria Math" panose="02040503050406030204" pitchFamily="18" charset="0"/>
                            </a:rPr>
                            <m:t>2</m:t>
                          </m:r>
                        </m:den>
                      </m:f>
                      <m:r>
                        <a:rPr lang="en-AU" sz="2000" b="0" i="1" smtClean="0">
                          <a:latin typeface="Cambria Math" panose="02040503050406030204" pitchFamily="18" charset="0"/>
                        </a:rPr>
                        <m:t>𝑚</m:t>
                      </m:r>
                      <m:sSup>
                        <m:sSupPr>
                          <m:ctrlPr>
                            <a:rPr lang="en-AU" sz="2000" b="0" i="1" smtClean="0">
                              <a:latin typeface="Cambria Math" panose="02040503050406030204" pitchFamily="18" charset="0"/>
                            </a:rPr>
                          </m:ctrlPr>
                        </m:sSupPr>
                        <m:e>
                          <m:r>
                            <a:rPr lang="en-AU" sz="2000" b="0" i="1" smtClean="0">
                              <a:latin typeface="Cambria Math" panose="02040503050406030204" pitchFamily="18" charset="0"/>
                            </a:rPr>
                            <m:t>𝑣</m:t>
                          </m:r>
                        </m:e>
                        <m:sup>
                          <m:r>
                            <a:rPr lang="en-AU" sz="2000" b="0" i="1" smtClean="0">
                              <a:latin typeface="Cambria Math" panose="02040503050406030204" pitchFamily="18" charset="0"/>
                            </a:rPr>
                            <m:t>2</m:t>
                          </m:r>
                        </m:sup>
                      </m:sSup>
                    </m:oMath>
                  </m:oMathPara>
                </a14:m>
                <a:endParaRPr lang="en-AU" sz="2000" b="0" dirty="0"/>
              </a:p>
              <a:p>
                <a:pPr marL="0" indent="0" algn="ctr">
                  <a:buNone/>
                </a:pPr>
                <a:endParaRPr lang="en-AU" sz="2000" b="0" dirty="0"/>
              </a:p>
              <a:p>
                <a:pPr marL="0" indent="0" algn="ctr">
                  <a:buNone/>
                </a:pPr>
                <a14:m>
                  <m:oMathPara xmlns:m="http://schemas.openxmlformats.org/officeDocument/2006/math">
                    <m:oMathParaPr>
                      <m:jc m:val="centerGroup"/>
                    </m:oMathParaPr>
                    <m:oMath xmlns:m="http://schemas.openxmlformats.org/officeDocument/2006/math">
                      <m:sSub>
                        <m:sSubPr>
                          <m:ctrlPr>
                            <a:rPr lang="en-AU" sz="2000" i="1" smtClean="0">
                              <a:latin typeface="Cambria Math" panose="02040503050406030204" pitchFamily="18" charset="0"/>
                            </a:rPr>
                          </m:ctrlPr>
                        </m:sSubPr>
                        <m:e>
                          <m:r>
                            <a:rPr lang="en-AU" sz="2000" b="0" i="1" smtClean="0">
                              <a:latin typeface="Cambria Math" panose="02040503050406030204" pitchFamily="18" charset="0"/>
                            </a:rPr>
                            <m:t>𝐸</m:t>
                          </m:r>
                        </m:e>
                        <m:sub>
                          <m:r>
                            <a:rPr lang="en-AU" sz="2000" b="0" i="1" smtClean="0">
                              <a:latin typeface="Cambria Math" panose="02040503050406030204" pitchFamily="18" charset="0"/>
                            </a:rPr>
                            <m:t>𝑃</m:t>
                          </m:r>
                        </m:sub>
                      </m:sSub>
                      <m:r>
                        <a:rPr lang="en-AU" sz="2000" b="0" i="1" smtClean="0">
                          <a:latin typeface="Cambria Math" panose="02040503050406030204" pitchFamily="18" charset="0"/>
                        </a:rPr>
                        <m:t>=</m:t>
                      </m:r>
                      <m:r>
                        <a:rPr lang="en-AU" sz="2000" b="0" i="1" smtClean="0">
                          <a:latin typeface="Cambria Math" panose="02040503050406030204" pitchFamily="18" charset="0"/>
                        </a:rPr>
                        <m:t>𝑚𝑔h</m:t>
                      </m:r>
                    </m:oMath>
                  </m:oMathPara>
                </a14:m>
                <a:endParaRPr lang="en-AU" sz="2000" dirty="0"/>
              </a:p>
              <a:p>
                <a:pPr marL="0" indent="0" algn="ctr">
                  <a:buNone/>
                </a:pPr>
                <a:endParaRPr lang="en-AU" sz="2000" dirty="0"/>
              </a:p>
              <a:p>
                <a:pPr marL="0" indent="0" algn="ctr">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𝑊</m:t>
                      </m:r>
                      <m:r>
                        <a:rPr lang="en-AU" sz="2000" b="0" i="1" smtClean="0">
                          <a:latin typeface="Cambria Math" panose="02040503050406030204" pitchFamily="18" charset="0"/>
                        </a:rPr>
                        <m:t>=</m:t>
                      </m:r>
                      <m:r>
                        <a:rPr lang="en-AU" sz="2000" b="0" i="1" smtClean="0">
                          <a:latin typeface="Cambria Math" panose="02040503050406030204" pitchFamily="18" charset="0"/>
                        </a:rPr>
                        <m:t>𝐹𝑠</m:t>
                      </m:r>
                      <m:r>
                        <a:rPr lang="en-AU" sz="2000" b="0" i="1" smtClean="0">
                          <a:latin typeface="Cambria Math" panose="02040503050406030204" pitchFamily="18" charset="0"/>
                        </a:rPr>
                        <m:t>= ∆</m:t>
                      </m:r>
                      <m:r>
                        <a:rPr lang="en-AU" sz="2000" b="0" i="1" smtClean="0">
                          <a:latin typeface="Cambria Math" panose="02040503050406030204" pitchFamily="18" charset="0"/>
                          <a:ea typeface="Cambria Math" panose="02040503050406030204" pitchFamily="18" charset="0"/>
                        </a:rPr>
                        <m:t>𝐸</m:t>
                      </m:r>
                    </m:oMath>
                  </m:oMathPara>
                </a14:m>
                <a:endParaRPr lang="en-AU" sz="2000" dirty="0"/>
              </a:p>
              <a:p>
                <a:pPr marL="0" indent="0" algn="ctr">
                  <a:buNone/>
                </a:pPr>
                <a:endParaRPr lang="en-AU" sz="2000" dirty="0"/>
              </a:p>
              <a:p>
                <a:pPr marL="0" indent="0" algn="ctr">
                  <a:buNone/>
                </a:pPr>
                <a14:m>
                  <m:oMathPara xmlns:m="http://schemas.openxmlformats.org/officeDocument/2006/math">
                    <m:oMathParaPr>
                      <m:jc m:val="centerGroup"/>
                    </m:oMathParaPr>
                    <m:oMath xmlns:m="http://schemas.openxmlformats.org/officeDocument/2006/math">
                      <m:r>
                        <a:rPr lang="en-AU" sz="2000" b="0" i="1" smtClean="0">
                          <a:latin typeface="Cambria Math" panose="02040503050406030204" pitchFamily="18" charset="0"/>
                        </a:rPr>
                        <m:t>𝐹</m:t>
                      </m:r>
                      <m:r>
                        <a:rPr lang="en-AU" sz="2000" b="0" i="1" smtClean="0">
                          <a:latin typeface="Cambria Math" panose="02040503050406030204" pitchFamily="18" charset="0"/>
                        </a:rPr>
                        <m:t>=</m:t>
                      </m:r>
                      <m:r>
                        <a:rPr lang="en-AU" sz="2000" b="0" i="1" smtClean="0">
                          <a:latin typeface="Cambria Math" panose="02040503050406030204" pitchFamily="18" charset="0"/>
                        </a:rPr>
                        <m:t>𝑚𝑎</m:t>
                      </m:r>
                    </m:oMath>
                  </m:oMathPara>
                </a14:m>
                <a:endParaRPr lang="en-AU" sz="2000" dirty="0"/>
              </a:p>
              <a:p>
                <a:pPr marL="0" indent="0" algn="r">
                  <a:buNone/>
                </a:pPr>
                <a:r>
                  <a:rPr lang="en-AU" sz="2000" dirty="0"/>
                  <a:t>Etc…</a:t>
                </a:r>
              </a:p>
            </p:txBody>
          </p:sp>
        </mc:Choice>
        <mc:Fallback xmlns="">
          <p:sp>
            <p:nvSpPr>
              <p:cNvPr id="3" name="Content Placeholder 2">
                <a:extLst>
                  <a:ext uri="{FF2B5EF4-FFF2-40B4-BE49-F238E27FC236}">
                    <a16:creationId xmlns:a16="http://schemas.microsoft.com/office/drawing/2014/main" id="{DFEA98EE-2D99-459C-B836-F39CCD2280A5}"/>
                  </a:ext>
                </a:extLst>
              </p:cNvPr>
              <p:cNvSpPr>
                <a:spLocks noGrp="1" noRot="1" noChangeAspect="1" noMove="1" noResize="1" noEditPoints="1" noAdjustHandles="1" noChangeArrowheads="1" noChangeShapeType="1" noTextEdit="1"/>
              </p:cNvSpPr>
              <p:nvPr>
                <p:ph idx="1"/>
              </p:nvPr>
            </p:nvSpPr>
            <p:spPr>
              <a:blipFill>
                <a:blip r:embed="rId2"/>
                <a:stretch>
                  <a:fillRect l="-522" t="-1401" r="-580"/>
                </a:stretch>
              </a:blipFill>
            </p:spPr>
            <p:txBody>
              <a:bodyPr/>
              <a:lstStyle/>
              <a:p>
                <a:r>
                  <a:rPr lang="en-AU">
                    <a:noFill/>
                  </a:rPr>
                  <a:t> </a:t>
                </a:r>
              </a:p>
            </p:txBody>
          </p:sp>
        </mc:Fallback>
      </mc:AlternateContent>
    </p:spTree>
    <p:extLst>
      <p:ext uri="{BB962C8B-B14F-4D97-AF65-F5344CB8AC3E}">
        <p14:creationId xmlns:p14="http://schemas.microsoft.com/office/powerpoint/2010/main" val="2400421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a:bodyPr>
          <a:lstStyle/>
          <a:p>
            <a:pPr marL="0" indent="0">
              <a:buNone/>
            </a:pPr>
            <a:r>
              <a:rPr lang="en-AU" sz="2400" dirty="0"/>
              <a:t>*Break into horizontal and vertical components:</a:t>
            </a:r>
          </a:p>
          <a:p>
            <a:pPr marL="0" indent="0">
              <a:buNone/>
            </a:pPr>
            <a:r>
              <a:rPr lang="en-AU" sz="2400" dirty="0"/>
              <a:t>*We don’t have enough information to find s</a:t>
            </a:r>
            <a:r>
              <a:rPr lang="en-AU" sz="2400" baseline="-25000" dirty="0"/>
              <a:t>H</a:t>
            </a:r>
            <a:r>
              <a:rPr lang="en-AU" sz="2400" dirty="0"/>
              <a:t> yet, but if we find ‘t’ first then we shall, so let’s do that.</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p>
          <a:p>
            <a:pPr marL="0" indent="0">
              <a:buNone/>
            </a:pPr>
            <a:r>
              <a:rPr lang="en-AU" sz="2400" dirty="0"/>
              <a:t>t = ?</a:t>
            </a:r>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B2859F6C-ED31-4814-81D0-E87E800F3442}"/>
                  </a:ext>
                </a:extLst>
              </p:cNvPr>
              <p:cNvSpPr txBox="1">
                <a:spLocks/>
              </p:cNvSpPr>
              <p:nvPr/>
            </p:nvSpPr>
            <p:spPr>
              <a:xfrm>
                <a:off x="5155713" y="3593718"/>
                <a:ext cx="2993988" cy="317284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Working in Vertical:</a:t>
                </a:r>
              </a:p>
              <a:p>
                <a:pPr marL="0" indent="0" algn="ctr">
                  <a:buNone/>
                </a:pPr>
                <a14:m>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oMath>
                </a14:m>
                <a:r>
                  <a:rPr lang="en-AU" sz="2400" dirty="0"/>
                  <a:t>a</a:t>
                </a:r>
                <a14:m>
                  <m:oMath xmlns:m="http://schemas.openxmlformats.org/officeDocument/2006/math">
                    <m:sSup>
                      <m:sSupPr>
                        <m:ctrlPr>
                          <a:rPr lang="en-AU" sz="2400" i="1" dirty="0" smtClean="0">
                            <a:latin typeface="Cambria Math" panose="02040503050406030204" pitchFamily="18" charset="0"/>
                          </a:rPr>
                        </m:ctrlPr>
                      </m:sSupPr>
                      <m:e>
                        <m:r>
                          <a:rPr lang="en-AU" sz="2400" b="0" i="1" dirty="0" smtClean="0">
                            <a:latin typeface="Cambria Math" panose="02040503050406030204" pitchFamily="18" charset="0"/>
                          </a:rPr>
                          <m:t>𝑡</m:t>
                        </m:r>
                      </m:e>
                      <m:sup>
                        <m:r>
                          <a:rPr lang="en-AU" sz="2400" b="0" i="1" dirty="0" smtClean="0">
                            <a:latin typeface="Cambria Math" panose="02040503050406030204" pitchFamily="18" charset="0"/>
                          </a:rPr>
                          <m:t>2</m:t>
                        </m:r>
                      </m:sup>
                    </m:sSup>
                  </m:oMath>
                </a14:m>
                <a:endParaRPr lang="en-AU" sz="2400" dirty="0"/>
              </a:p>
              <a:p>
                <a:pPr marL="0" indent="0">
                  <a:buNone/>
                </a:pPr>
                <a:r>
                  <a:rPr lang="en-AU" sz="2400" b="0" dirty="0">
                    <a:latin typeface="Cambria Math" panose="02040503050406030204" pitchFamily="18" charset="0"/>
                    <a:ea typeface="Cambria Math" panose="02040503050406030204" pitchFamily="18" charset="0"/>
                  </a:rPr>
                  <a:t>∴</a:t>
                </a:r>
                <a:endParaRPr lang="en-AU"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8=</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(9.8)</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oMath>
                  </m:oMathPara>
                </a14:m>
                <a:endParaRPr lang="en-AU" sz="2400" dirty="0"/>
              </a:p>
              <a:p>
                <a:pPr marL="0" indent="0">
                  <a:buNone/>
                </a:pPr>
                <a:r>
                  <a:rPr lang="en-AU" sz="2400" dirty="0">
                    <a:latin typeface="Cambria Math" panose="02040503050406030204" pitchFamily="18" charset="0"/>
                    <a:ea typeface="Cambria Math" panose="02040503050406030204" pitchFamily="18" charset="0"/>
                  </a:rPr>
                  <a:t>∴</a:t>
                </a:r>
              </a:p>
              <a:p>
                <a:pPr marL="0" indent="0" algn="ctr">
                  <a:buNone/>
                </a:pPr>
                <a14:m>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8</m:t>
                            </m:r>
                          </m:num>
                          <m:den>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ea typeface="Cambria Math" panose="02040503050406030204" pitchFamily="18" charset="0"/>
                              </a:rPr>
                              <m:t>×9.8</m:t>
                            </m:r>
                          </m:den>
                        </m:f>
                      </m:e>
                    </m:rad>
                  </m:oMath>
                </a14:m>
                <a:r>
                  <a:rPr lang="en-AU" sz="2400" dirty="0"/>
                  <a:t> = </a:t>
                </a:r>
                <a:r>
                  <a:rPr lang="en-AU" sz="2400" b="1" u="sng" dirty="0">
                    <a:solidFill>
                      <a:srgbClr val="FF0000"/>
                    </a:solidFill>
                  </a:rPr>
                  <a:t>1.28 s</a:t>
                </a:r>
              </a:p>
            </p:txBody>
          </p:sp>
        </mc:Choice>
        <mc:Fallback xmlns="">
          <p:sp>
            <p:nvSpPr>
              <p:cNvPr id="26" name="Content Placeholder 2">
                <a:extLst>
                  <a:ext uri="{FF2B5EF4-FFF2-40B4-BE49-F238E27FC236}">
                    <a16:creationId xmlns:a16="http://schemas.microsoft.com/office/drawing/2014/main" id="{B2859F6C-ED31-4814-81D0-E87E800F3442}"/>
                  </a:ext>
                </a:extLst>
              </p:cNvPr>
              <p:cNvSpPr txBox="1">
                <a:spLocks noRot="1" noChangeAspect="1" noMove="1" noResize="1" noEditPoints="1" noAdjustHandles="1" noChangeArrowheads="1" noChangeShapeType="1" noTextEdit="1"/>
              </p:cNvSpPr>
              <p:nvPr/>
            </p:nvSpPr>
            <p:spPr>
              <a:xfrm>
                <a:off x="5155713" y="3593718"/>
                <a:ext cx="2993988" cy="3172842"/>
              </a:xfrm>
              <a:prstGeom prst="rect">
                <a:avLst/>
              </a:prstGeom>
              <a:blipFill>
                <a:blip r:embed="rId3"/>
                <a:stretch>
                  <a:fillRect l="-3259" t="-3654"/>
                </a:stretch>
              </a:blipFill>
            </p:spPr>
            <p:txBody>
              <a:bodyPr/>
              <a:lstStyle/>
              <a:p>
                <a:r>
                  <a:rPr lang="en-AU">
                    <a:noFill/>
                  </a:rPr>
                  <a:t> </a:t>
                </a:r>
              </a:p>
            </p:txBody>
          </p:sp>
        </mc:Fallback>
      </mc:AlternateContent>
      <p:grpSp>
        <p:nvGrpSpPr>
          <p:cNvPr id="18" name="Group 17">
            <a:extLst>
              <a:ext uri="{FF2B5EF4-FFF2-40B4-BE49-F238E27FC236}">
                <a16:creationId xmlns:a16="http://schemas.microsoft.com/office/drawing/2014/main" id="{7B2F98C6-521F-4F2C-B4BD-97C9F065DD5A}"/>
              </a:ext>
            </a:extLst>
          </p:cNvPr>
          <p:cNvGrpSpPr/>
          <p:nvPr/>
        </p:nvGrpSpPr>
        <p:grpSpPr>
          <a:xfrm>
            <a:off x="6279845" y="3769207"/>
            <a:ext cx="583108" cy="615381"/>
            <a:chOff x="6279845" y="3769207"/>
            <a:chExt cx="583108" cy="615381"/>
          </a:xfrm>
        </p:grpSpPr>
        <p:cxnSp>
          <p:nvCxnSpPr>
            <p:cNvPr id="13" name="Straight Arrow Connector 12">
              <a:extLst>
                <a:ext uri="{FF2B5EF4-FFF2-40B4-BE49-F238E27FC236}">
                  <a16:creationId xmlns:a16="http://schemas.microsoft.com/office/drawing/2014/main" id="{64A09D6B-25D1-4CA4-8EA0-3F4582C1DD66}"/>
                </a:ext>
              </a:extLst>
            </p:cNvPr>
            <p:cNvCxnSpPr>
              <a:cxnSpLocks/>
            </p:cNvCxnSpPr>
            <p:nvPr/>
          </p:nvCxnSpPr>
          <p:spPr>
            <a:xfrm flipV="1">
              <a:off x="6279845" y="3985092"/>
              <a:ext cx="372862" cy="3994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3B8CC4-5C59-47DB-B0D1-DE6C70FB75AC}"/>
                </a:ext>
              </a:extLst>
            </p:cNvPr>
            <p:cNvSpPr/>
            <p:nvPr/>
          </p:nvSpPr>
          <p:spPr>
            <a:xfrm>
              <a:off x="6561267" y="3769207"/>
              <a:ext cx="301686" cy="369332"/>
            </a:xfrm>
            <a:prstGeom prst="rect">
              <a:avLst/>
            </a:prstGeom>
          </p:spPr>
          <p:txBody>
            <a:bodyPr wrap="none">
              <a:spAutoFit/>
            </a:bodyPr>
            <a:lstStyle/>
            <a:p>
              <a:r>
                <a:rPr lang="en-AU" dirty="0">
                  <a:solidFill>
                    <a:srgbClr val="FF0000"/>
                  </a:solidFill>
                </a:rPr>
                <a:t>0</a:t>
              </a:r>
            </a:p>
          </p:txBody>
        </p:sp>
      </p:grpSp>
    </p:spTree>
    <p:extLst>
      <p:ext uri="{BB962C8B-B14F-4D97-AF65-F5344CB8AC3E}">
        <p14:creationId xmlns:p14="http://schemas.microsoft.com/office/powerpoint/2010/main" val="2096134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xEl>
                                              <p:pRg st="0" end="0"/>
                                            </p:txEl>
                                          </p:spTgt>
                                        </p:tgtEl>
                                        <p:attrNameLst>
                                          <p:attrName>style.visibility</p:attrName>
                                        </p:attrNameLst>
                                      </p:cBhvr>
                                      <p:to>
                                        <p:strVal val="visible"/>
                                      </p:to>
                                    </p:set>
                                    <p:animEffect transition="in" filter="fade">
                                      <p:cBhvr>
                                        <p:cTn id="12" dur="500"/>
                                        <p:tgtEl>
                                          <p:spTgt spid="2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
                                            <p:txEl>
                                              <p:pRg st="1" end="1"/>
                                            </p:txEl>
                                          </p:spTgt>
                                        </p:tgtEl>
                                        <p:attrNameLst>
                                          <p:attrName>style.visibility</p:attrName>
                                        </p:attrNameLst>
                                      </p:cBhvr>
                                      <p:to>
                                        <p:strVal val="visible"/>
                                      </p:to>
                                    </p:set>
                                    <p:animEffect transition="in" filter="fade">
                                      <p:cBhvr>
                                        <p:cTn id="17" dur="500"/>
                                        <p:tgtEl>
                                          <p:spTgt spid="2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
                                            <p:txEl>
                                              <p:pRg st="2" end="2"/>
                                            </p:txEl>
                                          </p:spTgt>
                                        </p:tgtEl>
                                        <p:attrNameLst>
                                          <p:attrName>style.visibility</p:attrName>
                                        </p:attrNameLst>
                                      </p:cBhvr>
                                      <p:to>
                                        <p:strVal val="visible"/>
                                      </p:to>
                                    </p:set>
                                    <p:animEffect transition="in" filter="fade">
                                      <p:cBhvr>
                                        <p:cTn id="27" dur="500"/>
                                        <p:tgtEl>
                                          <p:spTgt spid="26">
                                            <p:txEl>
                                              <p:pRg st="2" end="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6">
                                            <p:txEl>
                                              <p:pRg st="3" end="3"/>
                                            </p:txEl>
                                          </p:spTgt>
                                        </p:tgtEl>
                                        <p:attrNameLst>
                                          <p:attrName>style.visibility</p:attrName>
                                        </p:attrNameLst>
                                      </p:cBhvr>
                                      <p:to>
                                        <p:strVal val="visible"/>
                                      </p:to>
                                    </p:set>
                                    <p:animEffect transition="in" filter="fade">
                                      <p:cBhvr>
                                        <p:cTn id="30" dur="500"/>
                                        <p:tgtEl>
                                          <p:spTgt spid="26">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xEl>
                                              <p:pRg st="4" end="4"/>
                                            </p:txEl>
                                          </p:spTgt>
                                        </p:tgtEl>
                                        <p:attrNameLst>
                                          <p:attrName>style.visibility</p:attrName>
                                        </p:attrNameLst>
                                      </p:cBhvr>
                                      <p:to>
                                        <p:strVal val="visible"/>
                                      </p:to>
                                    </p:set>
                                    <p:animEffect transition="in" filter="fade">
                                      <p:cBhvr>
                                        <p:cTn id="35" dur="500"/>
                                        <p:tgtEl>
                                          <p:spTgt spid="26">
                                            <p:txEl>
                                              <p:pRg st="4" end="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6">
                                            <p:txEl>
                                              <p:pRg st="5" end="5"/>
                                            </p:txEl>
                                          </p:spTgt>
                                        </p:tgtEl>
                                        <p:attrNameLst>
                                          <p:attrName>style.visibility</p:attrName>
                                        </p:attrNameLst>
                                      </p:cBhvr>
                                      <p:to>
                                        <p:strVal val="visible"/>
                                      </p:to>
                                    </p:set>
                                    <p:animEffect transition="in" filter="fade">
                                      <p:cBhvr>
                                        <p:cTn id="38" dur="500"/>
                                        <p:tgtEl>
                                          <p:spTgt spid="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a:bodyPr>
          <a:lstStyle/>
          <a:p>
            <a:pPr marL="0" indent="0">
              <a:buNone/>
            </a:pPr>
            <a:r>
              <a:rPr lang="en-AU" sz="2400" dirty="0"/>
              <a:t>*Now, let’s find s</a:t>
            </a:r>
            <a:r>
              <a:rPr lang="en-AU" sz="2400" baseline="-25000" dirty="0"/>
              <a:t>H</a:t>
            </a:r>
            <a:endParaRPr lang="en-AU" sz="2400" dirty="0"/>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p>
          <a:p>
            <a:pPr marL="0" indent="0">
              <a:buNone/>
            </a:pPr>
            <a:r>
              <a:rPr lang="en-AU" sz="2400" dirty="0"/>
              <a:t>t = </a:t>
            </a:r>
            <a:r>
              <a:rPr lang="en-AU" sz="2400" dirty="0">
                <a:solidFill>
                  <a:srgbClr val="FF0000"/>
                </a:solidFill>
              </a:rPr>
              <a:t>1.28 s</a:t>
            </a:r>
            <a:endParaRPr lang="en-AU" sz="2400" dirty="0"/>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r>
              <a:rPr lang="en-AU" sz="2400" dirty="0">
                <a:solidFill>
                  <a:srgbClr val="FF0000"/>
                </a:solidFill>
              </a:rPr>
              <a:t>1.28 s</a:t>
            </a:r>
            <a:endParaRPr lang="en-AU" sz="2400" dirty="0"/>
          </a:p>
        </p:txBody>
      </p:sp>
      <mc:AlternateContent xmlns:mc="http://schemas.openxmlformats.org/markup-compatibility/2006" xmlns:a14="http://schemas.microsoft.com/office/drawing/2010/main">
        <mc:Choice Requires="a14">
          <p:sp>
            <p:nvSpPr>
              <p:cNvPr id="26" name="Content Placeholder 2">
                <a:extLst>
                  <a:ext uri="{FF2B5EF4-FFF2-40B4-BE49-F238E27FC236}">
                    <a16:creationId xmlns:a16="http://schemas.microsoft.com/office/drawing/2014/main" id="{B2859F6C-ED31-4814-81D0-E87E800F3442}"/>
                  </a:ext>
                </a:extLst>
              </p:cNvPr>
              <p:cNvSpPr txBox="1">
                <a:spLocks/>
              </p:cNvSpPr>
              <p:nvPr/>
            </p:nvSpPr>
            <p:spPr>
              <a:xfrm>
                <a:off x="5155713" y="3593718"/>
                <a:ext cx="2993988" cy="31931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Working in Vertical:</a:t>
                </a:r>
              </a:p>
              <a:p>
                <a:pPr marL="0" indent="0" algn="ctr">
                  <a:buNone/>
                </a:pPr>
                <a14:m>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oMath>
                </a14:m>
                <a:r>
                  <a:rPr lang="en-AU" sz="2400" dirty="0"/>
                  <a:t>a</a:t>
                </a:r>
                <a14:m>
                  <m:oMath xmlns:m="http://schemas.openxmlformats.org/officeDocument/2006/math">
                    <m:sSup>
                      <m:sSupPr>
                        <m:ctrlPr>
                          <a:rPr lang="en-AU" sz="2400" i="1" dirty="0" smtClean="0">
                            <a:latin typeface="Cambria Math" panose="02040503050406030204" pitchFamily="18" charset="0"/>
                          </a:rPr>
                        </m:ctrlPr>
                      </m:sSupPr>
                      <m:e>
                        <m:r>
                          <a:rPr lang="en-AU" sz="2400" b="0" i="1" dirty="0" smtClean="0">
                            <a:latin typeface="Cambria Math" panose="02040503050406030204" pitchFamily="18" charset="0"/>
                          </a:rPr>
                          <m:t>𝑡</m:t>
                        </m:r>
                      </m:e>
                      <m:sup>
                        <m:r>
                          <a:rPr lang="en-AU" sz="2400" b="0" i="1" dirty="0" smtClean="0">
                            <a:latin typeface="Cambria Math" panose="02040503050406030204" pitchFamily="18" charset="0"/>
                          </a:rPr>
                          <m:t>2</m:t>
                        </m:r>
                      </m:sup>
                    </m:sSup>
                  </m:oMath>
                </a14:m>
                <a:endParaRPr lang="en-AU" sz="2400" dirty="0"/>
              </a:p>
              <a:p>
                <a:pPr marL="0" indent="0">
                  <a:buNone/>
                </a:pPr>
                <a:r>
                  <a:rPr lang="en-AU" sz="2400" b="0" dirty="0">
                    <a:latin typeface="Cambria Math" panose="02040503050406030204" pitchFamily="18" charset="0"/>
                    <a:ea typeface="Cambria Math" panose="02040503050406030204" pitchFamily="18" charset="0"/>
                  </a:rPr>
                  <a:t>∴</a:t>
                </a:r>
                <a:endParaRPr lang="en-AU" sz="2400" b="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8=</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(9.8)</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oMath>
                  </m:oMathPara>
                </a14:m>
                <a:endParaRPr lang="en-AU" sz="2400" dirty="0"/>
              </a:p>
              <a:p>
                <a:pPr marL="0" indent="0">
                  <a:buNone/>
                </a:pPr>
                <a:r>
                  <a:rPr lang="en-AU" sz="2400" dirty="0">
                    <a:latin typeface="Cambria Math" panose="02040503050406030204" pitchFamily="18" charset="0"/>
                    <a:ea typeface="Cambria Math" panose="02040503050406030204" pitchFamily="18" charset="0"/>
                  </a:rPr>
                  <a:t>∴</a:t>
                </a:r>
              </a:p>
              <a:p>
                <a:pPr marL="0" indent="0" algn="ctr">
                  <a:buNone/>
                </a:pPr>
                <a14:m>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8</m:t>
                            </m:r>
                          </m:num>
                          <m:den>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ea typeface="Cambria Math" panose="02040503050406030204" pitchFamily="18" charset="0"/>
                              </a:rPr>
                              <m:t>×9.8</m:t>
                            </m:r>
                          </m:den>
                        </m:f>
                      </m:e>
                    </m:rad>
                  </m:oMath>
                </a14:m>
                <a:r>
                  <a:rPr lang="en-AU" sz="2400" dirty="0"/>
                  <a:t> = </a:t>
                </a:r>
                <a:r>
                  <a:rPr lang="en-AU" sz="2400" b="1" u="sng" dirty="0">
                    <a:solidFill>
                      <a:srgbClr val="FF0000"/>
                    </a:solidFill>
                  </a:rPr>
                  <a:t>1.28 s</a:t>
                </a:r>
              </a:p>
            </p:txBody>
          </p:sp>
        </mc:Choice>
        <mc:Fallback xmlns="">
          <p:sp>
            <p:nvSpPr>
              <p:cNvPr id="26" name="Content Placeholder 2">
                <a:extLst>
                  <a:ext uri="{FF2B5EF4-FFF2-40B4-BE49-F238E27FC236}">
                    <a16:creationId xmlns:a16="http://schemas.microsoft.com/office/drawing/2014/main" id="{B2859F6C-ED31-4814-81D0-E87E800F3442}"/>
                  </a:ext>
                </a:extLst>
              </p:cNvPr>
              <p:cNvSpPr txBox="1">
                <a:spLocks noRot="1" noChangeAspect="1" noMove="1" noResize="1" noEditPoints="1" noAdjustHandles="1" noChangeArrowheads="1" noChangeShapeType="1" noTextEdit="1"/>
              </p:cNvSpPr>
              <p:nvPr/>
            </p:nvSpPr>
            <p:spPr>
              <a:xfrm>
                <a:off x="5155713" y="3593718"/>
                <a:ext cx="2993988" cy="3193162"/>
              </a:xfrm>
              <a:prstGeom prst="rect">
                <a:avLst/>
              </a:prstGeom>
              <a:blipFill>
                <a:blip r:embed="rId3"/>
                <a:stretch>
                  <a:fillRect l="-3259" t="-3633"/>
                </a:stretch>
              </a:blipFill>
            </p:spPr>
            <p:txBody>
              <a:bodyPr/>
              <a:lstStyle/>
              <a:p>
                <a:r>
                  <a:rPr lang="en-AU">
                    <a:noFill/>
                  </a:rPr>
                  <a:t> </a:t>
                </a:r>
              </a:p>
            </p:txBody>
          </p:sp>
        </mc:Fallback>
      </mc:AlternateContent>
      <p:grpSp>
        <p:nvGrpSpPr>
          <p:cNvPr id="18" name="Group 17">
            <a:extLst>
              <a:ext uri="{FF2B5EF4-FFF2-40B4-BE49-F238E27FC236}">
                <a16:creationId xmlns:a16="http://schemas.microsoft.com/office/drawing/2014/main" id="{7B2F98C6-521F-4F2C-B4BD-97C9F065DD5A}"/>
              </a:ext>
            </a:extLst>
          </p:cNvPr>
          <p:cNvGrpSpPr/>
          <p:nvPr/>
        </p:nvGrpSpPr>
        <p:grpSpPr>
          <a:xfrm>
            <a:off x="6279845" y="3769207"/>
            <a:ext cx="583108" cy="615381"/>
            <a:chOff x="6279845" y="3769207"/>
            <a:chExt cx="583108" cy="615381"/>
          </a:xfrm>
        </p:grpSpPr>
        <p:cxnSp>
          <p:nvCxnSpPr>
            <p:cNvPr id="13" name="Straight Arrow Connector 12">
              <a:extLst>
                <a:ext uri="{FF2B5EF4-FFF2-40B4-BE49-F238E27FC236}">
                  <a16:creationId xmlns:a16="http://schemas.microsoft.com/office/drawing/2014/main" id="{64A09D6B-25D1-4CA4-8EA0-3F4582C1DD66}"/>
                </a:ext>
              </a:extLst>
            </p:cNvPr>
            <p:cNvCxnSpPr>
              <a:cxnSpLocks/>
            </p:cNvCxnSpPr>
            <p:nvPr/>
          </p:nvCxnSpPr>
          <p:spPr>
            <a:xfrm flipV="1">
              <a:off x="6279845" y="3985092"/>
              <a:ext cx="372862" cy="3994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513B8CC4-5C59-47DB-B0D1-DE6C70FB75AC}"/>
                </a:ext>
              </a:extLst>
            </p:cNvPr>
            <p:cNvSpPr/>
            <p:nvPr/>
          </p:nvSpPr>
          <p:spPr>
            <a:xfrm>
              <a:off x="6561267" y="3769207"/>
              <a:ext cx="301686" cy="369332"/>
            </a:xfrm>
            <a:prstGeom prst="rect">
              <a:avLst/>
            </a:prstGeom>
          </p:spPr>
          <p:txBody>
            <a:bodyPr wrap="none">
              <a:spAutoFit/>
            </a:bodyPr>
            <a:lstStyle/>
            <a:p>
              <a:r>
                <a:rPr lang="en-AU" dirty="0">
                  <a:solidFill>
                    <a:srgbClr val="FF0000"/>
                  </a:solidFill>
                </a:rPr>
                <a:t>0</a:t>
              </a:r>
            </a:p>
          </p:txBody>
        </p:sp>
      </p:gr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C0DED55D-E7AB-46F6-ACCD-FBC0322B6AA6}"/>
                  </a:ext>
                </a:extLst>
              </p:cNvPr>
              <p:cNvSpPr txBox="1">
                <a:spLocks/>
              </p:cNvSpPr>
              <p:nvPr/>
            </p:nvSpPr>
            <p:spPr>
              <a:xfrm>
                <a:off x="8061472" y="3573398"/>
                <a:ext cx="3510767" cy="29612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Working in Horizontal:</a:t>
                </a:r>
                <a:endParaRPr lang="en-AU" sz="2400" dirty="0"/>
              </a:p>
              <a:p>
                <a:pPr marL="0" indent="0">
                  <a:buNone/>
                </a:pPr>
                <a:endParaRPr lang="en-AU" sz="1100" u="sng" dirty="0"/>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ea typeface="Cambria Math" panose="02040503050406030204" pitchFamily="18" charset="0"/>
                        </a:rPr>
                        <m:t>𝑣</m:t>
                      </m:r>
                      <m:r>
                        <a:rPr lang="en-AU" sz="2400" b="0" i="1" smtClean="0">
                          <a:latin typeface="Cambria Math" panose="02040503050406030204" pitchFamily="18" charset="0"/>
                          <a:ea typeface="Cambria Math" panose="02040503050406030204" pitchFamily="18" charset="0"/>
                        </a:rPr>
                        <m:t>=</m:t>
                      </m:r>
                      <m:f>
                        <m:fPr>
                          <m:ctrlPr>
                            <a:rPr lang="en-AU" sz="2400" b="0" i="1" smtClean="0">
                              <a:latin typeface="Cambria Math" panose="02040503050406030204" pitchFamily="18" charset="0"/>
                              <a:ea typeface="Cambria Math" panose="02040503050406030204" pitchFamily="18" charset="0"/>
                            </a:rPr>
                          </m:ctrlPr>
                        </m:fPr>
                        <m:num>
                          <m:r>
                            <a:rPr lang="en-AU" sz="2400" b="0" i="1" smtClean="0">
                              <a:latin typeface="Cambria Math" panose="02040503050406030204" pitchFamily="18" charset="0"/>
                              <a:ea typeface="Cambria Math" panose="02040503050406030204" pitchFamily="18" charset="0"/>
                            </a:rPr>
                            <m:t>𝑠</m:t>
                          </m:r>
                        </m:num>
                        <m:den>
                          <m:r>
                            <a:rPr lang="en-AU" sz="2400" b="0" i="1" smtClean="0">
                              <a:latin typeface="Cambria Math" panose="02040503050406030204" pitchFamily="18" charset="0"/>
                              <a:ea typeface="Cambria Math" panose="02040503050406030204" pitchFamily="18" charset="0"/>
                            </a:rPr>
                            <m:t>𝑡</m:t>
                          </m:r>
                        </m:den>
                      </m:f>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𝑠</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𝑣</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𝑡</m:t>
                      </m:r>
                    </m:oMath>
                  </m:oMathPara>
                </a14:m>
                <a:endParaRPr lang="en-AU" sz="2400" b="0" dirty="0">
                  <a:latin typeface="Cambria Math" panose="02040503050406030204" pitchFamily="18" charset="0"/>
                  <a:ea typeface="Cambria Math" panose="02040503050406030204" pitchFamily="18" charset="0"/>
                </a:endParaRPr>
              </a:p>
              <a:p>
                <a:pPr marL="0" indent="0">
                  <a:buNone/>
                </a:pPr>
                <a:r>
                  <a:rPr lang="en-AU" sz="2400" b="0" dirty="0">
                    <a:latin typeface="Cambria Math" panose="02040503050406030204" pitchFamily="18" charset="0"/>
                    <a:ea typeface="Cambria Math" panose="02040503050406030204" pitchFamily="18" charset="0"/>
                  </a:rPr>
                  <a:t>∴</a:t>
                </a:r>
              </a:p>
              <a:p>
                <a:pPr marL="0" indent="0" algn="ctr">
                  <a:buNone/>
                </a:pPr>
                <a14:m>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=5×1.28=</m:t>
                    </m:r>
                  </m:oMath>
                </a14:m>
                <a:r>
                  <a:rPr lang="en-AU" sz="2400" b="1" dirty="0">
                    <a:latin typeface="Cambria Math" panose="02040503050406030204" pitchFamily="18" charset="0"/>
                  </a:rPr>
                  <a:t> </a:t>
                </a:r>
                <a:r>
                  <a:rPr lang="en-AU" sz="2400" b="1" u="sng" dirty="0">
                    <a:solidFill>
                      <a:srgbClr val="FF0000"/>
                    </a:solidFill>
                    <a:latin typeface="Cambria Math" panose="02040503050406030204" pitchFamily="18" charset="0"/>
                  </a:rPr>
                  <a:t>6.39 m</a:t>
                </a:r>
              </a:p>
            </p:txBody>
          </p:sp>
        </mc:Choice>
        <mc:Fallback xmlns="">
          <p:sp>
            <p:nvSpPr>
              <p:cNvPr id="12" name="Content Placeholder 2">
                <a:extLst>
                  <a:ext uri="{FF2B5EF4-FFF2-40B4-BE49-F238E27FC236}">
                    <a16:creationId xmlns:a16="http://schemas.microsoft.com/office/drawing/2014/main" id="{C0DED55D-E7AB-46F6-ACCD-FBC0322B6AA6}"/>
                  </a:ext>
                </a:extLst>
              </p:cNvPr>
              <p:cNvSpPr txBox="1">
                <a:spLocks noRot="1" noChangeAspect="1" noMove="1" noResize="1" noEditPoints="1" noAdjustHandles="1" noChangeArrowheads="1" noChangeShapeType="1" noTextEdit="1"/>
              </p:cNvSpPr>
              <p:nvPr/>
            </p:nvSpPr>
            <p:spPr>
              <a:xfrm>
                <a:off x="8061472" y="3573398"/>
                <a:ext cx="3510767" cy="2961211"/>
              </a:xfrm>
              <a:prstGeom prst="rect">
                <a:avLst/>
              </a:prstGeom>
              <a:blipFill>
                <a:blip r:embed="rId4"/>
                <a:stretch>
                  <a:fillRect l="-2604" t="-2881"/>
                </a:stretch>
              </a:blipFill>
            </p:spPr>
            <p:txBody>
              <a:bodyPr/>
              <a:lstStyle/>
              <a:p>
                <a:r>
                  <a:rPr lang="en-AU">
                    <a:noFill/>
                  </a:rPr>
                  <a:t> </a:t>
                </a:r>
              </a:p>
            </p:txBody>
          </p:sp>
        </mc:Fallback>
      </mc:AlternateContent>
    </p:spTree>
    <p:extLst>
      <p:ext uri="{BB962C8B-B14F-4D97-AF65-F5344CB8AC3E}">
        <p14:creationId xmlns:p14="http://schemas.microsoft.com/office/powerpoint/2010/main" val="1728921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a:bodyPr>
          <a:lstStyle/>
          <a:p>
            <a:pPr marL="0" indent="0">
              <a:buNone/>
            </a:pPr>
            <a:r>
              <a:rPr lang="en-AU" sz="2400" dirty="0"/>
              <a:t>*Now, let’s find v…</a:t>
            </a:r>
          </a:p>
          <a:p>
            <a:pPr marL="0" indent="0">
              <a:buNone/>
            </a:pPr>
            <a:r>
              <a:rPr lang="en-AU" sz="2400" dirty="0"/>
              <a:t>  We should start by finding v</a:t>
            </a:r>
            <a:r>
              <a:rPr lang="en-AU" sz="2400" baseline="-25000" dirty="0"/>
              <a:t>V</a:t>
            </a:r>
            <a:r>
              <a:rPr lang="en-AU" sz="2400" dirty="0"/>
              <a:t> :</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r>
              <a:rPr lang="en-AU" sz="2400" dirty="0">
                <a:solidFill>
                  <a:srgbClr val="FF0000"/>
                </a:solidFill>
              </a:rPr>
              <a:t>6.39 m</a:t>
            </a:r>
          </a:p>
          <a:p>
            <a:pPr marL="0" indent="0">
              <a:buNone/>
            </a:pPr>
            <a:r>
              <a:rPr lang="en-AU" sz="2400" dirty="0"/>
              <a:t>t = </a:t>
            </a:r>
            <a:r>
              <a:rPr lang="en-AU" sz="2400" dirty="0">
                <a:solidFill>
                  <a:srgbClr val="FF0000"/>
                </a:solidFill>
              </a:rPr>
              <a:t>1.28 s</a:t>
            </a:r>
            <a:endParaRPr lang="en-AU" sz="2400" dirty="0"/>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r>
              <a:rPr lang="en-AU" sz="2400" dirty="0">
                <a:solidFill>
                  <a:srgbClr val="FF0000"/>
                </a:solidFill>
              </a:rPr>
              <a:t>1.28 s</a:t>
            </a:r>
            <a:endParaRPr lang="en-AU" sz="24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ECD024C-5235-49D0-A483-F526FB1B053C}"/>
                  </a:ext>
                </a:extLst>
              </p:cNvPr>
              <p:cNvSpPr txBox="1">
                <a:spLocks/>
              </p:cNvSpPr>
              <p:nvPr/>
            </p:nvSpPr>
            <p:spPr>
              <a:xfrm>
                <a:off x="5008636" y="3592241"/>
                <a:ext cx="3586724" cy="26857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Working in Vertical:</a:t>
                </a:r>
              </a:p>
              <a:p>
                <a:pPr marL="0" indent="0">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𝑢</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+2</m:t>
                      </m:r>
                      <m:r>
                        <a:rPr lang="en-AU" sz="2400" b="0" i="1" smtClean="0">
                          <a:latin typeface="Cambria Math" panose="02040503050406030204" pitchFamily="18" charset="0"/>
                        </a:rPr>
                        <m:t>𝑎𝑠</m:t>
                      </m:r>
                    </m:oMath>
                  </m:oMathPara>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0</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+2</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9.8</m:t>
                          </m:r>
                        </m:e>
                      </m:d>
                      <m:d>
                        <m:dPr>
                          <m:ctrlPr>
                            <a:rPr lang="en-AU" sz="2400" b="0" i="1" smtClean="0">
                              <a:latin typeface="Cambria Math" panose="02040503050406030204" pitchFamily="18" charset="0"/>
                            </a:rPr>
                          </m:ctrlPr>
                        </m:dPr>
                        <m:e>
                          <m:r>
                            <a:rPr lang="en-AU" sz="2400" b="0" i="1" smtClean="0">
                              <a:latin typeface="Cambria Math" panose="02040503050406030204" pitchFamily="18" charset="0"/>
                            </a:rPr>
                            <m:t>8</m:t>
                          </m:r>
                        </m:e>
                      </m:d>
                    </m:oMath>
                  </m:oMathPara>
                </a14:m>
                <a:endParaRPr lang="en-AU" sz="2400" b="0" dirty="0"/>
              </a:p>
              <a:p>
                <a:pPr marL="0" indent="0">
                  <a:buNone/>
                </a:pPr>
                <a:endParaRPr lang="en-AU" sz="2400" dirty="0"/>
              </a:p>
              <a:p>
                <a:pPr marL="0" indent="0" algn="ctr">
                  <a:buNone/>
                </a:pPr>
                <a14:m>
                  <m:oMath xmlns:m="http://schemas.openxmlformats.org/officeDocument/2006/math">
                    <m:r>
                      <a:rPr lang="en-AU" sz="2400" b="0" i="1" smtClean="0">
                        <a:latin typeface="Cambria Math" panose="02040503050406030204" pitchFamily="18" charset="0"/>
                      </a:rPr>
                      <m:t>𝑣</m:t>
                    </m:r>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r>
                          <a:rPr lang="en-AU" sz="2400" b="0" i="1" smtClean="0">
                            <a:latin typeface="Cambria Math" panose="02040503050406030204" pitchFamily="18" charset="0"/>
                          </a:rPr>
                          <m:t>156.8</m:t>
                        </m:r>
                      </m:e>
                    </m:rad>
                    <m:r>
                      <a:rPr lang="en-AU" sz="2400" b="0" i="1" smtClean="0">
                        <a:latin typeface="Cambria Math" panose="02040503050406030204" pitchFamily="18" charset="0"/>
                      </a:rPr>
                      <m:t>=</m:t>
                    </m:r>
                  </m:oMath>
                </a14:m>
                <a:r>
                  <a:rPr lang="en-AU" sz="2400" b="1" dirty="0"/>
                  <a:t> </a:t>
                </a:r>
                <a:r>
                  <a:rPr lang="en-AU" sz="2400" b="1" u="sng" dirty="0">
                    <a:solidFill>
                      <a:srgbClr val="FF0000"/>
                    </a:solidFill>
                  </a:rPr>
                  <a:t>12.52 m/s</a:t>
                </a:r>
              </a:p>
            </p:txBody>
          </p:sp>
        </mc:Choice>
        <mc:Fallback xmlns="">
          <p:sp>
            <p:nvSpPr>
              <p:cNvPr id="14" name="Content Placeholder 2">
                <a:extLst>
                  <a:ext uri="{FF2B5EF4-FFF2-40B4-BE49-F238E27FC236}">
                    <a16:creationId xmlns:a16="http://schemas.microsoft.com/office/drawing/2014/main" id="{EECD024C-5235-49D0-A483-F526FB1B053C}"/>
                  </a:ext>
                </a:extLst>
              </p:cNvPr>
              <p:cNvSpPr txBox="1">
                <a:spLocks noRot="1" noChangeAspect="1" noMove="1" noResize="1" noEditPoints="1" noAdjustHandles="1" noChangeArrowheads="1" noChangeShapeType="1" noTextEdit="1"/>
              </p:cNvSpPr>
              <p:nvPr/>
            </p:nvSpPr>
            <p:spPr>
              <a:xfrm>
                <a:off x="5008636" y="3592241"/>
                <a:ext cx="3586724" cy="2685750"/>
              </a:xfrm>
              <a:prstGeom prst="rect">
                <a:avLst/>
              </a:prstGeom>
              <a:blipFill>
                <a:blip r:embed="rId3"/>
                <a:stretch>
                  <a:fillRect l="-2721" t="-3175"/>
                </a:stretch>
              </a:blipFill>
            </p:spPr>
            <p:txBody>
              <a:bodyPr/>
              <a:lstStyle/>
              <a:p>
                <a:r>
                  <a:rPr lang="en-AU">
                    <a:noFill/>
                  </a:rPr>
                  <a:t> </a:t>
                </a:r>
              </a:p>
            </p:txBody>
          </p:sp>
        </mc:Fallback>
      </mc:AlternateContent>
    </p:spTree>
    <p:extLst>
      <p:ext uri="{BB962C8B-B14F-4D97-AF65-F5344CB8AC3E}">
        <p14:creationId xmlns:p14="http://schemas.microsoft.com/office/powerpoint/2010/main" val="327561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fade">
                                      <p:cBhvr>
                                        <p:cTn id="12" dur="500"/>
                                        <p:tgtEl>
                                          <p:spTgt spid="1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xEl>
                                              <p:pRg st="1" end="1"/>
                                            </p:txEl>
                                          </p:spTgt>
                                        </p:tgtEl>
                                        <p:attrNameLst>
                                          <p:attrName>style.visibility</p:attrName>
                                        </p:attrNameLst>
                                      </p:cBhvr>
                                      <p:to>
                                        <p:strVal val="visible"/>
                                      </p:to>
                                    </p:set>
                                    <p:animEffect transition="in" filter="fade">
                                      <p:cBhvr>
                                        <p:cTn id="15" dur="500"/>
                                        <p:tgtEl>
                                          <p:spTgt spid="1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3" end="3"/>
                                            </p:txEl>
                                          </p:spTgt>
                                        </p:tgtEl>
                                        <p:attrNameLst>
                                          <p:attrName>style.visibility</p:attrName>
                                        </p:attrNameLst>
                                      </p:cBhvr>
                                      <p:to>
                                        <p:strVal val="visible"/>
                                      </p:to>
                                    </p:set>
                                    <p:animEffect transition="in" filter="fade">
                                      <p:cBhvr>
                                        <p:cTn id="20" dur="500"/>
                                        <p:tgtEl>
                                          <p:spTgt spid="1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5" end="5"/>
                                            </p:txEl>
                                          </p:spTgt>
                                        </p:tgtEl>
                                        <p:attrNameLst>
                                          <p:attrName>style.visibility</p:attrName>
                                        </p:attrNameLst>
                                      </p:cBhvr>
                                      <p:to>
                                        <p:strVal val="visible"/>
                                      </p:to>
                                    </p:set>
                                    <p:animEffect transition="in" filter="fade">
                                      <p:cBhvr>
                                        <p:cTn id="25" dur="500"/>
                                        <p:tgtEl>
                                          <p:spTgt spid="1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a:bodyPr>
          <a:lstStyle/>
          <a:p>
            <a:pPr marL="0" indent="0">
              <a:buNone/>
            </a:pPr>
            <a:r>
              <a:rPr lang="en-AU" sz="2400" dirty="0"/>
              <a:t>*Now, we can find v…</a:t>
            </a:r>
          </a:p>
          <a:p>
            <a:pPr marL="0" indent="0">
              <a:buNone/>
            </a:pPr>
            <a:r>
              <a:rPr lang="en-AU" sz="2400" dirty="0"/>
              <a:t>*Recall that ‘v’ is a vector quantity, meaning we</a:t>
            </a:r>
          </a:p>
          <a:p>
            <a:pPr marL="0" indent="0">
              <a:buNone/>
            </a:pPr>
            <a:r>
              <a:rPr lang="en-AU" sz="2400" dirty="0"/>
              <a:t>  must solve for both magnitude </a:t>
            </a:r>
            <a:r>
              <a:rPr lang="en-AU" sz="2400" i="1" dirty="0"/>
              <a:t>and</a:t>
            </a:r>
            <a:r>
              <a:rPr lang="en-AU" sz="2400" dirty="0"/>
              <a:t> direction.</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r>
              <a:rPr lang="en-AU" sz="2400" dirty="0">
                <a:solidFill>
                  <a:srgbClr val="FF0000"/>
                </a:solidFill>
              </a:rPr>
              <a:t>6.39 m</a:t>
            </a:r>
          </a:p>
          <a:p>
            <a:pPr marL="0" indent="0">
              <a:buNone/>
            </a:pPr>
            <a:r>
              <a:rPr lang="en-AU" sz="2400" dirty="0"/>
              <a:t>t = </a:t>
            </a:r>
            <a:r>
              <a:rPr lang="en-AU" sz="2400" dirty="0">
                <a:solidFill>
                  <a:srgbClr val="FF0000"/>
                </a:solidFill>
              </a:rPr>
              <a:t>1.28 s</a:t>
            </a:r>
            <a:endParaRPr lang="en-AU" sz="2400" dirty="0"/>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r>
              <a:rPr lang="en-AU" sz="2400" dirty="0">
                <a:solidFill>
                  <a:srgbClr val="FF0000"/>
                </a:solidFill>
              </a:rPr>
              <a:t>12.52 m/s</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r>
              <a:rPr lang="en-AU" sz="2400" dirty="0">
                <a:solidFill>
                  <a:srgbClr val="FF0000"/>
                </a:solidFill>
              </a:rPr>
              <a:t>1.28 s</a:t>
            </a:r>
            <a:endParaRPr lang="en-AU" sz="2400" dirty="0"/>
          </a:p>
        </p:txBody>
      </p:sp>
      <p:cxnSp>
        <p:nvCxnSpPr>
          <p:cNvPr id="9" name="Straight Arrow Connector 8">
            <a:extLst>
              <a:ext uri="{FF2B5EF4-FFF2-40B4-BE49-F238E27FC236}">
                <a16:creationId xmlns:a16="http://schemas.microsoft.com/office/drawing/2014/main" id="{B33D0DE7-8AFA-4A7C-B722-86A5F4F6E774}"/>
              </a:ext>
            </a:extLst>
          </p:cNvPr>
          <p:cNvCxnSpPr>
            <a:cxnSpLocks/>
          </p:cNvCxnSpPr>
          <p:nvPr/>
        </p:nvCxnSpPr>
        <p:spPr>
          <a:xfrm>
            <a:off x="10038080" y="1483360"/>
            <a:ext cx="1219200" cy="15341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AB8E60D-4161-462F-956A-605D414C4FBF}"/>
              </a:ext>
            </a:extLst>
          </p:cNvPr>
          <p:cNvCxnSpPr>
            <a:cxnSpLocks/>
          </p:cNvCxnSpPr>
          <p:nvPr/>
        </p:nvCxnSpPr>
        <p:spPr>
          <a:xfrm>
            <a:off x="10038080" y="1483360"/>
            <a:ext cx="1219200" cy="15341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29A11D3-0B00-4692-9600-C35453B50B04}"/>
              </a:ext>
            </a:extLst>
          </p:cNvPr>
          <p:cNvCxnSpPr>
            <a:cxnSpLocks/>
          </p:cNvCxnSpPr>
          <p:nvPr/>
        </p:nvCxnSpPr>
        <p:spPr>
          <a:xfrm>
            <a:off x="7366000" y="3870960"/>
            <a:ext cx="0" cy="1534160"/>
          </a:xfrm>
          <a:prstGeom prst="straightConnector1">
            <a:avLst/>
          </a:prstGeom>
          <a:ln w="571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96CC15-5822-4CD9-9E4F-36CA6FC74356}"/>
              </a:ext>
            </a:extLst>
          </p:cNvPr>
          <p:cNvCxnSpPr>
            <a:cxnSpLocks/>
          </p:cNvCxnSpPr>
          <p:nvPr/>
        </p:nvCxnSpPr>
        <p:spPr>
          <a:xfrm>
            <a:off x="7366000" y="5405120"/>
            <a:ext cx="1219200" cy="0"/>
          </a:xfrm>
          <a:prstGeom prst="straightConnector1">
            <a:avLst/>
          </a:prstGeom>
          <a:ln w="57150">
            <a:solidFill>
              <a:srgbClr val="00FF00"/>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7B93B4A-E126-47F1-834F-36E5FF16A37C}"/>
              </a:ext>
            </a:extLst>
          </p:cNvPr>
          <p:cNvSpPr/>
          <p:nvPr/>
        </p:nvSpPr>
        <p:spPr>
          <a:xfrm>
            <a:off x="7366000" y="5191760"/>
            <a:ext cx="243838" cy="2133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Content Placeholder 2">
            <a:extLst>
              <a:ext uri="{FF2B5EF4-FFF2-40B4-BE49-F238E27FC236}">
                <a16:creationId xmlns:a16="http://schemas.microsoft.com/office/drawing/2014/main" id="{D7488BD1-50E9-4A26-8426-6ED956D4BD66}"/>
              </a:ext>
            </a:extLst>
          </p:cNvPr>
          <p:cNvSpPr txBox="1">
            <a:spLocks/>
          </p:cNvSpPr>
          <p:nvPr/>
        </p:nvSpPr>
        <p:spPr>
          <a:xfrm>
            <a:off x="10787011" y="1769350"/>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v</a:t>
            </a:r>
          </a:p>
        </p:txBody>
      </p:sp>
      <p:sp>
        <p:nvSpPr>
          <p:cNvPr id="26" name="Content Placeholder 2">
            <a:extLst>
              <a:ext uri="{FF2B5EF4-FFF2-40B4-BE49-F238E27FC236}">
                <a16:creationId xmlns:a16="http://schemas.microsoft.com/office/drawing/2014/main" id="{E1EB71CD-A75A-4B65-B149-AF9B797C5841}"/>
              </a:ext>
            </a:extLst>
          </p:cNvPr>
          <p:cNvSpPr txBox="1">
            <a:spLocks/>
          </p:cNvSpPr>
          <p:nvPr/>
        </p:nvSpPr>
        <p:spPr>
          <a:xfrm>
            <a:off x="8128741" y="4397495"/>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v</a:t>
            </a:r>
          </a:p>
        </p:txBody>
      </p:sp>
      <p:sp>
        <p:nvSpPr>
          <p:cNvPr id="27" name="Content Placeholder 2">
            <a:extLst>
              <a:ext uri="{FF2B5EF4-FFF2-40B4-BE49-F238E27FC236}">
                <a16:creationId xmlns:a16="http://schemas.microsoft.com/office/drawing/2014/main" id="{0601BA21-0732-42AC-A3B5-AC1895E6512A}"/>
              </a:ext>
            </a:extLst>
          </p:cNvPr>
          <p:cNvSpPr txBox="1">
            <a:spLocks/>
          </p:cNvSpPr>
          <p:nvPr/>
        </p:nvSpPr>
        <p:spPr>
          <a:xfrm>
            <a:off x="7975600" y="5057894"/>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sz="2000" dirty="0"/>
              <a:t>θ</a:t>
            </a:r>
            <a:endParaRPr lang="en-AU" sz="2000" dirty="0"/>
          </a:p>
        </p:txBody>
      </p:sp>
      <p:sp>
        <p:nvSpPr>
          <p:cNvPr id="28" name="Content Placeholder 2">
            <a:extLst>
              <a:ext uri="{FF2B5EF4-FFF2-40B4-BE49-F238E27FC236}">
                <a16:creationId xmlns:a16="http://schemas.microsoft.com/office/drawing/2014/main" id="{0E163FDA-292F-44EF-9F58-512304848F55}"/>
              </a:ext>
            </a:extLst>
          </p:cNvPr>
          <p:cNvSpPr txBox="1">
            <a:spLocks/>
          </p:cNvSpPr>
          <p:nvPr/>
        </p:nvSpPr>
        <p:spPr>
          <a:xfrm>
            <a:off x="5654893" y="4578589"/>
            <a:ext cx="1825223"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v</a:t>
            </a:r>
            <a:r>
              <a:rPr lang="en-AU" sz="2000" baseline="-25000" dirty="0"/>
              <a:t>V </a:t>
            </a:r>
            <a:r>
              <a:rPr lang="en-AU" sz="2000" dirty="0"/>
              <a:t>= 12.52 m/s</a:t>
            </a:r>
          </a:p>
        </p:txBody>
      </p:sp>
      <p:sp>
        <p:nvSpPr>
          <p:cNvPr id="29" name="Content Placeholder 2">
            <a:extLst>
              <a:ext uri="{FF2B5EF4-FFF2-40B4-BE49-F238E27FC236}">
                <a16:creationId xmlns:a16="http://schemas.microsoft.com/office/drawing/2014/main" id="{5BEB42F4-9C4A-44CA-B754-525DDA589153}"/>
              </a:ext>
            </a:extLst>
          </p:cNvPr>
          <p:cNvSpPr txBox="1">
            <a:spLocks/>
          </p:cNvSpPr>
          <p:nvPr/>
        </p:nvSpPr>
        <p:spPr>
          <a:xfrm>
            <a:off x="7275867" y="5645665"/>
            <a:ext cx="1399466"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v</a:t>
            </a:r>
            <a:r>
              <a:rPr lang="en-AU" sz="2000" baseline="-25000" dirty="0"/>
              <a:t>H </a:t>
            </a:r>
            <a:r>
              <a:rPr lang="en-AU" sz="2000" dirty="0"/>
              <a:t>= 5 m/s</a:t>
            </a:r>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EE237CD8-C61A-43E1-B504-C0509BF2E673}"/>
                  </a:ext>
                </a:extLst>
              </p:cNvPr>
              <p:cNvSpPr txBox="1">
                <a:spLocks/>
              </p:cNvSpPr>
              <p:nvPr/>
            </p:nvSpPr>
            <p:spPr>
              <a:xfrm>
                <a:off x="8585200" y="3592240"/>
                <a:ext cx="3606799" cy="326576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𝑣</m:t>
                      </m:r>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12.52</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5</m:t>
                              </m:r>
                            </m:e>
                            <m:sup>
                              <m:r>
                                <a:rPr lang="en-AU" sz="2400" b="0" i="1" smtClean="0">
                                  <a:latin typeface="Cambria Math" panose="02040503050406030204" pitchFamily="18" charset="0"/>
                                </a:rPr>
                                <m:t>2</m:t>
                              </m:r>
                            </m:sup>
                          </m:sSup>
                        </m:e>
                      </m:rad>
                    </m:oMath>
                  </m:oMathPara>
                </a14:m>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𝑣</m:t>
                      </m:r>
                      <m:r>
                        <a:rPr lang="en-AU" sz="2400" b="0" i="1" smtClean="0">
                          <a:latin typeface="Cambria Math" panose="02040503050406030204" pitchFamily="18" charset="0"/>
                        </a:rPr>
                        <m:t>=13.48 </m:t>
                      </m:r>
                      <m:r>
                        <a:rPr lang="en-AU" sz="2400" b="0" i="1" smtClean="0">
                          <a:latin typeface="Cambria Math" panose="02040503050406030204" pitchFamily="18" charset="0"/>
                        </a:rPr>
                        <m:t>𝑚</m:t>
                      </m:r>
                      <m:r>
                        <a:rPr lang="en-AU" sz="2400" b="0" i="1" smtClean="0">
                          <a:latin typeface="Cambria Math" panose="02040503050406030204" pitchFamily="18" charset="0"/>
                        </a:rPr>
                        <m:t>/</m:t>
                      </m:r>
                      <m:r>
                        <a:rPr lang="en-AU" sz="2400" b="0" i="1" smtClean="0">
                          <a:latin typeface="Cambria Math" panose="02040503050406030204" pitchFamily="18" charset="0"/>
                        </a:rPr>
                        <m:t>𝑠</m:t>
                      </m:r>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func>
                        <m:funcPr>
                          <m:ctrlPr>
                            <a:rPr lang="en-AU" sz="2400" i="1" smtClean="0">
                              <a:latin typeface="Cambria Math" panose="02040503050406030204" pitchFamily="18" charset="0"/>
                            </a:rPr>
                          </m:ctrlPr>
                        </m:funcPr>
                        <m:fName>
                          <m:r>
                            <m:rPr>
                              <m:sty m:val="p"/>
                            </m:rPr>
                            <a:rPr lang="en-AU" sz="2400" i="0" smtClean="0">
                              <a:latin typeface="Cambria Math" panose="02040503050406030204" pitchFamily="18" charset="0"/>
                            </a:rPr>
                            <m:t>tan</m:t>
                          </m:r>
                        </m:fName>
                        <m:e>
                          <m:r>
                            <a:rPr lang="en-AU" sz="240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f>
                            <m:fPr>
                              <m:ctrlPr>
                                <a:rPr lang="en-AU" sz="2400" b="0" i="1" smtClean="0">
                                  <a:latin typeface="Cambria Math" panose="02040503050406030204" pitchFamily="18" charset="0"/>
                                  <a:ea typeface="Cambria Math" panose="02040503050406030204" pitchFamily="18" charset="0"/>
                                </a:rPr>
                              </m:ctrlPr>
                            </m:fPr>
                            <m:num>
                              <m:r>
                                <a:rPr lang="en-AU" sz="2400" b="0" i="1" smtClean="0">
                                  <a:latin typeface="Cambria Math" panose="02040503050406030204" pitchFamily="18" charset="0"/>
                                  <a:ea typeface="Cambria Math" panose="02040503050406030204" pitchFamily="18" charset="0"/>
                                </a:rPr>
                                <m:t>𝑜𝑝𝑝</m:t>
                              </m:r>
                            </m:num>
                            <m:den>
                              <m:r>
                                <a:rPr lang="en-AU" sz="2400" b="0" i="1" smtClean="0">
                                  <a:latin typeface="Cambria Math" panose="02040503050406030204" pitchFamily="18" charset="0"/>
                                  <a:ea typeface="Cambria Math" panose="02040503050406030204" pitchFamily="18" charset="0"/>
                                </a:rPr>
                                <m:t>𝑎𝑑𝑗</m:t>
                              </m:r>
                            </m:den>
                          </m:f>
                          <m:r>
                            <a:rPr lang="en-AU" sz="2400" b="0" i="1" smtClean="0">
                              <a:latin typeface="Cambria Math" panose="02040503050406030204" pitchFamily="18" charset="0"/>
                              <a:ea typeface="Cambria Math" panose="02040503050406030204" pitchFamily="18" charset="0"/>
                            </a:rPr>
                            <m:t>=</m:t>
                          </m:r>
                          <m:f>
                            <m:fPr>
                              <m:ctrlPr>
                                <a:rPr lang="en-AU" sz="2400" b="0" i="1" smtClean="0">
                                  <a:latin typeface="Cambria Math" panose="02040503050406030204" pitchFamily="18" charset="0"/>
                                  <a:ea typeface="Cambria Math" panose="02040503050406030204" pitchFamily="18" charset="0"/>
                                </a:rPr>
                              </m:ctrlPr>
                            </m:fPr>
                            <m:num>
                              <m:r>
                                <a:rPr lang="en-AU" sz="2400" b="0" i="1" smtClean="0">
                                  <a:latin typeface="Cambria Math" panose="02040503050406030204" pitchFamily="18" charset="0"/>
                                  <a:ea typeface="Cambria Math" panose="02040503050406030204" pitchFamily="18" charset="0"/>
                                </a:rPr>
                                <m:t>12.52</m:t>
                              </m:r>
                            </m:num>
                            <m:den>
                              <m:r>
                                <a:rPr lang="en-AU" sz="2400" b="0" i="1" smtClean="0">
                                  <a:latin typeface="Cambria Math" panose="02040503050406030204" pitchFamily="18" charset="0"/>
                                  <a:ea typeface="Cambria Math" panose="02040503050406030204" pitchFamily="18" charset="0"/>
                                </a:rPr>
                                <m:t>5</m:t>
                              </m:r>
                            </m:den>
                          </m:f>
                        </m:e>
                      </m:func>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ea typeface="Cambria Math" panose="02040503050406030204" pitchFamily="18" charset="0"/>
                        </a:rPr>
                        <m:t>𝜃</m:t>
                      </m:r>
                      <m:r>
                        <a:rPr lang="en-AU" sz="2400" b="0" i="1" smtClean="0">
                          <a:latin typeface="Cambria Math" panose="02040503050406030204" pitchFamily="18" charset="0"/>
                          <a:ea typeface="Cambria Math" panose="02040503050406030204" pitchFamily="18" charset="0"/>
                        </a:rPr>
                        <m:t>=</m:t>
                      </m:r>
                      <m:func>
                        <m:funcPr>
                          <m:ctrlPr>
                            <a:rPr lang="en-AU" sz="2400" b="0" i="1" smtClean="0">
                              <a:latin typeface="Cambria Math" panose="02040503050406030204" pitchFamily="18" charset="0"/>
                              <a:ea typeface="Cambria Math" panose="02040503050406030204" pitchFamily="18" charset="0"/>
                            </a:rPr>
                          </m:ctrlPr>
                        </m:funcPr>
                        <m:fName>
                          <m:sSup>
                            <m:sSupPr>
                              <m:ctrlPr>
                                <a:rPr lang="en-AU" sz="2400" b="0" i="1" smtClean="0">
                                  <a:latin typeface="Cambria Math" panose="02040503050406030204" pitchFamily="18" charset="0"/>
                                  <a:ea typeface="Cambria Math" panose="02040503050406030204" pitchFamily="18" charset="0"/>
                                </a:rPr>
                              </m:ctrlPr>
                            </m:sSupPr>
                            <m:e>
                              <m:r>
                                <m:rPr>
                                  <m:sty m:val="p"/>
                                </m:rPr>
                                <a:rPr lang="en-AU" sz="2400" b="0" i="0" smtClean="0">
                                  <a:latin typeface="Cambria Math" panose="02040503050406030204" pitchFamily="18" charset="0"/>
                                  <a:ea typeface="Cambria Math" panose="02040503050406030204" pitchFamily="18" charset="0"/>
                                </a:rPr>
                                <m:t>tan</m:t>
                              </m:r>
                            </m:e>
                            <m:sup>
                              <m:r>
                                <a:rPr lang="en-AU" sz="2400" b="0" i="1" smtClean="0">
                                  <a:latin typeface="Cambria Math" panose="02040503050406030204" pitchFamily="18" charset="0"/>
                                  <a:ea typeface="Cambria Math" panose="02040503050406030204" pitchFamily="18" charset="0"/>
                                </a:rPr>
                                <m:t>−1</m:t>
                              </m:r>
                            </m:sup>
                          </m:sSup>
                        </m:fName>
                        <m:e>
                          <m:f>
                            <m:fPr>
                              <m:ctrlPr>
                                <a:rPr lang="en-AU" sz="2400" i="1">
                                  <a:latin typeface="Cambria Math" panose="02040503050406030204" pitchFamily="18" charset="0"/>
                                  <a:ea typeface="Cambria Math" panose="02040503050406030204" pitchFamily="18" charset="0"/>
                                </a:rPr>
                              </m:ctrlPr>
                            </m:fPr>
                            <m:num>
                              <m:r>
                                <a:rPr lang="en-AU" sz="2400" i="1">
                                  <a:latin typeface="Cambria Math" panose="02040503050406030204" pitchFamily="18" charset="0"/>
                                  <a:ea typeface="Cambria Math" panose="02040503050406030204" pitchFamily="18" charset="0"/>
                                </a:rPr>
                                <m:t>12.52</m:t>
                              </m:r>
                            </m:num>
                            <m:den>
                              <m:r>
                                <a:rPr lang="en-AU" sz="2400" i="1">
                                  <a:latin typeface="Cambria Math" panose="02040503050406030204" pitchFamily="18" charset="0"/>
                                  <a:ea typeface="Cambria Math" panose="02040503050406030204" pitchFamily="18" charset="0"/>
                                </a:rPr>
                                <m:t>5</m:t>
                              </m:r>
                            </m:den>
                          </m:f>
                          <m:r>
                            <a:rPr lang="en-AU" sz="2400" b="0" i="1" smtClean="0">
                              <a:latin typeface="Cambria Math" panose="02040503050406030204" pitchFamily="18" charset="0"/>
                              <a:ea typeface="Cambria Math" panose="02040503050406030204" pitchFamily="18" charset="0"/>
                            </a:rPr>
                            <m:t>=68.23°</m:t>
                          </m:r>
                        </m:e>
                      </m:func>
                    </m:oMath>
                  </m:oMathPara>
                </a14:m>
                <a:endParaRPr lang="en-AU" sz="2400" b="0" dirty="0">
                  <a:ea typeface="Cambria Math" panose="02040503050406030204" pitchFamily="18" charset="0"/>
                </a:endParaRPr>
              </a:p>
              <a:p>
                <a:pPr marL="0" indent="0" algn="ctr">
                  <a:buNone/>
                </a:pPr>
                <a:endParaRPr lang="en-AU" sz="2400" dirty="0"/>
              </a:p>
              <a:p>
                <a:pPr marL="0" indent="0" algn="ctr">
                  <a:buNone/>
                </a:pPr>
                <a:r>
                  <a:rPr lang="en-AU" sz="2400" b="1" u="sng" dirty="0">
                    <a:solidFill>
                      <a:srgbClr val="FF0000"/>
                    </a:solidFill>
                  </a:rPr>
                  <a:t>v = 13.48 m/s at 68.2</a:t>
                </a:r>
                <a:r>
                  <a:rPr lang="en-AU" sz="2400" b="1" u="sng" dirty="0">
                    <a:solidFill>
                      <a:srgbClr val="FF0000"/>
                    </a:solidFill>
                    <a:cs typeface="Times New Roman" panose="02020603050405020304" pitchFamily="18" charset="0"/>
                  </a:rPr>
                  <a:t>˚ to the horizontal.</a:t>
                </a:r>
                <a:endParaRPr lang="en-AU" sz="2400" b="1" u="sng" dirty="0">
                  <a:solidFill>
                    <a:srgbClr val="FF0000"/>
                  </a:solidFill>
                </a:endParaRPr>
              </a:p>
            </p:txBody>
          </p:sp>
        </mc:Choice>
        <mc:Fallback xmlns="">
          <p:sp>
            <p:nvSpPr>
              <p:cNvPr id="30" name="Content Placeholder 2">
                <a:extLst>
                  <a:ext uri="{FF2B5EF4-FFF2-40B4-BE49-F238E27FC236}">
                    <a16:creationId xmlns:a16="http://schemas.microsoft.com/office/drawing/2014/main" id="{EE237CD8-C61A-43E1-B504-C0509BF2E673}"/>
                  </a:ext>
                </a:extLst>
              </p:cNvPr>
              <p:cNvSpPr txBox="1">
                <a:spLocks noRot="1" noChangeAspect="1" noMove="1" noResize="1" noEditPoints="1" noAdjustHandles="1" noChangeArrowheads="1" noChangeShapeType="1" noTextEdit="1"/>
              </p:cNvSpPr>
              <p:nvPr/>
            </p:nvSpPr>
            <p:spPr>
              <a:xfrm>
                <a:off x="8585200" y="3592240"/>
                <a:ext cx="3606799" cy="3265760"/>
              </a:xfrm>
              <a:prstGeom prst="rect">
                <a:avLst/>
              </a:prstGeom>
              <a:blipFill>
                <a:blip r:embed="rId3"/>
                <a:stretch>
                  <a:fillRect b="-2612"/>
                </a:stretch>
              </a:blipFill>
            </p:spPr>
            <p:txBody>
              <a:bodyPr/>
              <a:lstStyle/>
              <a:p>
                <a:r>
                  <a:rPr lang="en-AU">
                    <a:noFill/>
                  </a:rPr>
                  <a:t> </a:t>
                </a:r>
              </a:p>
            </p:txBody>
          </p:sp>
        </mc:Fallback>
      </mc:AlternateContent>
    </p:spTree>
    <p:extLst>
      <p:ext uri="{BB962C8B-B14F-4D97-AF65-F5344CB8AC3E}">
        <p14:creationId xmlns:p14="http://schemas.microsoft.com/office/powerpoint/2010/main" val="2080856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49" presetClass="path" presetSubtype="0" accel="50000" decel="50000" fill="hold" nodeType="clickEffect">
                                  <p:stCondLst>
                                    <p:cond delay="0"/>
                                  </p:stCondLst>
                                  <p:childTnLst>
                                    <p:animMotion origin="layout" path="M 2.70833E-6 7.40741E-7 L -0.22005 0.34792 " pathEditMode="relative" rAng="0" ptsTypes="AA">
                                      <p:cBhvr>
                                        <p:cTn id="21" dur="2000" fill="hold"/>
                                        <p:tgtEl>
                                          <p:spTgt spid="12"/>
                                        </p:tgtEl>
                                        <p:attrNameLst>
                                          <p:attrName>ppt_x</p:attrName>
                                          <p:attrName>ppt_y</p:attrName>
                                        </p:attrNameLst>
                                      </p:cBhvr>
                                      <p:rCtr x="-11003" y="17384"/>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fade">
                                      <p:cBhvr>
                                        <p:cTn id="44" dur="500"/>
                                        <p:tgtEl>
                                          <p:spTgt spid="29"/>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fade">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 end="1"/>
                                            </p:txEl>
                                          </p:spTgt>
                                        </p:tgtEl>
                                        <p:attrNameLst>
                                          <p:attrName>style.visibility</p:attrName>
                                        </p:attrNameLst>
                                      </p:cBhvr>
                                      <p:to>
                                        <p:strVal val="visible"/>
                                      </p:to>
                                    </p:set>
                                    <p:animEffect transition="in" filter="fade">
                                      <p:cBhvr>
                                        <p:cTn id="57" dur="500"/>
                                        <p:tgtEl>
                                          <p:spTgt spid="3">
                                            <p:txEl>
                                              <p:pRg st="1" end="1"/>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 end="2"/>
                                            </p:txEl>
                                          </p:spTgt>
                                        </p:tgtEl>
                                        <p:attrNameLst>
                                          <p:attrName>style.visibility</p:attrName>
                                        </p:attrNameLst>
                                      </p:cBhvr>
                                      <p:to>
                                        <p:strVal val="visible"/>
                                      </p:to>
                                    </p:set>
                                    <p:animEffect transition="in" filter="fade">
                                      <p:cBhvr>
                                        <p:cTn id="60" dur="500"/>
                                        <p:tgtEl>
                                          <p:spTgt spid="3">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0">
                                            <p:txEl>
                                              <p:pRg st="0" end="0"/>
                                            </p:txEl>
                                          </p:spTgt>
                                        </p:tgtEl>
                                        <p:attrNameLst>
                                          <p:attrName>style.visibility</p:attrName>
                                        </p:attrNameLst>
                                      </p:cBhvr>
                                      <p:to>
                                        <p:strVal val="visible"/>
                                      </p:to>
                                    </p:set>
                                    <p:animEffect transition="in" filter="fade">
                                      <p:cBhvr>
                                        <p:cTn id="65" dur="500"/>
                                        <p:tgtEl>
                                          <p:spTgt spid="30">
                                            <p:txEl>
                                              <p:pRg st="0" end="0"/>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0">
                                            <p:txEl>
                                              <p:pRg st="1" end="1"/>
                                            </p:txEl>
                                          </p:spTgt>
                                        </p:tgtEl>
                                        <p:attrNameLst>
                                          <p:attrName>style.visibility</p:attrName>
                                        </p:attrNameLst>
                                      </p:cBhvr>
                                      <p:to>
                                        <p:strVal val="visible"/>
                                      </p:to>
                                    </p:set>
                                    <p:animEffect transition="in" filter="fade">
                                      <p:cBhvr>
                                        <p:cTn id="68" dur="500"/>
                                        <p:tgtEl>
                                          <p:spTgt spid="30">
                                            <p:txEl>
                                              <p:pRg st="1" end="1"/>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0">
                                            <p:txEl>
                                              <p:pRg st="3" end="3"/>
                                            </p:txEl>
                                          </p:spTgt>
                                        </p:tgtEl>
                                        <p:attrNameLst>
                                          <p:attrName>style.visibility</p:attrName>
                                        </p:attrNameLst>
                                      </p:cBhvr>
                                      <p:to>
                                        <p:strVal val="visible"/>
                                      </p:to>
                                    </p:set>
                                    <p:animEffect transition="in" filter="fade">
                                      <p:cBhvr>
                                        <p:cTn id="73" dur="500"/>
                                        <p:tgtEl>
                                          <p:spTgt spid="30">
                                            <p:txEl>
                                              <p:pRg st="3" end="3"/>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0">
                                            <p:txEl>
                                              <p:pRg st="5" end="5"/>
                                            </p:txEl>
                                          </p:spTgt>
                                        </p:tgtEl>
                                        <p:attrNameLst>
                                          <p:attrName>style.visibility</p:attrName>
                                        </p:attrNameLst>
                                      </p:cBhvr>
                                      <p:to>
                                        <p:strVal val="visible"/>
                                      </p:to>
                                    </p:set>
                                    <p:animEffect transition="in" filter="fade">
                                      <p:cBhvr>
                                        <p:cTn id="78" dur="500"/>
                                        <p:tgtEl>
                                          <p:spTgt spid="30">
                                            <p:txEl>
                                              <p:pRg st="5" end="5"/>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30">
                                            <p:txEl>
                                              <p:pRg st="7" end="7"/>
                                            </p:txEl>
                                          </p:spTgt>
                                        </p:tgtEl>
                                        <p:attrNameLst>
                                          <p:attrName>style.visibility</p:attrName>
                                        </p:attrNameLst>
                                      </p:cBhvr>
                                      <p:to>
                                        <p:strVal val="visible"/>
                                      </p:to>
                                    </p:set>
                                    <p:animEffect transition="in" filter="fade">
                                      <p:cBhvr>
                                        <p:cTn id="83" dur="500"/>
                                        <p:tgtEl>
                                          <p:spTgt spid="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p:bldP spid="27" grpId="0"/>
      <p:bldP spid="28" grpId="0"/>
      <p:bldP spid="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EXAMPLE</a:t>
            </a:r>
            <a:endParaRPr lang="en-AU" dirty="0"/>
          </a:p>
        </p:txBody>
      </p:sp>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a:xfrm>
            <a:off x="838200" y="1825625"/>
            <a:ext cx="6297088" cy="1603375"/>
          </a:xfrm>
        </p:spPr>
        <p:txBody>
          <a:bodyPr>
            <a:normAutofit fontScale="92500" lnSpcReduction="10000"/>
          </a:bodyPr>
          <a:lstStyle/>
          <a:p>
            <a:pPr marL="0" indent="0">
              <a:buNone/>
            </a:pPr>
            <a:r>
              <a:rPr lang="en-AU" sz="2400" dirty="0"/>
              <a:t>*There is actually another way to find the</a:t>
            </a:r>
          </a:p>
          <a:p>
            <a:pPr marL="0" indent="0">
              <a:buNone/>
            </a:pPr>
            <a:r>
              <a:rPr lang="en-AU" sz="2400" dirty="0"/>
              <a:t>  magnitude of v (although the rest of the</a:t>
            </a:r>
          </a:p>
          <a:p>
            <a:pPr marL="0" indent="0">
              <a:buNone/>
            </a:pPr>
            <a:r>
              <a:rPr lang="en-AU" sz="2400" dirty="0"/>
              <a:t>  working remains the same). This method involves</a:t>
            </a:r>
          </a:p>
          <a:p>
            <a:pPr marL="0" indent="0">
              <a:buNone/>
            </a:pPr>
            <a:r>
              <a:rPr lang="en-AU" sz="2400" dirty="0"/>
              <a:t>  applying the Law of Conservation of Energy.</a:t>
            </a:r>
          </a:p>
        </p:txBody>
      </p:sp>
      <p:pic>
        <p:nvPicPr>
          <p:cNvPr id="5" name="Picture 4">
            <a:extLst>
              <a:ext uri="{FF2B5EF4-FFF2-40B4-BE49-F238E27FC236}">
                <a16:creationId xmlns:a16="http://schemas.microsoft.com/office/drawing/2014/main" id="{FF1CA94C-2C88-4A6C-A5B6-22166A34D0EC}"/>
              </a:ext>
            </a:extLst>
          </p:cNvPr>
          <p:cNvPicPr>
            <a:picLocks noChangeAspect="1"/>
          </p:cNvPicPr>
          <p:nvPr/>
        </p:nvPicPr>
        <p:blipFill>
          <a:blip r:embed="rId2"/>
          <a:stretch>
            <a:fillRect/>
          </a:stretch>
        </p:blipFill>
        <p:spPr>
          <a:xfrm>
            <a:off x="7532379" y="467789"/>
            <a:ext cx="4224661" cy="2961211"/>
          </a:xfrm>
          <a:prstGeom prst="rect">
            <a:avLst/>
          </a:prstGeom>
        </p:spPr>
      </p:pic>
      <p:sp>
        <p:nvSpPr>
          <p:cNvPr id="6" name="Content Placeholder 2">
            <a:extLst>
              <a:ext uri="{FF2B5EF4-FFF2-40B4-BE49-F238E27FC236}">
                <a16:creationId xmlns:a16="http://schemas.microsoft.com/office/drawing/2014/main" id="{F4B2C2CC-DC95-475C-895F-1466EAC8C395}"/>
              </a:ext>
            </a:extLst>
          </p:cNvPr>
          <p:cNvSpPr txBox="1">
            <a:spLocks/>
          </p:cNvSpPr>
          <p:nvPr/>
        </p:nvSpPr>
        <p:spPr>
          <a:xfrm>
            <a:off x="9486531" y="3123243"/>
            <a:ext cx="456459" cy="481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000" dirty="0"/>
              <a:t>s</a:t>
            </a:r>
            <a:r>
              <a:rPr lang="en-AU" sz="2000" baseline="-25000" dirty="0"/>
              <a:t>H</a:t>
            </a:r>
            <a:endParaRPr lang="en-AU" sz="2000" dirty="0"/>
          </a:p>
        </p:txBody>
      </p:sp>
      <p:sp>
        <p:nvSpPr>
          <p:cNvPr id="7" name="Content Placeholder 2">
            <a:extLst>
              <a:ext uri="{FF2B5EF4-FFF2-40B4-BE49-F238E27FC236}">
                <a16:creationId xmlns:a16="http://schemas.microsoft.com/office/drawing/2014/main" id="{FA80C417-61C8-44EF-BE0F-DCB3C40A5923}"/>
              </a:ext>
            </a:extLst>
          </p:cNvPr>
          <p:cNvSpPr txBox="1">
            <a:spLocks/>
          </p:cNvSpPr>
          <p:nvPr/>
        </p:nvSpPr>
        <p:spPr>
          <a:xfrm>
            <a:off x="838201" y="3590763"/>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Horizontal:</a:t>
            </a:r>
          </a:p>
          <a:p>
            <a:pPr marL="0" indent="0">
              <a:buNone/>
            </a:pPr>
            <a:r>
              <a:rPr lang="en-AU" sz="2400" dirty="0"/>
              <a:t>u</a:t>
            </a:r>
            <a:r>
              <a:rPr lang="en-AU" sz="2400" baseline="-25000" dirty="0"/>
              <a:t>H</a:t>
            </a:r>
            <a:r>
              <a:rPr lang="en-AU" sz="2400" dirty="0"/>
              <a:t> = 5 m/s</a:t>
            </a:r>
          </a:p>
          <a:p>
            <a:pPr marL="0" indent="0">
              <a:buNone/>
            </a:pPr>
            <a:r>
              <a:rPr lang="en-AU" sz="2400" dirty="0"/>
              <a:t>v</a:t>
            </a:r>
            <a:r>
              <a:rPr lang="en-AU" sz="2400" baseline="-25000" dirty="0"/>
              <a:t>H</a:t>
            </a:r>
            <a:r>
              <a:rPr lang="en-AU" sz="2400" dirty="0"/>
              <a:t> = 5 m/s</a:t>
            </a:r>
          </a:p>
          <a:p>
            <a:pPr marL="0" indent="0">
              <a:buNone/>
            </a:pPr>
            <a:r>
              <a:rPr lang="en-AU" sz="2400" dirty="0"/>
              <a:t>a</a:t>
            </a:r>
            <a:r>
              <a:rPr lang="en-AU" sz="2400" baseline="-25000" dirty="0"/>
              <a:t>H</a:t>
            </a:r>
            <a:r>
              <a:rPr lang="en-AU" sz="2400" dirty="0"/>
              <a:t> = 0 m/s</a:t>
            </a:r>
            <a:r>
              <a:rPr lang="en-AU" sz="2400" baseline="30000" dirty="0"/>
              <a:t>2</a:t>
            </a:r>
            <a:endParaRPr lang="en-AU" sz="2400" dirty="0"/>
          </a:p>
          <a:p>
            <a:pPr marL="0" indent="0">
              <a:buNone/>
            </a:pPr>
            <a:r>
              <a:rPr lang="en-AU" sz="2400" dirty="0"/>
              <a:t>s</a:t>
            </a:r>
            <a:r>
              <a:rPr lang="en-AU" sz="2400" baseline="-25000" dirty="0"/>
              <a:t>H</a:t>
            </a:r>
            <a:r>
              <a:rPr lang="en-AU" sz="2400" dirty="0"/>
              <a:t> = </a:t>
            </a:r>
            <a:r>
              <a:rPr lang="en-AU" sz="2400" dirty="0">
                <a:solidFill>
                  <a:srgbClr val="FF0000"/>
                </a:solidFill>
              </a:rPr>
              <a:t>6.39 m</a:t>
            </a:r>
          </a:p>
          <a:p>
            <a:pPr marL="0" indent="0">
              <a:buNone/>
            </a:pPr>
            <a:r>
              <a:rPr lang="en-AU" sz="2400" dirty="0"/>
              <a:t>t = </a:t>
            </a:r>
            <a:r>
              <a:rPr lang="en-AU" sz="2400" dirty="0">
                <a:solidFill>
                  <a:srgbClr val="FF0000"/>
                </a:solidFill>
              </a:rPr>
              <a:t>1.28 s</a:t>
            </a:r>
            <a:endParaRPr lang="en-AU" sz="2400" dirty="0"/>
          </a:p>
        </p:txBody>
      </p:sp>
      <p:sp>
        <p:nvSpPr>
          <p:cNvPr id="8" name="Content Placeholder 2">
            <a:extLst>
              <a:ext uri="{FF2B5EF4-FFF2-40B4-BE49-F238E27FC236}">
                <a16:creationId xmlns:a16="http://schemas.microsoft.com/office/drawing/2014/main" id="{EA39854B-D1A2-4A98-896E-3A34073241CF}"/>
              </a:ext>
            </a:extLst>
          </p:cNvPr>
          <p:cNvSpPr txBox="1">
            <a:spLocks/>
          </p:cNvSpPr>
          <p:nvPr/>
        </p:nvSpPr>
        <p:spPr>
          <a:xfrm>
            <a:off x="2996957" y="3592241"/>
            <a:ext cx="2162452" cy="268575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Vertical:</a:t>
            </a:r>
          </a:p>
          <a:p>
            <a:pPr marL="0" indent="0">
              <a:buNone/>
            </a:pPr>
            <a:r>
              <a:rPr lang="en-AU" sz="2400" dirty="0"/>
              <a:t>u</a:t>
            </a:r>
            <a:r>
              <a:rPr lang="en-AU" sz="2400" baseline="-25000" dirty="0"/>
              <a:t>V</a:t>
            </a:r>
            <a:r>
              <a:rPr lang="en-AU" sz="2400" dirty="0"/>
              <a:t> = 0 m/s</a:t>
            </a:r>
          </a:p>
          <a:p>
            <a:pPr marL="0" indent="0">
              <a:buNone/>
            </a:pPr>
            <a:r>
              <a:rPr lang="en-AU" sz="2400" dirty="0"/>
              <a:t>v</a:t>
            </a:r>
            <a:r>
              <a:rPr lang="en-AU" sz="2400" baseline="-25000" dirty="0"/>
              <a:t>V</a:t>
            </a:r>
            <a:r>
              <a:rPr lang="en-AU" sz="2400" dirty="0"/>
              <a:t> = ?</a:t>
            </a:r>
          </a:p>
          <a:p>
            <a:pPr marL="0" indent="0">
              <a:buNone/>
            </a:pPr>
            <a:r>
              <a:rPr lang="en-AU" sz="2400" dirty="0"/>
              <a:t>a</a:t>
            </a:r>
            <a:r>
              <a:rPr lang="en-AU" sz="2400" baseline="-25000" dirty="0"/>
              <a:t>V</a:t>
            </a:r>
            <a:r>
              <a:rPr lang="en-AU" sz="2400" dirty="0"/>
              <a:t> = 9.8 m/s</a:t>
            </a:r>
            <a:r>
              <a:rPr lang="en-AU" sz="2400" baseline="30000" dirty="0"/>
              <a:t>2</a:t>
            </a:r>
            <a:endParaRPr lang="en-AU" sz="2400" dirty="0"/>
          </a:p>
          <a:p>
            <a:pPr marL="0" indent="0">
              <a:buNone/>
            </a:pPr>
            <a:r>
              <a:rPr lang="en-AU" sz="2400" dirty="0"/>
              <a:t>s</a:t>
            </a:r>
            <a:r>
              <a:rPr lang="en-AU" sz="2400" baseline="-25000" dirty="0"/>
              <a:t>V</a:t>
            </a:r>
            <a:r>
              <a:rPr lang="en-AU" sz="2400" dirty="0"/>
              <a:t> = 8 m</a:t>
            </a:r>
          </a:p>
          <a:p>
            <a:pPr marL="0" indent="0">
              <a:buNone/>
            </a:pPr>
            <a:r>
              <a:rPr lang="en-AU" sz="2400" dirty="0"/>
              <a:t>t = </a:t>
            </a:r>
            <a:r>
              <a:rPr lang="en-AU" sz="2400" dirty="0">
                <a:solidFill>
                  <a:srgbClr val="FF0000"/>
                </a:solidFill>
              </a:rPr>
              <a:t>1.28 s</a:t>
            </a:r>
            <a:endParaRPr lang="en-AU" sz="2400" dirty="0"/>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ECD024C-5235-49D0-A483-F526FB1B053C}"/>
                  </a:ext>
                </a:extLst>
              </p:cNvPr>
              <p:cNvSpPr txBox="1">
                <a:spLocks/>
              </p:cNvSpPr>
              <p:nvPr/>
            </p:nvSpPr>
            <p:spPr>
              <a:xfrm>
                <a:off x="5008636" y="3592241"/>
                <a:ext cx="3586724" cy="268575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Total Energy (Top of Cliff):</a:t>
                </a:r>
              </a:p>
              <a:p>
                <a:pPr marL="0" indent="0">
                  <a:buNone/>
                </a:pPr>
                <a14:m>
                  <m:oMathPara xmlns:m="http://schemas.openxmlformats.org/officeDocument/2006/math">
                    <m:oMathParaPr>
                      <m:jc m:val="centerGroup"/>
                    </m:oMathParaPr>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𝑇𝑂𝑇</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𝐾</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𝑃</m:t>
                          </m:r>
                        </m:sub>
                      </m:sSub>
                    </m:oMath>
                  </m:oMathPara>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𝑇𝑂𝑇</m:t>
                          </m:r>
                        </m:sub>
                      </m:sSub>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𝑚</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r>
                        <a:rPr lang="en-AU" sz="2400" b="0" i="1" smtClean="0">
                          <a:latin typeface="Cambria Math" panose="02040503050406030204" pitchFamily="18" charset="0"/>
                        </a:rPr>
                        <m:t>𝑚𝑔h</m:t>
                      </m:r>
                    </m:oMath>
                  </m:oMathPara>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𝑇𝑂𝑇</m:t>
                          </m:r>
                        </m:sub>
                      </m:sSub>
                      <m:r>
                        <a:rPr lang="en-AU" sz="2400" b="0" i="1" smtClean="0">
                          <a:latin typeface="Cambria Math" panose="02040503050406030204" pitchFamily="18" charset="0"/>
                        </a:rPr>
                        <m:t>=</m:t>
                      </m:r>
                      <m:r>
                        <a:rPr lang="en-AU" sz="2400" b="0" i="1" smtClean="0">
                          <a:latin typeface="Cambria Math" panose="02040503050406030204" pitchFamily="18" charset="0"/>
                        </a:rPr>
                        <m:t>𝑚</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rPr>
                            <m:t>5</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+9.8</m:t>
                      </m:r>
                      <m:r>
                        <a:rPr lang="en-AU" sz="2400" b="0" i="1" smtClean="0">
                          <a:latin typeface="Cambria Math" panose="02040503050406030204" pitchFamily="18" charset="0"/>
                          <a:ea typeface="Cambria Math" panose="02040503050406030204" pitchFamily="18" charset="0"/>
                        </a:rPr>
                        <m:t>×8)</m:t>
                      </m:r>
                    </m:oMath>
                  </m:oMathPara>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𝑇𝑂𝑇</m:t>
                          </m:r>
                        </m:sub>
                      </m:sSub>
                      <m:r>
                        <a:rPr lang="en-AU" sz="2400" b="0" i="1" smtClean="0">
                          <a:latin typeface="Cambria Math" panose="02040503050406030204" pitchFamily="18" charset="0"/>
                        </a:rPr>
                        <m:t>=(90.9</m:t>
                      </m:r>
                      <m:r>
                        <a:rPr lang="en-AU" sz="2400" b="0" i="1" smtClean="0">
                          <a:latin typeface="Cambria Math" panose="02040503050406030204" pitchFamily="18" charset="0"/>
                          <a:ea typeface="Cambria Math" panose="02040503050406030204" pitchFamily="18" charset="0"/>
                        </a:rPr>
                        <m:t>×</m:t>
                      </m:r>
                      <m:r>
                        <a:rPr lang="en-AU" sz="2400" b="0" i="1" smtClean="0">
                          <a:latin typeface="Cambria Math" panose="02040503050406030204" pitchFamily="18" charset="0"/>
                          <a:ea typeface="Cambria Math" panose="02040503050406030204" pitchFamily="18" charset="0"/>
                        </a:rPr>
                        <m:t>𝑚</m:t>
                      </m:r>
                      <m:r>
                        <a:rPr lang="en-AU" sz="2400" b="0" i="1" smtClean="0">
                          <a:latin typeface="Cambria Math" panose="02040503050406030204" pitchFamily="18" charset="0"/>
                          <a:ea typeface="Cambria Math" panose="02040503050406030204" pitchFamily="18" charset="0"/>
                        </a:rPr>
                        <m:t>) </m:t>
                      </m:r>
                      <m:r>
                        <a:rPr lang="en-AU" sz="2400" b="0" i="1" smtClean="0">
                          <a:latin typeface="Cambria Math" panose="02040503050406030204" pitchFamily="18" charset="0"/>
                        </a:rPr>
                        <m:t>𝐽</m:t>
                      </m:r>
                    </m:oMath>
                  </m:oMathPara>
                </a14:m>
                <a:endParaRPr lang="en-AU" sz="2400" dirty="0"/>
              </a:p>
            </p:txBody>
          </p:sp>
        </mc:Choice>
        <mc:Fallback xmlns="">
          <p:sp>
            <p:nvSpPr>
              <p:cNvPr id="14" name="Content Placeholder 2">
                <a:extLst>
                  <a:ext uri="{FF2B5EF4-FFF2-40B4-BE49-F238E27FC236}">
                    <a16:creationId xmlns:a16="http://schemas.microsoft.com/office/drawing/2014/main" id="{EECD024C-5235-49D0-A483-F526FB1B053C}"/>
                  </a:ext>
                </a:extLst>
              </p:cNvPr>
              <p:cNvSpPr txBox="1">
                <a:spLocks noRot="1" noChangeAspect="1" noMove="1" noResize="1" noEditPoints="1" noAdjustHandles="1" noChangeArrowheads="1" noChangeShapeType="1" noTextEdit="1"/>
              </p:cNvSpPr>
              <p:nvPr/>
            </p:nvSpPr>
            <p:spPr>
              <a:xfrm>
                <a:off x="5008636" y="3592241"/>
                <a:ext cx="3586724" cy="2685750"/>
              </a:xfrm>
              <a:prstGeom prst="rect">
                <a:avLst/>
              </a:prstGeom>
              <a:blipFill>
                <a:blip r:embed="rId3"/>
                <a:stretch>
                  <a:fillRect l="-1190" t="-3175"/>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2C1E6F31-892E-4958-91B8-97BE3E22DB1F}"/>
                  </a:ext>
                </a:extLst>
              </p:cNvPr>
              <p:cNvSpPr txBox="1">
                <a:spLocks/>
              </p:cNvSpPr>
              <p:nvPr/>
            </p:nvSpPr>
            <p:spPr>
              <a:xfrm>
                <a:off x="8036316" y="3592241"/>
                <a:ext cx="3586724" cy="268575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sz="2400" u="sng" dirty="0"/>
                  <a:t>Kinetic Energy (Bottom of Cliff):</a:t>
                </a:r>
              </a:p>
              <a:p>
                <a:pPr marL="0" indent="0" algn="ctr">
                  <a:buNone/>
                </a:pPr>
                <a14:m>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𝑇𝑂𝑇</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𝐾</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𝑃</m:t>
                        </m:r>
                      </m:sub>
                    </m:sSub>
                  </m:oMath>
                </a14:m>
                <a:r>
                  <a:rPr lang="en-AU" sz="2400" dirty="0"/>
                  <a:t>, </a:t>
                </a:r>
                <a14:m>
                  <m:oMath xmlns:m="http://schemas.openxmlformats.org/officeDocument/2006/math">
                    <m:sSub>
                      <m:sSubPr>
                        <m:ctrlPr>
                          <a:rPr lang="en-AU" sz="2400" i="1" smtClean="0">
                            <a:latin typeface="Cambria Math" panose="02040503050406030204" pitchFamily="18" charset="0"/>
                          </a:rPr>
                        </m:ctrlPr>
                      </m:sSubPr>
                      <m:e>
                        <m:r>
                          <a:rPr lang="en-AU" sz="2400" b="0" i="1" smtClean="0">
                            <a:latin typeface="Cambria Math" panose="02040503050406030204" pitchFamily="18" charset="0"/>
                          </a:rPr>
                          <m:t>𝐸</m:t>
                        </m:r>
                      </m:e>
                      <m:sub>
                        <m:r>
                          <a:rPr lang="en-AU" sz="2400" b="0" i="1" smtClean="0">
                            <a:latin typeface="Cambria Math" panose="02040503050406030204" pitchFamily="18" charset="0"/>
                          </a:rPr>
                          <m:t>𝑃</m:t>
                        </m:r>
                      </m:sub>
                    </m:sSub>
                    <m:r>
                      <a:rPr lang="en-AU" sz="2400" b="0" i="1" smtClean="0">
                        <a:latin typeface="Cambria Math" panose="02040503050406030204" pitchFamily="18" charset="0"/>
                      </a:rPr>
                      <m:t>=0 </m:t>
                    </m:r>
                    <m:r>
                      <a:rPr lang="en-AU" sz="2400" b="0" i="1" smtClean="0">
                        <a:latin typeface="Cambria Math" panose="02040503050406030204" pitchFamily="18" charset="0"/>
                      </a:rPr>
                      <m:t>𝐽</m:t>
                    </m:r>
                  </m:oMath>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(90.9</m:t>
                      </m:r>
                      <m:r>
                        <a:rPr lang="en-AU" sz="2400" i="1">
                          <a:latin typeface="Cambria Math" panose="02040503050406030204" pitchFamily="18" charset="0"/>
                          <a:ea typeface="Cambria Math" panose="02040503050406030204" pitchFamily="18" charset="0"/>
                        </a:rPr>
                        <m:t>×</m:t>
                      </m:r>
                      <m:r>
                        <a:rPr lang="en-AU" sz="2400" i="1">
                          <a:latin typeface="Cambria Math" panose="02040503050406030204" pitchFamily="18" charset="0"/>
                          <a:ea typeface="Cambria Math" panose="02040503050406030204" pitchFamily="18" charset="0"/>
                        </a:rPr>
                        <m:t>𝑚</m:t>
                      </m:r>
                      <m:r>
                        <a:rPr lang="en-AU" sz="2400" i="1">
                          <a:latin typeface="Cambria Math" panose="02040503050406030204" pitchFamily="18" charset="0"/>
                          <a:ea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𝑚</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oMath>
                  </m:oMathPara>
                </a14:m>
                <a:endParaRPr lang="en-AU" sz="240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r>
                        <a:rPr lang="en-AU" sz="2400" i="1" smtClean="0">
                          <a:latin typeface="Cambria Math" panose="02040503050406030204" pitchFamily="18" charset="0"/>
                        </a:rPr>
                        <m:t>𝑣</m:t>
                      </m:r>
                      <m:r>
                        <a:rPr lang="en-AU" sz="2400" b="0" i="1" smtClean="0">
                          <a:latin typeface="Cambria Math" panose="02040503050406030204" pitchFamily="18" charset="0"/>
                        </a:rPr>
                        <m:t>=</m:t>
                      </m:r>
                      <m:rad>
                        <m:radPr>
                          <m:degHide m:val="on"/>
                          <m:ctrlPr>
                            <a:rPr lang="en-AU" sz="2400" b="0" i="1" smtClean="0">
                              <a:latin typeface="Cambria Math" panose="02040503050406030204" pitchFamily="18" charset="0"/>
                            </a:rPr>
                          </m:ctrlPr>
                        </m:radPr>
                        <m:deg/>
                        <m:e>
                          <m:r>
                            <a:rPr lang="en-AU" sz="2400" b="0" i="1" smtClean="0">
                              <a:latin typeface="Cambria Math" panose="02040503050406030204" pitchFamily="18" charset="0"/>
                            </a:rPr>
                            <m:t>2</m:t>
                          </m:r>
                          <m:r>
                            <a:rPr lang="en-AU" sz="2400" b="0" i="1" smtClean="0">
                              <a:latin typeface="Cambria Math" panose="02040503050406030204" pitchFamily="18" charset="0"/>
                              <a:ea typeface="Cambria Math" panose="02040503050406030204" pitchFamily="18" charset="0"/>
                            </a:rPr>
                            <m:t>×90.9</m:t>
                          </m:r>
                        </m:e>
                      </m:rad>
                    </m:oMath>
                  </m:oMathPara>
                </a14:m>
                <a:endParaRPr lang="en-AU" sz="2400" b="0" dirty="0"/>
              </a:p>
              <a:p>
                <a:pPr marL="0" indent="0">
                  <a:buNone/>
                </a:pPr>
                <a:endParaRPr lang="en-AU" sz="2400" dirty="0"/>
              </a:p>
              <a:p>
                <a:pPr marL="0" indent="0">
                  <a:buNone/>
                </a:pPr>
                <a14:m>
                  <m:oMathPara xmlns:m="http://schemas.openxmlformats.org/officeDocument/2006/math">
                    <m:oMathParaPr>
                      <m:jc m:val="centerGroup"/>
                    </m:oMathParaPr>
                    <m:oMath xmlns:m="http://schemas.openxmlformats.org/officeDocument/2006/math">
                      <m:r>
                        <a:rPr lang="en-AU" sz="2400" b="1" i="1" u="sng" smtClean="0">
                          <a:solidFill>
                            <a:srgbClr val="FF0000"/>
                          </a:solidFill>
                          <a:latin typeface="Cambria Math" panose="02040503050406030204" pitchFamily="18" charset="0"/>
                        </a:rPr>
                        <m:t>𝒗</m:t>
                      </m:r>
                      <m:r>
                        <a:rPr lang="en-AU" sz="2400" b="1" i="1" u="sng" smtClean="0">
                          <a:solidFill>
                            <a:srgbClr val="FF0000"/>
                          </a:solidFill>
                          <a:latin typeface="Cambria Math" panose="02040503050406030204" pitchFamily="18" charset="0"/>
                        </a:rPr>
                        <m:t>=</m:t>
                      </m:r>
                      <m:r>
                        <a:rPr lang="en-AU" sz="2400" b="1" i="1" u="sng" smtClean="0">
                          <a:solidFill>
                            <a:srgbClr val="FF0000"/>
                          </a:solidFill>
                          <a:latin typeface="Cambria Math" panose="02040503050406030204" pitchFamily="18" charset="0"/>
                        </a:rPr>
                        <m:t>𝟏𝟑</m:t>
                      </m:r>
                      <m:r>
                        <a:rPr lang="en-AU" sz="2400" b="1" i="1" u="sng" smtClean="0">
                          <a:solidFill>
                            <a:srgbClr val="FF0000"/>
                          </a:solidFill>
                          <a:latin typeface="Cambria Math" panose="02040503050406030204" pitchFamily="18" charset="0"/>
                        </a:rPr>
                        <m:t>.</m:t>
                      </m:r>
                      <m:r>
                        <a:rPr lang="en-AU" sz="2400" b="1" i="1" u="sng" smtClean="0">
                          <a:solidFill>
                            <a:srgbClr val="FF0000"/>
                          </a:solidFill>
                          <a:latin typeface="Cambria Math" panose="02040503050406030204" pitchFamily="18" charset="0"/>
                        </a:rPr>
                        <m:t>𝟒𝟖</m:t>
                      </m:r>
                      <m:r>
                        <a:rPr lang="en-AU" sz="2400" b="1" i="1" u="sng" smtClean="0">
                          <a:solidFill>
                            <a:srgbClr val="FF0000"/>
                          </a:solidFill>
                          <a:latin typeface="Cambria Math" panose="02040503050406030204" pitchFamily="18" charset="0"/>
                        </a:rPr>
                        <m:t> </m:t>
                      </m:r>
                      <m:r>
                        <a:rPr lang="en-AU" sz="2400" b="1" i="1" u="sng" smtClean="0">
                          <a:solidFill>
                            <a:srgbClr val="FF0000"/>
                          </a:solidFill>
                          <a:latin typeface="Cambria Math" panose="02040503050406030204" pitchFamily="18" charset="0"/>
                        </a:rPr>
                        <m:t>𝒎</m:t>
                      </m:r>
                      <m:r>
                        <a:rPr lang="en-AU" sz="2400" b="1" i="1" u="sng" smtClean="0">
                          <a:solidFill>
                            <a:srgbClr val="FF0000"/>
                          </a:solidFill>
                          <a:latin typeface="Cambria Math" panose="02040503050406030204" pitchFamily="18" charset="0"/>
                        </a:rPr>
                        <m:t>/</m:t>
                      </m:r>
                      <m:r>
                        <a:rPr lang="en-AU" sz="2400" b="1" i="1" u="sng" smtClean="0">
                          <a:solidFill>
                            <a:srgbClr val="FF0000"/>
                          </a:solidFill>
                          <a:latin typeface="Cambria Math" panose="02040503050406030204" pitchFamily="18" charset="0"/>
                        </a:rPr>
                        <m:t>𝒔</m:t>
                      </m:r>
                    </m:oMath>
                  </m:oMathPara>
                </a14:m>
                <a:endParaRPr lang="en-AU" sz="2400" b="1" u="sng" dirty="0">
                  <a:solidFill>
                    <a:srgbClr val="FF0000"/>
                  </a:solidFill>
                </a:endParaRPr>
              </a:p>
            </p:txBody>
          </p:sp>
        </mc:Choice>
        <mc:Fallback xmlns="">
          <p:sp>
            <p:nvSpPr>
              <p:cNvPr id="9" name="Content Placeholder 2">
                <a:extLst>
                  <a:ext uri="{FF2B5EF4-FFF2-40B4-BE49-F238E27FC236}">
                    <a16:creationId xmlns:a16="http://schemas.microsoft.com/office/drawing/2014/main" id="{2C1E6F31-892E-4958-91B8-97BE3E22DB1F}"/>
                  </a:ext>
                </a:extLst>
              </p:cNvPr>
              <p:cNvSpPr txBox="1">
                <a:spLocks noRot="1" noChangeAspect="1" noMove="1" noResize="1" noEditPoints="1" noAdjustHandles="1" noChangeArrowheads="1" noChangeShapeType="1" noTextEdit="1"/>
              </p:cNvSpPr>
              <p:nvPr/>
            </p:nvSpPr>
            <p:spPr>
              <a:xfrm>
                <a:off x="8036316" y="3592241"/>
                <a:ext cx="3586724" cy="2685750"/>
              </a:xfrm>
              <a:prstGeom prst="rect">
                <a:avLst/>
              </a:prstGeom>
              <a:blipFill>
                <a:blip r:embed="rId4"/>
                <a:stretch>
                  <a:fillRect l="-1528" t="-3855" b="-680"/>
                </a:stretch>
              </a:blipFill>
            </p:spPr>
            <p:txBody>
              <a:bodyPr/>
              <a:lstStyle/>
              <a:p>
                <a:r>
                  <a:rPr lang="en-AU">
                    <a:noFill/>
                  </a:rPr>
                  <a:t> </a:t>
                </a:r>
              </a:p>
            </p:txBody>
          </p:sp>
        </mc:Fallback>
      </mc:AlternateContent>
      <p:cxnSp>
        <p:nvCxnSpPr>
          <p:cNvPr id="10" name="Straight Connector 9">
            <a:extLst>
              <a:ext uri="{FF2B5EF4-FFF2-40B4-BE49-F238E27FC236}">
                <a16:creationId xmlns:a16="http://schemas.microsoft.com/office/drawing/2014/main" id="{2BEAAEFB-E727-42A5-8031-D5E692F93F2B}"/>
              </a:ext>
            </a:extLst>
          </p:cNvPr>
          <p:cNvCxnSpPr/>
          <p:nvPr/>
        </p:nvCxnSpPr>
        <p:spPr>
          <a:xfrm flipV="1">
            <a:off x="9580880" y="4632960"/>
            <a:ext cx="264160"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55805CF-C14D-4AC5-9C3C-F67634382A3B}"/>
              </a:ext>
            </a:extLst>
          </p:cNvPr>
          <p:cNvCxnSpPr/>
          <p:nvPr/>
        </p:nvCxnSpPr>
        <p:spPr>
          <a:xfrm flipV="1">
            <a:off x="10388600" y="4628838"/>
            <a:ext cx="264160" cy="304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00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fade">
                                      <p:cBhvr>
                                        <p:cTn id="10" dur="5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animEffect transition="in" filter="fade">
                                      <p:cBhvr>
                                        <p:cTn id="15" dur="500"/>
                                        <p:tgtEl>
                                          <p:spTgt spid="1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4">
                                            <p:txEl>
                                              <p:pRg st="5" end="5"/>
                                            </p:txEl>
                                          </p:spTgt>
                                        </p:tgtEl>
                                        <p:attrNameLst>
                                          <p:attrName>style.visibility</p:attrName>
                                        </p:attrNameLst>
                                      </p:cBhvr>
                                      <p:to>
                                        <p:strVal val="visible"/>
                                      </p:to>
                                    </p:set>
                                    <p:animEffect transition="in" filter="fade">
                                      <p:cBhvr>
                                        <p:cTn id="20" dur="500"/>
                                        <p:tgtEl>
                                          <p:spTgt spid="1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animEffect transition="in" filter="fade">
                                      <p:cBhvr>
                                        <p:cTn id="25" dur="500"/>
                                        <p:tgtEl>
                                          <p:spTgt spid="14">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
                                            <p:txEl>
                                              <p:pRg st="0" end="0"/>
                                            </p:txEl>
                                          </p:spTgt>
                                        </p:tgtEl>
                                        <p:attrNameLst>
                                          <p:attrName>style.visibility</p:attrName>
                                        </p:attrNameLst>
                                      </p:cBhvr>
                                      <p:to>
                                        <p:strVal val="visible"/>
                                      </p:to>
                                    </p:set>
                                    <p:animEffect transition="in" filter="fade">
                                      <p:cBhvr>
                                        <p:cTn id="30" dur="500"/>
                                        <p:tgtEl>
                                          <p:spTgt spid="9">
                                            <p:txEl>
                                              <p:pRg st="0" end="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fade">
                                      <p:cBhvr>
                                        <p:cTn id="38" dur="500"/>
                                        <p:tgtEl>
                                          <p:spTgt spid="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par>
                                <p:cTn id="44" presetID="22" presetClass="entr" presetSubtype="4"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down)">
                                      <p:cBhvr>
                                        <p:cTn id="46" dur="500"/>
                                        <p:tgtEl>
                                          <p:spTgt spid="1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animEffect transition="in" filter="fade">
                                      <p:cBhvr>
                                        <p:cTn id="51" dur="500"/>
                                        <p:tgtEl>
                                          <p:spTgt spid="9">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9">
                                            <p:txEl>
                                              <p:pRg st="7" end="7"/>
                                            </p:txEl>
                                          </p:spTgt>
                                        </p:tgtEl>
                                        <p:attrNameLst>
                                          <p:attrName>style.visibility</p:attrName>
                                        </p:attrNameLst>
                                      </p:cBhvr>
                                      <p:to>
                                        <p:strVal val="visible"/>
                                      </p:to>
                                    </p:set>
                                    <p:animEffect transition="in" filter="fade">
                                      <p:cBhvr>
                                        <p:cTn id="5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DESCRIBING MOTION</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However, if we want to calculate the speed, position, acceleration or time-of-travel of an object, we need to use kinematic equations, hereafter referred to as the equations of motion:</a:t>
                </a:r>
              </a:p>
              <a:p>
                <a:pPr marL="0" indent="0">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𝑎</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𝑢</m:t>
                          </m:r>
                        </m:num>
                        <m:den>
                          <m:r>
                            <a:rPr lang="en-AU" sz="2400" b="0" i="1" smtClean="0">
                              <a:latin typeface="Cambria Math" panose="02040503050406030204" pitchFamily="18" charset="0"/>
                            </a:rPr>
                            <m:t>𝑡</m:t>
                          </m:r>
                        </m:den>
                      </m:f>
                      <m:r>
                        <a:rPr lang="en-AU" sz="2400" b="0" i="1" smtClean="0">
                          <a:latin typeface="Cambria Math" panose="02040503050406030204" pitchFamily="18" charset="0"/>
                        </a:rPr>
                        <m:t>  </m:t>
                      </m:r>
                      <m:r>
                        <a:rPr lang="en-AU" sz="2400" b="0" i="1" smtClean="0">
                          <a:latin typeface="Cambria Math" panose="02040503050406030204" pitchFamily="18" charset="0"/>
                        </a:rPr>
                        <m:t>𝑜𝑟</m:t>
                      </m:r>
                      <m:r>
                        <a:rPr lang="en-AU" sz="2400" b="0" i="1" smtClean="0">
                          <a:latin typeface="Cambria Math" panose="02040503050406030204" pitchFamily="18" charset="0"/>
                        </a:rPr>
                        <m:t> </m:t>
                      </m:r>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𝑢</m:t>
                      </m:r>
                      <m:r>
                        <a:rPr lang="en-AU" sz="2400" b="0" i="1" smtClean="0">
                          <a:latin typeface="Cambria Math" panose="02040503050406030204" pitchFamily="18" charset="0"/>
                        </a:rPr>
                        <m:t>+</m:t>
                      </m:r>
                      <m:r>
                        <a:rPr lang="en-AU" sz="2400" b="0" i="1" smtClean="0">
                          <a:latin typeface="Cambria Math" panose="02040503050406030204" pitchFamily="18" charset="0"/>
                        </a:rPr>
                        <m:t>𝑎𝑡</m:t>
                      </m:r>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sSup>
                        <m:sSupPr>
                          <m:ctrlPr>
                            <a:rPr lang="en-AU" sz="240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𝑢</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+2</m:t>
                      </m:r>
                      <m:r>
                        <a:rPr lang="en-AU" sz="2400" b="0" i="1" smtClean="0">
                          <a:latin typeface="Cambria Math" panose="02040503050406030204" pitchFamily="18" charset="0"/>
                        </a:rPr>
                        <m:t>𝑎𝑠</m:t>
                      </m:r>
                    </m:oMath>
                  </m:oMathPara>
                </a14:m>
                <a:endParaRPr lang="en-AU" sz="2400"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AU">
                    <a:noFill/>
                  </a:rPr>
                  <a:t> </a:t>
                </a:r>
              </a:p>
            </p:txBody>
          </p:sp>
        </mc:Fallback>
      </mc:AlternateContent>
      <p:sp>
        <p:nvSpPr>
          <p:cNvPr id="4" name="Rectangle 3">
            <a:extLst>
              <a:ext uri="{FF2B5EF4-FFF2-40B4-BE49-F238E27FC236}">
                <a16:creationId xmlns:a16="http://schemas.microsoft.com/office/drawing/2014/main" id="{7E40BBBF-27A9-41FE-8939-9B78512D39FA}"/>
              </a:ext>
            </a:extLst>
          </p:cNvPr>
          <p:cNvSpPr/>
          <p:nvPr/>
        </p:nvSpPr>
        <p:spPr>
          <a:xfrm>
            <a:off x="4128117" y="3151573"/>
            <a:ext cx="3941686"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7" name="Rectangle 6">
            <a:extLst>
              <a:ext uri="{FF2B5EF4-FFF2-40B4-BE49-F238E27FC236}">
                <a16:creationId xmlns:a16="http://schemas.microsoft.com/office/drawing/2014/main" id="{085338BF-5823-4AAD-8578-27B30EEA3BE9}"/>
              </a:ext>
            </a:extLst>
          </p:cNvPr>
          <p:cNvSpPr/>
          <p:nvPr/>
        </p:nvSpPr>
        <p:spPr>
          <a:xfrm>
            <a:off x="4129596" y="4165109"/>
            <a:ext cx="3941686"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Rectangle 7">
            <a:extLst>
              <a:ext uri="{FF2B5EF4-FFF2-40B4-BE49-F238E27FC236}">
                <a16:creationId xmlns:a16="http://schemas.microsoft.com/office/drawing/2014/main" id="{933D625B-4978-4A24-B544-C6B9F7EA65B3}"/>
              </a:ext>
            </a:extLst>
          </p:cNvPr>
          <p:cNvSpPr/>
          <p:nvPr/>
        </p:nvSpPr>
        <p:spPr>
          <a:xfrm>
            <a:off x="4131076" y="5178645"/>
            <a:ext cx="3941686" cy="9144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9" name="TextBox 8">
            <a:extLst>
              <a:ext uri="{FF2B5EF4-FFF2-40B4-BE49-F238E27FC236}">
                <a16:creationId xmlns:a16="http://schemas.microsoft.com/office/drawing/2014/main" id="{14CB8108-6102-4C29-84A7-6209D348BACA}"/>
              </a:ext>
            </a:extLst>
          </p:cNvPr>
          <p:cNvSpPr txBox="1"/>
          <p:nvPr/>
        </p:nvSpPr>
        <p:spPr>
          <a:xfrm>
            <a:off x="8540317" y="3151573"/>
            <a:ext cx="2530136" cy="2862322"/>
          </a:xfrm>
          <a:prstGeom prst="rect">
            <a:avLst/>
          </a:prstGeom>
          <a:noFill/>
          <a:ln>
            <a:solidFill>
              <a:srgbClr val="FF0000"/>
            </a:solidFill>
          </a:ln>
        </p:spPr>
        <p:txBody>
          <a:bodyPr wrap="square" rtlCol="0">
            <a:spAutoFit/>
          </a:bodyPr>
          <a:lstStyle/>
          <a:p>
            <a:r>
              <a:rPr lang="en-AU" dirty="0"/>
              <a:t>a = acceleration (m/s</a:t>
            </a:r>
            <a:r>
              <a:rPr lang="en-AU" baseline="30000" dirty="0"/>
              <a:t>2</a:t>
            </a:r>
            <a:r>
              <a:rPr lang="en-AU" dirty="0"/>
              <a:t>)</a:t>
            </a:r>
          </a:p>
          <a:p>
            <a:r>
              <a:rPr lang="en-AU" dirty="0"/>
              <a:t>v = final velocity (m/s)</a:t>
            </a:r>
          </a:p>
          <a:p>
            <a:r>
              <a:rPr lang="en-AU" dirty="0"/>
              <a:t>u = initial velocity (m/s)</a:t>
            </a:r>
          </a:p>
          <a:p>
            <a:r>
              <a:rPr lang="en-AU" dirty="0"/>
              <a:t>t = time (s)</a:t>
            </a:r>
          </a:p>
          <a:p>
            <a:r>
              <a:rPr lang="en-AU" dirty="0"/>
              <a:t>s = displacement (m)</a:t>
            </a:r>
          </a:p>
          <a:p>
            <a:endParaRPr lang="en-AU" dirty="0"/>
          </a:p>
          <a:p>
            <a:r>
              <a:rPr lang="en-AU" dirty="0"/>
              <a:t>*Recall that all vector quantities require a direction, usually given as either +ve or –ve.</a:t>
            </a:r>
          </a:p>
        </p:txBody>
      </p:sp>
    </p:spTree>
    <p:extLst>
      <p:ext uri="{BB962C8B-B14F-4D97-AF65-F5344CB8AC3E}">
        <p14:creationId xmlns:p14="http://schemas.microsoft.com/office/powerpoint/2010/main" val="386266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1 -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1: A car goes from rest to 30m/s in 9 seconds of constant acceleration. Find the acceleration:</a:t>
                </a:r>
              </a:p>
              <a:p>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𝑎</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𝑢</m:t>
                          </m:r>
                        </m:num>
                        <m:den>
                          <m:r>
                            <a:rPr lang="en-AU" sz="2400" b="0" i="1" smtClean="0">
                              <a:latin typeface="Cambria Math" panose="02040503050406030204" pitchFamily="18" charset="0"/>
                            </a:rPr>
                            <m:t>𝑡</m:t>
                          </m:r>
                        </m:den>
                      </m:f>
                      <m:r>
                        <a:rPr lang="en-AU" sz="2400" b="0" i="1" smtClean="0">
                          <a:latin typeface="Cambria Math" panose="02040503050406030204" pitchFamily="18" charset="0"/>
                        </a:rPr>
                        <m:t> </m:t>
                      </m:r>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𝑎</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30−0</m:t>
                          </m:r>
                        </m:num>
                        <m:den>
                          <m:r>
                            <a:rPr lang="en-AU" sz="2400" b="0" i="1" smtClean="0">
                              <a:latin typeface="Cambria Math" panose="02040503050406030204" pitchFamily="18" charset="0"/>
                            </a:rPr>
                            <m:t>9</m:t>
                          </m:r>
                        </m:den>
                      </m:f>
                      <m:r>
                        <a:rPr lang="en-AU" sz="2400" b="0" i="1" smtClean="0">
                          <a:latin typeface="Cambria Math" panose="02040503050406030204" pitchFamily="18" charset="0"/>
                        </a:rPr>
                        <m:t> </m:t>
                      </m:r>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𝒂</m:t>
                      </m:r>
                      <m:r>
                        <a:rPr lang="en-AU" sz="2400" b="1" i="1" u="sng" smtClean="0">
                          <a:latin typeface="Cambria Math" panose="02040503050406030204" pitchFamily="18" charset="0"/>
                        </a:rPr>
                        <m:t>=</m:t>
                      </m:r>
                      <m:r>
                        <a:rPr lang="en-AU" sz="2400" b="1" i="1" u="sng" smtClean="0">
                          <a:latin typeface="Cambria Math" panose="02040503050406030204" pitchFamily="18" charset="0"/>
                        </a:rPr>
                        <m:t>𝟑</m:t>
                      </m:r>
                      <m:r>
                        <a:rPr lang="en-AU" sz="2400" b="1" i="1" u="sng" smtClean="0">
                          <a:latin typeface="Cambria Math" panose="02040503050406030204" pitchFamily="18" charset="0"/>
                        </a:rPr>
                        <m:t>.</m:t>
                      </m:r>
                      <m:r>
                        <a:rPr lang="en-AU" sz="2400" b="1" i="1" u="sng" smtClean="0">
                          <a:latin typeface="Cambria Math" panose="02040503050406030204" pitchFamily="18" charset="0"/>
                        </a:rPr>
                        <m:t>𝟑𝟑</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r>
                        <a:rPr lang="en-AU" sz="2400" b="1" i="1" u="sng" smtClean="0">
                          <a:latin typeface="Cambria Math" panose="02040503050406030204" pitchFamily="18" charset="0"/>
                        </a:rPr>
                        <m:t>/</m:t>
                      </m:r>
                      <m:sSup>
                        <m:sSupPr>
                          <m:ctrlPr>
                            <a:rPr lang="en-AU" sz="2400" b="1" i="1" u="sng" smtClean="0">
                              <a:latin typeface="Cambria Math" panose="02040503050406030204" pitchFamily="18" charset="0"/>
                            </a:rPr>
                          </m:ctrlPr>
                        </m:sSupPr>
                        <m:e>
                          <m:r>
                            <a:rPr lang="en-AU" sz="2400" b="1" i="1" u="sng" smtClean="0">
                              <a:latin typeface="Cambria Math" panose="02040503050406030204" pitchFamily="18" charset="0"/>
                            </a:rPr>
                            <m:t>𝒔</m:t>
                          </m:r>
                        </m:e>
                        <m:sup>
                          <m:r>
                            <a:rPr lang="en-AU" sz="2400" b="1" i="1" u="sng" smtClean="0">
                              <a:latin typeface="Cambria Math" panose="02040503050406030204" pitchFamily="18" charset="0"/>
                            </a:rPr>
                            <m:t>𝟐</m:t>
                          </m:r>
                        </m:sup>
                      </m:sSup>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AU">
                    <a:noFill/>
                  </a:rPr>
                  <a:t> </a:t>
                </a:r>
              </a:p>
            </p:txBody>
          </p:sp>
        </mc:Fallback>
      </mc:AlternateContent>
    </p:spTree>
    <p:extLst>
      <p:ext uri="{BB962C8B-B14F-4D97-AF65-F5344CB8AC3E}">
        <p14:creationId xmlns:p14="http://schemas.microsoft.com/office/powerpoint/2010/main" val="1241601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1 -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2: A car accelerates from rest at 2 m/s</a:t>
                </a:r>
                <a:r>
                  <a:rPr lang="en-AU" sz="2400" baseline="30000" dirty="0"/>
                  <a:t>2</a:t>
                </a:r>
                <a:r>
                  <a:rPr lang="en-AU" sz="2400" dirty="0"/>
                  <a:t> for 10 seconds. Find the final speed:</a:t>
                </a:r>
              </a:p>
              <a:p>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𝑢</m:t>
                      </m:r>
                      <m:r>
                        <a:rPr lang="en-AU" sz="2400" b="0" i="1" smtClean="0">
                          <a:latin typeface="Cambria Math" panose="02040503050406030204" pitchFamily="18" charset="0"/>
                        </a:rPr>
                        <m:t>+</m:t>
                      </m:r>
                      <m:r>
                        <a:rPr lang="en-AU" sz="2400" b="0" i="1" smtClean="0">
                          <a:latin typeface="Cambria Math" panose="02040503050406030204" pitchFamily="18" charset="0"/>
                        </a:rPr>
                        <m:t>𝑎𝑡</m:t>
                      </m:r>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𝑣</m:t>
                      </m:r>
                      <m:r>
                        <a:rPr lang="en-AU" sz="2400" b="0" i="1" smtClean="0">
                          <a:latin typeface="Cambria Math" panose="02040503050406030204" pitchFamily="18" charset="0"/>
                        </a:rPr>
                        <m:t>=0+2</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10</m:t>
                          </m:r>
                        </m:e>
                      </m:d>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𝒗</m:t>
                      </m:r>
                      <m:r>
                        <a:rPr lang="en-AU" sz="2400" b="1" i="1" u="sng" smtClean="0">
                          <a:latin typeface="Cambria Math" panose="02040503050406030204" pitchFamily="18" charset="0"/>
                        </a:rPr>
                        <m:t>=</m:t>
                      </m:r>
                      <m:r>
                        <a:rPr lang="en-AU" sz="2400" b="1" i="1" u="sng" smtClean="0">
                          <a:latin typeface="Cambria Math" panose="02040503050406030204" pitchFamily="18" charset="0"/>
                        </a:rPr>
                        <m:t>𝟐𝟎</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r>
                        <a:rPr lang="en-AU" sz="2400" b="1" i="1" u="sng" smtClean="0">
                          <a:latin typeface="Cambria Math" panose="02040503050406030204" pitchFamily="18" charset="0"/>
                        </a:rPr>
                        <m:t>/</m:t>
                      </m:r>
                      <m:r>
                        <a:rPr lang="en-AU" sz="2400" b="1" i="1" u="sng" smtClean="0">
                          <a:latin typeface="Cambria Math" panose="02040503050406030204" pitchFamily="18" charset="0"/>
                        </a:rPr>
                        <m:t>𝒔</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AU">
                    <a:noFill/>
                  </a:rPr>
                  <a:t> </a:t>
                </a:r>
              </a:p>
            </p:txBody>
          </p:sp>
        </mc:Fallback>
      </mc:AlternateContent>
    </p:spTree>
    <p:extLst>
      <p:ext uri="{BB962C8B-B14F-4D97-AF65-F5344CB8AC3E}">
        <p14:creationId xmlns:p14="http://schemas.microsoft.com/office/powerpoint/2010/main" val="14921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1 -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3: A car reaches 20 m/s after accelerating at 2 m/s</a:t>
                </a:r>
                <a:r>
                  <a:rPr lang="en-AU" sz="2400" baseline="30000" dirty="0"/>
                  <a:t>2</a:t>
                </a:r>
                <a:r>
                  <a:rPr lang="en-AU" sz="2400" dirty="0"/>
                  <a:t> for 3 seconds. Find the initial speed:</a:t>
                </a:r>
              </a:p>
              <a:p>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𝑢</m:t>
                      </m:r>
                      <m:r>
                        <a:rPr lang="en-AU" sz="2400" b="0" i="1" smtClean="0">
                          <a:latin typeface="Cambria Math" panose="02040503050406030204" pitchFamily="18" charset="0"/>
                        </a:rPr>
                        <m:t>=</m:t>
                      </m:r>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𝑎𝑡</m:t>
                      </m:r>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𝑢</m:t>
                      </m:r>
                      <m:r>
                        <a:rPr lang="en-AU" sz="2400" b="0" i="1" smtClean="0">
                          <a:latin typeface="Cambria Math" panose="02040503050406030204" pitchFamily="18" charset="0"/>
                        </a:rPr>
                        <m:t>=20−2</m:t>
                      </m:r>
                      <m:d>
                        <m:dPr>
                          <m:ctrlPr>
                            <a:rPr lang="en-AU" sz="2400" b="0" i="1" smtClean="0">
                              <a:latin typeface="Cambria Math" panose="02040503050406030204" pitchFamily="18" charset="0"/>
                            </a:rPr>
                          </m:ctrlPr>
                        </m:dPr>
                        <m:e>
                          <m:r>
                            <a:rPr lang="en-AU" sz="2400" b="0" i="1" smtClean="0">
                              <a:latin typeface="Cambria Math" panose="02040503050406030204" pitchFamily="18" charset="0"/>
                            </a:rPr>
                            <m:t>3</m:t>
                          </m:r>
                        </m:e>
                      </m:d>
                    </m:oMath>
                  </m:oMathPara>
                </a14:m>
                <a:endParaRPr lang="en-AU" sz="2400" b="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𝒖</m:t>
                      </m:r>
                      <m:r>
                        <a:rPr lang="en-AU" sz="2400" b="1" i="1" u="sng" smtClean="0">
                          <a:latin typeface="Cambria Math" panose="02040503050406030204" pitchFamily="18" charset="0"/>
                        </a:rPr>
                        <m:t>=</m:t>
                      </m:r>
                      <m:r>
                        <a:rPr lang="en-AU" sz="2400" b="1" i="1" u="sng" smtClean="0">
                          <a:latin typeface="Cambria Math" panose="02040503050406030204" pitchFamily="18" charset="0"/>
                        </a:rPr>
                        <m:t>𝟏𝟒</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r>
                        <a:rPr lang="en-AU" sz="2400" b="1" i="1" u="sng" smtClean="0">
                          <a:latin typeface="Cambria Math" panose="02040503050406030204" pitchFamily="18" charset="0"/>
                        </a:rPr>
                        <m:t>/</m:t>
                      </m:r>
                      <m:r>
                        <a:rPr lang="en-AU" sz="2400" b="1" i="1" u="sng" smtClean="0">
                          <a:latin typeface="Cambria Math" panose="02040503050406030204" pitchFamily="18" charset="0"/>
                        </a:rPr>
                        <m:t>𝒔</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AU">
                    <a:noFill/>
                  </a:rPr>
                  <a:t> </a:t>
                </a:r>
              </a:p>
            </p:txBody>
          </p:sp>
        </mc:Fallback>
      </mc:AlternateContent>
    </p:spTree>
    <p:extLst>
      <p:ext uri="{BB962C8B-B14F-4D97-AF65-F5344CB8AC3E}">
        <p14:creationId xmlns:p14="http://schemas.microsoft.com/office/powerpoint/2010/main" val="4284224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1 -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4: A car reaches 30 m/s after accelerating at 3 m/s</a:t>
                </a:r>
                <a:r>
                  <a:rPr lang="en-AU" sz="2400" baseline="30000" dirty="0"/>
                  <a:t>2</a:t>
                </a:r>
                <a:r>
                  <a:rPr lang="en-AU" sz="2400" dirty="0"/>
                  <a:t> from rest. Find the time taken to reach this final speed:</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𝑣</m:t>
                          </m:r>
                          <m:r>
                            <a:rPr lang="en-AU" sz="2400" b="0" i="1" smtClean="0">
                              <a:latin typeface="Cambria Math" panose="02040503050406030204" pitchFamily="18" charset="0"/>
                            </a:rPr>
                            <m:t>−</m:t>
                          </m:r>
                          <m:r>
                            <a:rPr lang="en-AU" sz="2400" b="0" i="1" smtClean="0">
                              <a:latin typeface="Cambria Math" panose="02040503050406030204" pitchFamily="18" charset="0"/>
                            </a:rPr>
                            <m:t>𝑢</m:t>
                          </m:r>
                        </m:num>
                        <m:den>
                          <m:r>
                            <a:rPr lang="en-AU" sz="2400" b="0" i="1" smtClean="0">
                              <a:latin typeface="Cambria Math" panose="02040503050406030204" pitchFamily="18" charset="0"/>
                            </a:rPr>
                            <m:t>𝑎</m:t>
                          </m:r>
                        </m:den>
                      </m:f>
                    </m:oMath>
                  </m:oMathPara>
                </a14:m>
                <a:endParaRPr lang="en-AU" sz="2400" b="0" dirty="0"/>
              </a:p>
              <a:p>
                <a:pPr marL="0" indent="0" algn="ctr">
                  <a:buNone/>
                </a:pPr>
                <a:endParaRPr lang="en-AU" sz="2400" b="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30−0</m:t>
                          </m:r>
                        </m:num>
                        <m:den>
                          <m:r>
                            <a:rPr lang="en-AU" sz="2400" b="0" i="1" smtClean="0">
                              <a:latin typeface="Cambria Math" panose="02040503050406030204" pitchFamily="18" charset="0"/>
                            </a:rPr>
                            <m:t>3</m:t>
                          </m:r>
                        </m:den>
                      </m:f>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𝒕</m:t>
                      </m:r>
                      <m:r>
                        <a:rPr lang="en-AU" sz="2400" b="1" i="1" u="sng" smtClean="0">
                          <a:latin typeface="Cambria Math" panose="02040503050406030204" pitchFamily="18" charset="0"/>
                        </a:rPr>
                        <m:t>=</m:t>
                      </m:r>
                      <m:r>
                        <a:rPr lang="en-AU" sz="2400" b="1" i="1" u="sng" smtClean="0">
                          <a:latin typeface="Cambria Math" panose="02040503050406030204" pitchFamily="18" charset="0"/>
                        </a:rPr>
                        <m:t>𝟏𝟎</m:t>
                      </m:r>
                      <m:r>
                        <a:rPr lang="en-AU" sz="2400" b="1" i="1" u="sng" smtClean="0">
                          <a:latin typeface="Cambria Math" panose="02040503050406030204" pitchFamily="18" charset="0"/>
                        </a:rPr>
                        <m:t> </m:t>
                      </m:r>
                      <m:r>
                        <a:rPr lang="en-AU" sz="2400" b="1" i="1" u="sng" smtClean="0">
                          <a:latin typeface="Cambria Math" panose="02040503050406030204" pitchFamily="18" charset="0"/>
                        </a:rPr>
                        <m:t>𝒔</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en-AU">
                    <a:noFill/>
                  </a:rPr>
                  <a:t> </a:t>
                </a:r>
              </a:p>
            </p:txBody>
          </p:sp>
        </mc:Fallback>
      </mc:AlternateContent>
    </p:spTree>
    <p:extLst>
      <p:ext uri="{BB962C8B-B14F-4D97-AF65-F5344CB8AC3E}">
        <p14:creationId xmlns:p14="http://schemas.microsoft.com/office/powerpoint/2010/main" val="420607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2 -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5: A car travelling at 10 m/s accelerates at 5 m/s</a:t>
                </a:r>
                <a:r>
                  <a:rPr lang="en-AU" sz="2400" baseline="30000" dirty="0"/>
                  <a:t>2</a:t>
                </a:r>
                <a:r>
                  <a:rPr lang="en-AU" sz="2400" dirty="0"/>
                  <a:t> for 4 seconds. Find the distance travelled in this time:</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oMath>
                  </m:oMathPara>
                </a14:m>
                <a:endParaRPr lang="en-AU" sz="2400" b="0" dirty="0"/>
              </a:p>
              <a:p>
                <a:pPr marL="0" indent="0" algn="ctr">
                  <a:buNone/>
                </a:pPr>
                <a:endParaRPr lang="en-AU" sz="2400" b="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=10(4)+</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(5)</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(4)</m:t>
                          </m:r>
                        </m:e>
                        <m:sup>
                          <m:r>
                            <a:rPr lang="en-AU" sz="2400" b="0" i="1" smtClean="0">
                              <a:latin typeface="Cambria Math" panose="02040503050406030204" pitchFamily="18" charset="0"/>
                            </a:rPr>
                            <m:t>2</m:t>
                          </m:r>
                        </m:sup>
                      </m:sSup>
                    </m:oMath>
                  </m:oMathPara>
                </a14:m>
                <a:endParaRPr lang="en-AU" sz="2400" dirty="0"/>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1" i="1" u="sng" smtClean="0">
                          <a:latin typeface="Cambria Math" panose="02040503050406030204" pitchFamily="18" charset="0"/>
                        </a:rPr>
                        <m:t>𝒔</m:t>
                      </m:r>
                      <m:r>
                        <a:rPr lang="en-AU" sz="2400" b="1" i="1" u="sng" smtClean="0">
                          <a:latin typeface="Cambria Math" panose="02040503050406030204" pitchFamily="18" charset="0"/>
                        </a:rPr>
                        <m:t>=</m:t>
                      </m:r>
                      <m:r>
                        <a:rPr lang="en-AU" sz="2400" b="1" i="1" u="sng" smtClean="0">
                          <a:latin typeface="Cambria Math" panose="02040503050406030204" pitchFamily="18" charset="0"/>
                        </a:rPr>
                        <m:t>𝟖𝟎</m:t>
                      </m:r>
                      <m:r>
                        <a:rPr lang="en-AU" sz="2400" b="1" i="1" u="sng" smtClean="0">
                          <a:latin typeface="Cambria Math" panose="02040503050406030204" pitchFamily="18" charset="0"/>
                        </a:rPr>
                        <m:t> </m:t>
                      </m:r>
                      <m:r>
                        <a:rPr lang="en-AU" sz="2400" b="1" i="1" u="sng" smtClean="0">
                          <a:latin typeface="Cambria Math" panose="02040503050406030204" pitchFamily="18" charset="0"/>
                        </a:rPr>
                        <m:t>𝒎</m:t>
                      </m:r>
                    </m:oMath>
                  </m:oMathPara>
                </a14:m>
                <a:endParaRPr lang="en-AU" sz="2400" b="1" u="sng"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r="-464"/>
                </a:stretch>
              </a:blipFill>
            </p:spPr>
            <p:txBody>
              <a:bodyPr/>
              <a:lstStyle/>
              <a:p>
                <a:r>
                  <a:rPr lang="en-AU">
                    <a:noFill/>
                  </a:rPr>
                  <a:t> </a:t>
                </a:r>
              </a:p>
            </p:txBody>
          </p:sp>
        </mc:Fallback>
      </mc:AlternateContent>
    </p:spTree>
    <p:extLst>
      <p:ext uri="{BB962C8B-B14F-4D97-AF65-F5344CB8AC3E}">
        <p14:creationId xmlns:p14="http://schemas.microsoft.com/office/powerpoint/2010/main" val="2447807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E9D-B611-4B7E-91EC-0A72DE6377ED}"/>
              </a:ext>
            </a:extLst>
          </p:cNvPr>
          <p:cNvSpPr>
            <a:spLocks noGrp="1"/>
          </p:cNvSpPr>
          <p:nvPr>
            <p:ph type="title"/>
          </p:nvPr>
        </p:nvSpPr>
        <p:spPr/>
        <p:txBody>
          <a:bodyPr/>
          <a:lstStyle/>
          <a:p>
            <a:r>
              <a:rPr lang="en-AU" b="1" u="sng" dirty="0"/>
              <a:t>EQUATION 2 - REVIEW</a:t>
            </a:r>
            <a:endParaRPr lang="en-AU"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E27621-EFEA-48D4-8971-AD4A15EEB9F8}"/>
                  </a:ext>
                </a:extLst>
              </p:cNvPr>
              <p:cNvSpPr>
                <a:spLocks noGrp="1"/>
              </p:cNvSpPr>
              <p:nvPr>
                <p:ph idx="1"/>
              </p:nvPr>
            </p:nvSpPr>
            <p:spPr/>
            <p:txBody>
              <a:bodyPr>
                <a:normAutofit/>
              </a:bodyPr>
              <a:lstStyle/>
              <a:p>
                <a:r>
                  <a:rPr lang="en-AU" sz="2400" dirty="0"/>
                  <a:t>Example 6: A car travelling at 8 m/s accelerates at 2 m/s</a:t>
                </a:r>
                <a:r>
                  <a:rPr lang="en-AU" sz="2400" baseline="30000" dirty="0"/>
                  <a:t>2</a:t>
                </a:r>
                <a:r>
                  <a:rPr lang="en-AU" sz="2400" dirty="0"/>
                  <a:t> and covers a distance of 65 m. Find the time taken to cover this distance:</a:t>
                </a:r>
              </a:p>
              <a:p>
                <a:pPr marL="0" indent="0" algn="ctr">
                  <a:buNone/>
                </a:pPr>
                <a:endParaRPr lang="en-AU" sz="240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𝑠</m:t>
                      </m:r>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oMath>
                  </m:oMathPara>
                </a14:m>
                <a:endParaRPr lang="en-AU" sz="2400" b="0" dirty="0"/>
              </a:p>
              <a:p>
                <a:pPr marL="0" indent="0" algn="ctr">
                  <a:buNone/>
                </a:pPr>
                <a:endParaRPr lang="en-AU" sz="2400" b="0" dirty="0"/>
              </a:p>
              <a:p>
                <a:r>
                  <a:rPr lang="en-AU" sz="2400" dirty="0"/>
                  <a:t>This type of problem can be tricky to solve… unless we treat it like a quadratic equation in terms of ‘t’  ;)</a:t>
                </a:r>
              </a:p>
              <a:p>
                <a:pPr marL="0" indent="0">
                  <a:buNone/>
                </a:pPr>
                <a:endParaRPr lang="en-AU" sz="2400" b="0" dirty="0"/>
              </a:p>
              <a:p>
                <a:pPr marL="0" indent="0" algn="ctr">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0=</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𝑎</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𝑡</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m:t>
                      </m:r>
                      <m:r>
                        <a:rPr lang="en-AU" sz="2400" b="0" i="1" smtClean="0">
                          <a:latin typeface="Cambria Math" panose="02040503050406030204" pitchFamily="18" charset="0"/>
                        </a:rPr>
                        <m:t>𝑢𝑡</m:t>
                      </m:r>
                      <m:r>
                        <a:rPr lang="en-AU" sz="2400" b="0" i="1" smtClean="0">
                          <a:latin typeface="Cambria Math" panose="02040503050406030204" pitchFamily="18" charset="0"/>
                        </a:rPr>
                        <m:t>−</m:t>
                      </m:r>
                      <m:r>
                        <a:rPr lang="en-AU" sz="2400" b="0" i="1" smtClean="0">
                          <a:latin typeface="Cambria Math" panose="02040503050406030204" pitchFamily="18" charset="0"/>
                        </a:rPr>
                        <m:t>𝑠</m:t>
                      </m:r>
                    </m:oMath>
                  </m:oMathPara>
                </a14:m>
                <a:endParaRPr lang="en-AU" sz="2400" b="0" dirty="0"/>
              </a:p>
            </p:txBody>
          </p:sp>
        </mc:Choice>
        <mc:Fallback xmlns="">
          <p:sp>
            <p:nvSpPr>
              <p:cNvPr id="3" name="Content Placeholder 2">
                <a:extLst>
                  <a:ext uri="{FF2B5EF4-FFF2-40B4-BE49-F238E27FC236}">
                    <a16:creationId xmlns:a16="http://schemas.microsoft.com/office/drawing/2014/main" id="{34E27621-EFEA-48D4-8971-AD4A15EEB9F8}"/>
                  </a:ext>
                </a:extLst>
              </p:cNvPr>
              <p:cNvSpPr>
                <a:spLocks noGrp="1" noRot="1" noChangeAspect="1" noMove="1" noResize="1" noEditPoints="1" noAdjustHandles="1" noChangeArrowheads="1" noChangeShapeType="1" noTextEdit="1"/>
              </p:cNvSpPr>
              <p:nvPr>
                <p:ph idx="1"/>
              </p:nvPr>
            </p:nvSpPr>
            <p:spPr>
              <a:blipFill>
                <a:blip r:embed="rId2"/>
                <a:stretch>
                  <a:fillRect l="-812" t="-1961" r="-580"/>
                </a:stretch>
              </a:blipFill>
            </p:spPr>
            <p:txBody>
              <a:bodyPr/>
              <a:lstStyle/>
              <a:p>
                <a:r>
                  <a:rPr lang="en-AU">
                    <a:noFill/>
                  </a:rPr>
                  <a:t> </a:t>
                </a:r>
              </a:p>
            </p:txBody>
          </p:sp>
        </mc:Fallback>
      </mc:AlternateContent>
      <p:pic>
        <p:nvPicPr>
          <p:cNvPr id="5" name="Picture 4">
            <a:extLst>
              <a:ext uri="{FF2B5EF4-FFF2-40B4-BE49-F238E27FC236}">
                <a16:creationId xmlns:a16="http://schemas.microsoft.com/office/drawing/2014/main" id="{2E4F057C-9069-4198-8A4D-76D44206B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2515" y="4804206"/>
            <a:ext cx="2166156" cy="1800780"/>
          </a:xfrm>
          <a:prstGeom prst="rect">
            <a:avLst/>
          </a:prstGeom>
        </p:spPr>
      </p:pic>
    </p:spTree>
    <p:extLst>
      <p:ext uri="{BB962C8B-B14F-4D97-AF65-F5344CB8AC3E}">
        <p14:creationId xmlns:p14="http://schemas.microsoft.com/office/powerpoint/2010/main" val="1340399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DB0227CD2BEFA46BD0287DFC43E823B" ma:contentTypeVersion="12" ma:contentTypeDescription="Create a new document." ma:contentTypeScope="" ma:versionID="f500aaac1970466c61e0d6a58ec4849b">
  <xsd:schema xmlns:xsd="http://www.w3.org/2001/XMLSchema" xmlns:xs="http://www.w3.org/2001/XMLSchema" xmlns:p="http://schemas.microsoft.com/office/2006/metadata/properties" xmlns:ns2="ba6ee96d-6780-4ce9-ba7b-fb47f72e0c1e" xmlns:ns3="07fa3f3b-e89d-475b-8a2d-088e5c03107e" targetNamespace="http://schemas.microsoft.com/office/2006/metadata/properties" ma:root="true" ma:fieldsID="f4b8f0e602227ea9a857af5db6146451" ns2:_="" ns3:_="">
    <xsd:import namespace="ba6ee96d-6780-4ce9-ba7b-fb47f72e0c1e"/>
    <xsd:import namespace="07fa3f3b-e89d-475b-8a2d-088e5c0310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6ee96d-6780-4ce9-ba7b-fb47f72e0c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7fa3f3b-e89d-475b-8a2d-088e5c03107e"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7026e962-f6c1-4e27-9cc1-399dc89cc7ee}" ma:internalName="TaxCatchAll" ma:showField="CatchAllData" ma:web="07fa3f3b-e89d-475b-8a2d-088e5c0310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a6ee96d-6780-4ce9-ba7b-fb47f72e0c1e">
      <Terms xmlns="http://schemas.microsoft.com/office/infopath/2007/PartnerControls"/>
    </lcf76f155ced4ddcb4097134ff3c332f>
    <TaxCatchAll xmlns="07fa3f3b-e89d-475b-8a2d-088e5c03107e" xsi:nil="true"/>
  </documentManagement>
</p:properties>
</file>

<file path=customXml/itemProps1.xml><?xml version="1.0" encoding="utf-8"?>
<ds:datastoreItem xmlns:ds="http://schemas.openxmlformats.org/officeDocument/2006/customXml" ds:itemID="{8A051360-2E07-41FE-8927-37471863D1F8}"/>
</file>

<file path=customXml/itemProps2.xml><?xml version="1.0" encoding="utf-8"?>
<ds:datastoreItem xmlns:ds="http://schemas.openxmlformats.org/officeDocument/2006/customXml" ds:itemID="{8629C371-3C07-4968-9EE5-E0DE467AAE5B}"/>
</file>

<file path=customXml/itemProps3.xml><?xml version="1.0" encoding="utf-8"?>
<ds:datastoreItem xmlns:ds="http://schemas.openxmlformats.org/officeDocument/2006/customXml" ds:itemID="{1709B953-37B1-4134-99F3-52CA61B1B2EC}"/>
</file>

<file path=docProps/app.xml><?xml version="1.0" encoding="utf-8"?>
<Properties xmlns="http://schemas.openxmlformats.org/officeDocument/2006/extended-properties" xmlns:vt="http://schemas.openxmlformats.org/officeDocument/2006/docPropsVTypes">
  <TotalTime>599</TotalTime>
  <Words>1768</Words>
  <Application>Microsoft Office PowerPoint</Application>
  <PresentationFormat>Widescreen</PresentationFormat>
  <Paragraphs>290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Cambria Math</vt:lpstr>
      <vt:lpstr>Times New Roman</vt:lpstr>
      <vt:lpstr>Office Theme</vt:lpstr>
      <vt:lpstr>PROJECTILE MOTION  (HORIZONTAL)</vt:lpstr>
      <vt:lpstr>DESCRIBING MOTION</vt:lpstr>
      <vt:lpstr>DESCRIBING MOTION</vt:lpstr>
      <vt:lpstr>EQUATION 1 - REVIEW</vt:lpstr>
      <vt:lpstr>EQUATION 1 - REVIEW</vt:lpstr>
      <vt:lpstr>EQUATION 1 - REVIEW</vt:lpstr>
      <vt:lpstr>EQUATION 1 - REVIEW</vt:lpstr>
      <vt:lpstr>EQUATION 2 - REVIEW</vt:lpstr>
      <vt:lpstr>EQUATION 2 - REVIEW</vt:lpstr>
      <vt:lpstr>EQUATION 2 - REVIEW</vt:lpstr>
      <vt:lpstr>EQUATION 2 - REVIEW</vt:lpstr>
      <vt:lpstr>EQUATION 3 - REVIEW</vt:lpstr>
      <vt:lpstr>EQUATION 3 - REVIEW</vt:lpstr>
      <vt:lpstr>PROJECTILE MOTION</vt:lpstr>
      <vt:lpstr>INERTIA &amp; GRAVITY</vt:lpstr>
      <vt:lpstr>SOLVING PROBLEMS</vt:lpstr>
      <vt:lpstr>EXAMPLE</vt:lpstr>
      <vt:lpstr>EXAMPLE</vt:lpstr>
      <vt:lpstr>PowerPoint Presentation</vt:lpstr>
      <vt:lpstr>EXAMPLE</vt:lpstr>
      <vt:lpstr>EXAMPLE</vt:lpstr>
      <vt:lpstr>EXAMPLE</vt:lpstr>
      <vt:lpstr>EXAMPLE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EQUATIONS OF MOTION</dc:title>
  <dc:creator>Bradley Hearn</dc:creator>
  <cp:lastModifiedBy>Bradley Hearn</cp:lastModifiedBy>
  <cp:revision>48</cp:revision>
  <dcterms:created xsi:type="dcterms:W3CDTF">2018-11-25T15:11:30Z</dcterms:created>
  <dcterms:modified xsi:type="dcterms:W3CDTF">2024-02-07T12:43:21Z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0x010100ADB0227CD2BEFA46BD0287DFC43E823B</vt:lpwstr>
  </property>
</Properties>
</file>