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a:srgbClr val="FFCC99"/>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61AC-8D59-413B-A037-AA09B70A8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E951E15-B709-4A19-901B-E0F46A5173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5F50204-C6CF-4830-9DCB-C5FD9114B1F0}"/>
              </a:ext>
            </a:extLst>
          </p:cNvPr>
          <p:cNvSpPr>
            <a:spLocks noGrp="1"/>
          </p:cNvSpPr>
          <p:nvPr>
            <p:ph type="dt" sz="half" idx="10"/>
          </p:nvPr>
        </p:nvSpPr>
        <p:spPr/>
        <p:txBody>
          <a:bodyPr/>
          <a:lstStyle/>
          <a:p>
            <a:fld id="{8C667881-996C-4790-9F0B-526DF001EB25}" type="datetimeFigureOut">
              <a:rPr lang="en-AU" smtClean="0"/>
              <a:t>19/02/2021</a:t>
            </a:fld>
            <a:endParaRPr lang="en-AU" dirty="0"/>
          </a:p>
        </p:txBody>
      </p:sp>
      <p:sp>
        <p:nvSpPr>
          <p:cNvPr id="5" name="Footer Placeholder 4">
            <a:extLst>
              <a:ext uri="{FF2B5EF4-FFF2-40B4-BE49-F238E27FC236}">
                <a16:creationId xmlns:a16="http://schemas.microsoft.com/office/drawing/2014/main" id="{94B255DF-8D4A-43E3-99A5-B6998DF2813D}"/>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F2A0633D-8BE6-46B3-80FA-E04C269E6AC1}"/>
              </a:ext>
            </a:extLst>
          </p:cNvPr>
          <p:cNvSpPr>
            <a:spLocks noGrp="1"/>
          </p:cNvSpPr>
          <p:nvPr>
            <p:ph type="sldNum" sz="quarter" idx="12"/>
          </p:nvPr>
        </p:nvSpPr>
        <p:spPr/>
        <p:txBody>
          <a:bodyPr/>
          <a:lstStyle/>
          <a:p>
            <a:fld id="{4773E8A5-2CBE-4213-8B19-16DE1EFB4C8E}" type="slidenum">
              <a:rPr lang="en-AU" smtClean="0"/>
              <a:t>‹#›</a:t>
            </a:fld>
            <a:endParaRPr lang="en-AU" dirty="0"/>
          </a:p>
        </p:txBody>
      </p:sp>
    </p:spTree>
    <p:extLst>
      <p:ext uri="{BB962C8B-B14F-4D97-AF65-F5344CB8AC3E}">
        <p14:creationId xmlns:p14="http://schemas.microsoft.com/office/powerpoint/2010/main" val="185250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7D0B-05DC-4AA7-80E0-63D3D0B9218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1F21420-07F1-410A-B13F-FEF4F0B1E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E28A733-A686-472A-8758-456BA5658239}"/>
              </a:ext>
            </a:extLst>
          </p:cNvPr>
          <p:cNvSpPr>
            <a:spLocks noGrp="1"/>
          </p:cNvSpPr>
          <p:nvPr>
            <p:ph type="dt" sz="half" idx="10"/>
          </p:nvPr>
        </p:nvSpPr>
        <p:spPr/>
        <p:txBody>
          <a:bodyPr/>
          <a:lstStyle/>
          <a:p>
            <a:fld id="{8C667881-996C-4790-9F0B-526DF001EB25}" type="datetimeFigureOut">
              <a:rPr lang="en-AU" smtClean="0"/>
              <a:t>19/02/2021</a:t>
            </a:fld>
            <a:endParaRPr lang="en-AU" dirty="0"/>
          </a:p>
        </p:txBody>
      </p:sp>
      <p:sp>
        <p:nvSpPr>
          <p:cNvPr id="5" name="Footer Placeholder 4">
            <a:extLst>
              <a:ext uri="{FF2B5EF4-FFF2-40B4-BE49-F238E27FC236}">
                <a16:creationId xmlns:a16="http://schemas.microsoft.com/office/drawing/2014/main" id="{49179A13-5456-4546-A830-341359108B75}"/>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B845F6B9-E7DD-4E2D-B7A0-CCEBDE18BA41}"/>
              </a:ext>
            </a:extLst>
          </p:cNvPr>
          <p:cNvSpPr>
            <a:spLocks noGrp="1"/>
          </p:cNvSpPr>
          <p:nvPr>
            <p:ph type="sldNum" sz="quarter" idx="12"/>
          </p:nvPr>
        </p:nvSpPr>
        <p:spPr/>
        <p:txBody>
          <a:bodyPr/>
          <a:lstStyle/>
          <a:p>
            <a:fld id="{4773E8A5-2CBE-4213-8B19-16DE1EFB4C8E}" type="slidenum">
              <a:rPr lang="en-AU" smtClean="0"/>
              <a:t>‹#›</a:t>
            </a:fld>
            <a:endParaRPr lang="en-AU" dirty="0"/>
          </a:p>
        </p:txBody>
      </p:sp>
    </p:spTree>
    <p:extLst>
      <p:ext uri="{BB962C8B-B14F-4D97-AF65-F5344CB8AC3E}">
        <p14:creationId xmlns:p14="http://schemas.microsoft.com/office/powerpoint/2010/main" val="3646858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8D430-47CC-495C-A5FF-517E9B0245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294F11E-0647-4DF4-9BBA-8BFE637016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54D1B7-894A-4C99-8CBD-53434C3FEB00}"/>
              </a:ext>
            </a:extLst>
          </p:cNvPr>
          <p:cNvSpPr>
            <a:spLocks noGrp="1"/>
          </p:cNvSpPr>
          <p:nvPr>
            <p:ph type="dt" sz="half" idx="10"/>
          </p:nvPr>
        </p:nvSpPr>
        <p:spPr/>
        <p:txBody>
          <a:bodyPr/>
          <a:lstStyle/>
          <a:p>
            <a:fld id="{8C667881-996C-4790-9F0B-526DF001EB25}" type="datetimeFigureOut">
              <a:rPr lang="en-AU" smtClean="0"/>
              <a:t>19/02/2021</a:t>
            </a:fld>
            <a:endParaRPr lang="en-AU" dirty="0"/>
          </a:p>
        </p:txBody>
      </p:sp>
      <p:sp>
        <p:nvSpPr>
          <p:cNvPr id="5" name="Footer Placeholder 4">
            <a:extLst>
              <a:ext uri="{FF2B5EF4-FFF2-40B4-BE49-F238E27FC236}">
                <a16:creationId xmlns:a16="http://schemas.microsoft.com/office/drawing/2014/main" id="{9770DCF7-584F-4CA4-876B-A3129FB3A3FF}"/>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24B468AE-7F5B-47F3-B4B2-82B543EB611A}"/>
              </a:ext>
            </a:extLst>
          </p:cNvPr>
          <p:cNvSpPr>
            <a:spLocks noGrp="1"/>
          </p:cNvSpPr>
          <p:nvPr>
            <p:ph type="sldNum" sz="quarter" idx="12"/>
          </p:nvPr>
        </p:nvSpPr>
        <p:spPr/>
        <p:txBody>
          <a:bodyPr/>
          <a:lstStyle/>
          <a:p>
            <a:fld id="{4773E8A5-2CBE-4213-8B19-16DE1EFB4C8E}" type="slidenum">
              <a:rPr lang="en-AU" smtClean="0"/>
              <a:t>‹#›</a:t>
            </a:fld>
            <a:endParaRPr lang="en-AU" dirty="0"/>
          </a:p>
        </p:txBody>
      </p:sp>
    </p:spTree>
    <p:extLst>
      <p:ext uri="{BB962C8B-B14F-4D97-AF65-F5344CB8AC3E}">
        <p14:creationId xmlns:p14="http://schemas.microsoft.com/office/powerpoint/2010/main" val="75080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BF4E-BD1D-4B27-A709-FBE44075C4E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F040D8E-7E58-4F36-92AF-3DC90785E4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B797F13-231D-4963-8DFC-05F12ED093DE}"/>
              </a:ext>
            </a:extLst>
          </p:cNvPr>
          <p:cNvSpPr>
            <a:spLocks noGrp="1"/>
          </p:cNvSpPr>
          <p:nvPr>
            <p:ph type="dt" sz="half" idx="10"/>
          </p:nvPr>
        </p:nvSpPr>
        <p:spPr/>
        <p:txBody>
          <a:bodyPr/>
          <a:lstStyle/>
          <a:p>
            <a:fld id="{8C667881-996C-4790-9F0B-526DF001EB25}" type="datetimeFigureOut">
              <a:rPr lang="en-AU" smtClean="0"/>
              <a:t>19/02/2021</a:t>
            </a:fld>
            <a:endParaRPr lang="en-AU" dirty="0"/>
          </a:p>
        </p:txBody>
      </p:sp>
      <p:sp>
        <p:nvSpPr>
          <p:cNvPr id="5" name="Footer Placeholder 4">
            <a:extLst>
              <a:ext uri="{FF2B5EF4-FFF2-40B4-BE49-F238E27FC236}">
                <a16:creationId xmlns:a16="http://schemas.microsoft.com/office/drawing/2014/main" id="{2E9597B4-973C-4779-82BC-B4158C207134}"/>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0FC688DA-8BC7-465B-A95C-37A364C526AD}"/>
              </a:ext>
            </a:extLst>
          </p:cNvPr>
          <p:cNvSpPr>
            <a:spLocks noGrp="1"/>
          </p:cNvSpPr>
          <p:nvPr>
            <p:ph type="sldNum" sz="quarter" idx="12"/>
          </p:nvPr>
        </p:nvSpPr>
        <p:spPr/>
        <p:txBody>
          <a:bodyPr/>
          <a:lstStyle/>
          <a:p>
            <a:fld id="{4773E8A5-2CBE-4213-8B19-16DE1EFB4C8E}" type="slidenum">
              <a:rPr lang="en-AU" smtClean="0"/>
              <a:t>‹#›</a:t>
            </a:fld>
            <a:endParaRPr lang="en-AU" dirty="0"/>
          </a:p>
        </p:txBody>
      </p:sp>
    </p:spTree>
    <p:extLst>
      <p:ext uri="{BB962C8B-B14F-4D97-AF65-F5344CB8AC3E}">
        <p14:creationId xmlns:p14="http://schemas.microsoft.com/office/powerpoint/2010/main" val="1622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0076-E8F0-40CB-81B8-89DF1EF55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1F9131D-D76A-4AE3-81BC-EA866C08F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40977-CC47-40B8-B0B8-BE31355F801A}"/>
              </a:ext>
            </a:extLst>
          </p:cNvPr>
          <p:cNvSpPr>
            <a:spLocks noGrp="1"/>
          </p:cNvSpPr>
          <p:nvPr>
            <p:ph type="dt" sz="half" idx="10"/>
          </p:nvPr>
        </p:nvSpPr>
        <p:spPr/>
        <p:txBody>
          <a:bodyPr/>
          <a:lstStyle/>
          <a:p>
            <a:fld id="{8C667881-996C-4790-9F0B-526DF001EB25}" type="datetimeFigureOut">
              <a:rPr lang="en-AU" smtClean="0"/>
              <a:t>19/02/2021</a:t>
            </a:fld>
            <a:endParaRPr lang="en-AU" dirty="0"/>
          </a:p>
        </p:txBody>
      </p:sp>
      <p:sp>
        <p:nvSpPr>
          <p:cNvPr id="5" name="Footer Placeholder 4">
            <a:extLst>
              <a:ext uri="{FF2B5EF4-FFF2-40B4-BE49-F238E27FC236}">
                <a16:creationId xmlns:a16="http://schemas.microsoft.com/office/drawing/2014/main" id="{9D70A169-9F68-44A4-918C-67481C6E8F95}"/>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693F0E5-E442-4887-961C-DB2391420B12}"/>
              </a:ext>
            </a:extLst>
          </p:cNvPr>
          <p:cNvSpPr>
            <a:spLocks noGrp="1"/>
          </p:cNvSpPr>
          <p:nvPr>
            <p:ph type="sldNum" sz="quarter" idx="12"/>
          </p:nvPr>
        </p:nvSpPr>
        <p:spPr/>
        <p:txBody>
          <a:bodyPr/>
          <a:lstStyle/>
          <a:p>
            <a:fld id="{4773E8A5-2CBE-4213-8B19-16DE1EFB4C8E}" type="slidenum">
              <a:rPr lang="en-AU" smtClean="0"/>
              <a:t>‹#›</a:t>
            </a:fld>
            <a:endParaRPr lang="en-AU" dirty="0"/>
          </a:p>
        </p:txBody>
      </p:sp>
    </p:spTree>
    <p:extLst>
      <p:ext uri="{BB962C8B-B14F-4D97-AF65-F5344CB8AC3E}">
        <p14:creationId xmlns:p14="http://schemas.microsoft.com/office/powerpoint/2010/main" val="4637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1C4B-8EBE-454E-B04C-12023A8EA78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915FA01-9585-4B94-AE1C-D7622CE77C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D81666D-C21F-4EF0-8678-A12C697B88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E1DECEC-522A-42EA-B7D5-95CF66A4222A}"/>
              </a:ext>
            </a:extLst>
          </p:cNvPr>
          <p:cNvSpPr>
            <a:spLocks noGrp="1"/>
          </p:cNvSpPr>
          <p:nvPr>
            <p:ph type="dt" sz="half" idx="10"/>
          </p:nvPr>
        </p:nvSpPr>
        <p:spPr/>
        <p:txBody>
          <a:bodyPr/>
          <a:lstStyle/>
          <a:p>
            <a:fld id="{8C667881-996C-4790-9F0B-526DF001EB25}" type="datetimeFigureOut">
              <a:rPr lang="en-AU" smtClean="0"/>
              <a:t>19/02/2021</a:t>
            </a:fld>
            <a:endParaRPr lang="en-AU" dirty="0"/>
          </a:p>
        </p:txBody>
      </p:sp>
      <p:sp>
        <p:nvSpPr>
          <p:cNvPr id="6" name="Footer Placeholder 5">
            <a:extLst>
              <a:ext uri="{FF2B5EF4-FFF2-40B4-BE49-F238E27FC236}">
                <a16:creationId xmlns:a16="http://schemas.microsoft.com/office/drawing/2014/main" id="{9D167A56-EDF4-473D-B7A0-34DCDFAA16E6}"/>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32499B43-FF71-4712-BF51-286ABAAFBE3D}"/>
              </a:ext>
            </a:extLst>
          </p:cNvPr>
          <p:cNvSpPr>
            <a:spLocks noGrp="1"/>
          </p:cNvSpPr>
          <p:nvPr>
            <p:ph type="sldNum" sz="quarter" idx="12"/>
          </p:nvPr>
        </p:nvSpPr>
        <p:spPr/>
        <p:txBody>
          <a:bodyPr/>
          <a:lstStyle/>
          <a:p>
            <a:fld id="{4773E8A5-2CBE-4213-8B19-16DE1EFB4C8E}" type="slidenum">
              <a:rPr lang="en-AU" smtClean="0"/>
              <a:t>‹#›</a:t>
            </a:fld>
            <a:endParaRPr lang="en-AU" dirty="0"/>
          </a:p>
        </p:txBody>
      </p:sp>
    </p:spTree>
    <p:extLst>
      <p:ext uri="{BB962C8B-B14F-4D97-AF65-F5344CB8AC3E}">
        <p14:creationId xmlns:p14="http://schemas.microsoft.com/office/powerpoint/2010/main" val="423739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1A1A-38BB-4758-8447-FC0D72E1A27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A8412BE-FFB8-4B63-9B88-AD3F29E66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93A59A-1E67-4E62-9ACB-A2C81A7B89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80D41D6-7F0C-44F7-A7A2-8EE4AC6AA7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9C007F-1F72-4296-99DC-29A42BE9AE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1F0BB6E-5149-4E90-8BD8-2A1EBA26002E}"/>
              </a:ext>
            </a:extLst>
          </p:cNvPr>
          <p:cNvSpPr>
            <a:spLocks noGrp="1"/>
          </p:cNvSpPr>
          <p:nvPr>
            <p:ph type="dt" sz="half" idx="10"/>
          </p:nvPr>
        </p:nvSpPr>
        <p:spPr/>
        <p:txBody>
          <a:bodyPr/>
          <a:lstStyle/>
          <a:p>
            <a:fld id="{8C667881-996C-4790-9F0B-526DF001EB25}" type="datetimeFigureOut">
              <a:rPr lang="en-AU" smtClean="0"/>
              <a:t>19/02/2021</a:t>
            </a:fld>
            <a:endParaRPr lang="en-AU" dirty="0"/>
          </a:p>
        </p:txBody>
      </p:sp>
      <p:sp>
        <p:nvSpPr>
          <p:cNvPr id="8" name="Footer Placeholder 7">
            <a:extLst>
              <a:ext uri="{FF2B5EF4-FFF2-40B4-BE49-F238E27FC236}">
                <a16:creationId xmlns:a16="http://schemas.microsoft.com/office/drawing/2014/main" id="{156D782C-CE65-438F-BEE2-30E68B395609}"/>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1C810380-D889-44E8-A4F2-94764A8D1BD7}"/>
              </a:ext>
            </a:extLst>
          </p:cNvPr>
          <p:cNvSpPr>
            <a:spLocks noGrp="1"/>
          </p:cNvSpPr>
          <p:nvPr>
            <p:ph type="sldNum" sz="quarter" idx="12"/>
          </p:nvPr>
        </p:nvSpPr>
        <p:spPr/>
        <p:txBody>
          <a:bodyPr/>
          <a:lstStyle/>
          <a:p>
            <a:fld id="{4773E8A5-2CBE-4213-8B19-16DE1EFB4C8E}" type="slidenum">
              <a:rPr lang="en-AU" smtClean="0"/>
              <a:t>‹#›</a:t>
            </a:fld>
            <a:endParaRPr lang="en-AU" dirty="0"/>
          </a:p>
        </p:txBody>
      </p:sp>
    </p:spTree>
    <p:extLst>
      <p:ext uri="{BB962C8B-B14F-4D97-AF65-F5344CB8AC3E}">
        <p14:creationId xmlns:p14="http://schemas.microsoft.com/office/powerpoint/2010/main" val="318328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F45A-40C8-490D-9BD7-CD9EB7BC08E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C70D038-BD35-41B4-A091-25C748A101A4}"/>
              </a:ext>
            </a:extLst>
          </p:cNvPr>
          <p:cNvSpPr>
            <a:spLocks noGrp="1"/>
          </p:cNvSpPr>
          <p:nvPr>
            <p:ph type="dt" sz="half" idx="10"/>
          </p:nvPr>
        </p:nvSpPr>
        <p:spPr/>
        <p:txBody>
          <a:bodyPr/>
          <a:lstStyle/>
          <a:p>
            <a:fld id="{8C667881-996C-4790-9F0B-526DF001EB25}" type="datetimeFigureOut">
              <a:rPr lang="en-AU" smtClean="0"/>
              <a:t>19/02/2021</a:t>
            </a:fld>
            <a:endParaRPr lang="en-AU" dirty="0"/>
          </a:p>
        </p:txBody>
      </p:sp>
      <p:sp>
        <p:nvSpPr>
          <p:cNvPr id="4" name="Footer Placeholder 3">
            <a:extLst>
              <a:ext uri="{FF2B5EF4-FFF2-40B4-BE49-F238E27FC236}">
                <a16:creationId xmlns:a16="http://schemas.microsoft.com/office/drawing/2014/main" id="{5DDF0933-E550-4298-9F2D-F2400494E428}"/>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1F6F22CB-A992-4A83-BFBB-E682E395DCC2}"/>
              </a:ext>
            </a:extLst>
          </p:cNvPr>
          <p:cNvSpPr>
            <a:spLocks noGrp="1"/>
          </p:cNvSpPr>
          <p:nvPr>
            <p:ph type="sldNum" sz="quarter" idx="12"/>
          </p:nvPr>
        </p:nvSpPr>
        <p:spPr/>
        <p:txBody>
          <a:bodyPr/>
          <a:lstStyle/>
          <a:p>
            <a:fld id="{4773E8A5-2CBE-4213-8B19-16DE1EFB4C8E}" type="slidenum">
              <a:rPr lang="en-AU" smtClean="0"/>
              <a:t>‹#›</a:t>
            </a:fld>
            <a:endParaRPr lang="en-AU" dirty="0"/>
          </a:p>
        </p:txBody>
      </p:sp>
    </p:spTree>
    <p:extLst>
      <p:ext uri="{BB962C8B-B14F-4D97-AF65-F5344CB8AC3E}">
        <p14:creationId xmlns:p14="http://schemas.microsoft.com/office/powerpoint/2010/main" val="314491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D1F34-66C3-4B3A-8EDF-1863A739A80E}"/>
              </a:ext>
            </a:extLst>
          </p:cNvPr>
          <p:cNvSpPr>
            <a:spLocks noGrp="1"/>
          </p:cNvSpPr>
          <p:nvPr>
            <p:ph type="dt" sz="half" idx="10"/>
          </p:nvPr>
        </p:nvSpPr>
        <p:spPr/>
        <p:txBody>
          <a:bodyPr/>
          <a:lstStyle/>
          <a:p>
            <a:fld id="{8C667881-996C-4790-9F0B-526DF001EB25}" type="datetimeFigureOut">
              <a:rPr lang="en-AU" smtClean="0"/>
              <a:t>19/02/2021</a:t>
            </a:fld>
            <a:endParaRPr lang="en-AU" dirty="0"/>
          </a:p>
        </p:txBody>
      </p:sp>
      <p:sp>
        <p:nvSpPr>
          <p:cNvPr id="3" name="Footer Placeholder 2">
            <a:extLst>
              <a:ext uri="{FF2B5EF4-FFF2-40B4-BE49-F238E27FC236}">
                <a16:creationId xmlns:a16="http://schemas.microsoft.com/office/drawing/2014/main" id="{468B1FD2-368C-46A1-AB5A-5319D407701C}"/>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8752BCB2-9F7B-4D39-BE60-9A3F1A46CC11}"/>
              </a:ext>
            </a:extLst>
          </p:cNvPr>
          <p:cNvSpPr>
            <a:spLocks noGrp="1"/>
          </p:cNvSpPr>
          <p:nvPr>
            <p:ph type="sldNum" sz="quarter" idx="12"/>
          </p:nvPr>
        </p:nvSpPr>
        <p:spPr/>
        <p:txBody>
          <a:bodyPr/>
          <a:lstStyle/>
          <a:p>
            <a:fld id="{4773E8A5-2CBE-4213-8B19-16DE1EFB4C8E}" type="slidenum">
              <a:rPr lang="en-AU" smtClean="0"/>
              <a:t>‹#›</a:t>
            </a:fld>
            <a:endParaRPr lang="en-AU" dirty="0"/>
          </a:p>
        </p:txBody>
      </p:sp>
    </p:spTree>
    <p:extLst>
      <p:ext uri="{BB962C8B-B14F-4D97-AF65-F5344CB8AC3E}">
        <p14:creationId xmlns:p14="http://schemas.microsoft.com/office/powerpoint/2010/main" val="943239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5812-6318-427E-9961-3D6903791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23A1475-29E3-4F3E-A2AC-5965A8E089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7C2EE7E-22DB-4FAA-85C8-6C683FEDC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E4E84-1E2D-47D6-8B3F-924E9097B9B0}"/>
              </a:ext>
            </a:extLst>
          </p:cNvPr>
          <p:cNvSpPr>
            <a:spLocks noGrp="1"/>
          </p:cNvSpPr>
          <p:nvPr>
            <p:ph type="dt" sz="half" idx="10"/>
          </p:nvPr>
        </p:nvSpPr>
        <p:spPr/>
        <p:txBody>
          <a:bodyPr/>
          <a:lstStyle/>
          <a:p>
            <a:fld id="{8C667881-996C-4790-9F0B-526DF001EB25}" type="datetimeFigureOut">
              <a:rPr lang="en-AU" smtClean="0"/>
              <a:t>19/02/2021</a:t>
            </a:fld>
            <a:endParaRPr lang="en-AU" dirty="0"/>
          </a:p>
        </p:txBody>
      </p:sp>
      <p:sp>
        <p:nvSpPr>
          <p:cNvPr id="6" name="Footer Placeholder 5">
            <a:extLst>
              <a:ext uri="{FF2B5EF4-FFF2-40B4-BE49-F238E27FC236}">
                <a16:creationId xmlns:a16="http://schemas.microsoft.com/office/drawing/2014/main" id="{4E36F2D0-F069-49DA-8B80-C97874616A5C}"/>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D57639DD-9089-4CC8-A144-A240CB8FBEB6}"/>
              </a:ext>
            </a:extLst>
          </p:cNvPr>
          <p:cNvSpPr>
            <a:spLocks noGrp="1"/>
          </p:cNvSpPr>
          <p:nvPr>
            <p:ph type="sldNum" sz="quarter" idx="12"/>
          </p:nvPr>
        </p:nvSpPr>
        <p:spPr/>
        <p:txBody>
          <a:bodyPr/>
          <a:lstStyle/>
          <a:p>
            <a:fld id="{4773E8A5-2CBE-4213-8B19-16DE1EFB4C8E}" type="slidenum">
              <a:rPr lang="en-AU" smtClean="0"/>
              <a:t>‹#›</a:t>
            </a:fld>
            <a:endParaRPr lang="en-AU" dirty="0"/>
          </a:p>
        </p:txBody>
      </p:sp>
    </p:spTree>
    <p:extLst>
      <p:ext uri="{BB962C8B-B14F-4D97-AF65-F5344CB8AC3E}">
        <p14:creationId xmlns:p14="http://schemas.microsoft.com/office/powerpoint/2010/main" val="397930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83DC-E6D4-4319-93F5-E500C400D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4BF9995-B9D5-4FCD-A3AF-61BB9DFE9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a:extLst>
              <a:ext uri="{FF2B5EF4-FFF2-40B4-BE49-F238E27FC236}">
                <a16:creationId xmlns:a16="http://schemas.microsoft.com/office/drawing/2014/main" id="{E2201291-EBD2-4F0D-A4A0-05AF83689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6E8A8-B3FA-4CC3-9A89-B6CEB45561EB}"/>
              </a:ext>
            </a:extLst>
          </p:cNvPr>
          <p:cNvSpPr>
            <a:spLocks noGrp="1"/>
          </p:cNvSpPr>
          <p:nvPr>
            <p:ph type="dt" sz="half" idx="10"/>
          </p:nvPr>
        </p:nvSpPr>
        <p:spPr/>
        <p:txBody>
          <a:bodyPr/>
          <a:lstStyle/>
          <a:p>
            <a:fld id="{8C667881-996C-4790-9F0B-526DF001EB25}" type="datetimeFigureOut">
              <a:rPr lang="en-AU" smtClean="0"/>
              <a:t>19/02/2021</a:t>
            </a:fld>
            <a:endParaRPr lang="en-AU" dirty="0"/>
          </a:p>
        </p:txBody>
      </p:sp>
      <p:sp>
        <p:nvSpPr>
          <p:cNvPr id="6" name="Footer Placeholder 5">
            <a:extLst>
              <a:ext uri="{FF2B5EF4-FFF2-40B4-BE49-F238E27FC236}">
                <a16:creationId xmlns:a16="http://schemas.microsoft.com/office/drawing/2014/main" id="{E1061E33-EB44-4F53-B0D0-D6EC740D7D56}"/>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749212AC-0F46-4DD2-BE0A-24C3CE148E5E}"/>
              </a:ext>
            </a:extLst>
          </p:cNvPr>
          <p:cNvSpPr>
            <a:spLocks noGrp="1"/>
          </p:cNvSpPr>
          <p:nvPr>
            <p:ph type="sldNum" sz="quarter" idx="12"/>
          </p:nvPr>
        </p:nvSpPr>
        <p:spPr/>
        <p:txBody>
          <a:bodyPr/>
          <a:lstStyle/>
          <a:p>
            <a:fld id="{4773E8A5-2CBE-4213-8B19-16DE1EFB4C8E}" type="slidenum">
              <a:rPr lang="en-AU" smtClean="0"/>
              <a:t>‹#›</a:t>
            </a:fld>
            <a:endParaRPr lang="en-AU" dirty="0"/>
          </a:p>
        </p:txBody>
      </p:sp>
    </p:spTree>
    <p:extLst>
      <p:ext uri="{BB962C8B-B14F-4D97-AF65-F5344CB8AC3E}">
        <p14:creationId xmlns:p14="http://schemas.microsoft.com/office/powerpoint/2010/main" val="230442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256F6E-6C2D-4823-AFFD-A662EA1E7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4CEC028-6729-4A5C-AA51-E97E89ACA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C3E015-04B2-494F-AF5C-C629E0DFE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67881-996C-4790-9F0B-526DF001EB25}" type="datetimeFigureOut">
              <a:rPr lang="en-AU" smtClean="0"/>
              <a:t>19/02/2021</a:t>
            </a:fld>
            <a:endParaRPr lang="en-AU" dirty="0"/>
          </a:p>
        </p:txBody>
      </p:sp>
      <p:sp>
        <p:nvSpPr>
          <p:cNvPr id="5" name="Footer Placeholder 4">
            <a:extLst>
              <a:ext uri="{FF2B5EF4-FFF2-40B4-BE49-F238E27FC236}">
                <a16:creationId xmlns:a16="http://schemas.microsoft.com/office/drawing/2014/main" id="{A84A0259-5B8B-4FF7-8B5D-ED47DFB778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5370EB8E-CAE3-4875-BF32-DB105FBEC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3E8A5-2CBE-4213-8B19-16DE1EFB4C8E}" type="slidenum">
              <a:rPr lang="en-AU" smtClean="0"/>
              <a:t>‹#›</a:t>
            </a:fld>
            <a:endParaRPr lang="en-AU" dirty="0"/>
          </a:p>
        </p:txBody>
      </p:sp>
    </p:spTree>
    <p:extLst>
      <p:ext uri="{BB962C8B-B14F-4D97-AF65-F5344CB8AC3E}">
        <p14:creationId xmlns:p14="http://schemas.microsoft.com/office/powerpoint/2010/main" val="3490649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1357-BFB1-454A-BB2A-27C04E2C2E81}"/>
              </a:ext>
            </a:extLst>
          </p:cNvPr>
          <p:cNvSpPr>
            <a:spLocks noGrp="1"/>
          </p:cNvSpPr>
          <p:nvPr>
            <p:ph type="ctrTitle"/>
          </p:nvPr>
        </p:nvSpPr>
        <p:spPr/>
        <p:txBody>
          <a:bodyPr/>
          <a:lstStyle/>
          <a:p>
            <a:r>
              <a:rPr lang="en-AU" dirty="0"/>
              <a:t>PROJECTILE MOTION</a:t>
            </a:r>
          </a:p>
        </p:txBody>
      </p:sp>
      <p:sp>
        <p:nvSpPr>
          <p:cNvPr id="3" name="Subtitle 2">
            <a:extLst>
              <a:ext uri="{FF2B5EF4-FFF2-40B4-BE49-F238E27FC236}">
                <a16:creationId xmlns:a16="http://schemas.microsoft.com/office/drawing/2014/main" id="{C2DB7054-EF8B-4FFE-A815-D681AE2CE67B}"/>
              </a:ext>
            </a:extLst>
          </p:cNvPr>
          <p:cNvSpPr>
            <a:spLocks noGrp="1"/>
          </p:cNvSpPr>
          <p:nvPr>
            <p:ph type="subTitle" idx="1"/>
          </p:nvPr>
        </p:nvSpPr>
        <p:spPr/>
        <p:txBody>
          <a:bodyPr/>
          <a:lstStyle/>
          <a:p>
            <a:r>
              <a:rPr lang="en-AU" dirty="0"/>
              <a:t>Where we literally shoot first and ask (hard) questions later!</a:t>
            </a:r>
          </a:p>
        </p:txBody>
      </p:sp>
      <p:pic>
        <p:nvPicPr>
          <p:cNvPr id="4" name="Picture 3">
            <a:extLst>
              <a:ext uri="{FF2B5EF4-FFF2-40B4-BE49-F238E27FC236}">
                <a16:creationId xmlns:a16="http://schemas.microsoft.com/office/drawing/2014/main" id="{92B13C07-C53A-4212-972A-5069FB22598F}"/>
              </a:ext>
            </a:extLst>
          </p:cNvPr>
          <p:cNvPicPr>
            <a:picLocks noChangeAspect="1"/>
          </p:cNvPicPr>
          <p:nvPr/>
        </p:nvPicPr>
        <p:blipFill>
          <a:blip r:embed="rId2"/>
          <a:stretch>
            <a:fillRect/>
          </a:stretch>
        </p:blipFill>
        <p:spPr>
          <a:xfrm>
            <a:off x="4181475" y="4564062"/>
            <a:ext cx="3829050" cy="1571625"/>
          </a:xfrm>
          <a:prstGeom prst="rect">
            <a:avLst/>
          </a:prstGeom>
        </p:spPr>
      </p:pic>
    </p:spTree>
    <p:extLst>
      <p:ext uri="{BB962C8B-B14F-4D97-AF65-F5344CB8AC3E}">
        <p14:creationId xmlns:p14="http://schemas.microsoft.com/office/powerpoint/2010/main" val="244335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D62-4608-4F03-8791-FD9AF28B680F}"/>
              </a:ext>
            </a:extLst>
          </p:cNvPr>
          <p:cNvSpPr>
            <a:spLocks noGrp="1"/>
          </p:cNvSpPr>
          <p:nvPr>
            <p:ph type="title"/>
          </p:nvPr>
        </p:nvSpPr>
        <p:spPr/>
        <p:txBody>
          <a:bodyPr/>
          <a:lstStyle/>
          <a:p>
            <a:r>
              <a:rPr lang="en-AU" u="sng" dirty="0"/>
              <a:t>LAUNCHING PROJECTILES (DIFFERENT LEVELS)</a:t>
            </a:r>
          </a:p>
        </p:txBody>
      </p:sp>
      <p:sp>
        <p:nvSpPr>
          <p:cNvPr id="3" name="Content Placeholder 2">
            <a:extLst>
              <a:ext uri="{FF2B5EF4-FFF2-40B4-BE49-F238E27FC236}">
                <a16:creationId xmlns:a16="http://schemas.microsoft.com/office/drawing/2014/main" id="{63ED0FE9-E4F0-4058-BBED-8CA24275252E}"/>
              </a:ext>
            </a:extLst>
          </p:cNvPr>
          <p:cNvSpPr>
            <a:spLocks noGrp="1"/>
          </p:cNvSpPr>
          <p:nvPr>
            <p:ph idx="1"/>
          </p:nvPr>
        </p:nvSpPr>
        <p:spPr/>
        <p:txBody>
          <a:bodyPr>
            <a:normAutofit/>
          </a:bodyPr>
          <a:lstStyle/>
          <a:p>
            <a:r>
              <a:rPr lang="en-AU" dirty="0"/>
              <a:t>Launching projectiles such that they start and finish at different elevations is another type of problem that we will be required to solve. </a:t>
            </a:r>
            <a:r>
              <a:rPr lang="en-AU" i="1" dirty="0"/>
              <a:t>However, the assumptions that we were allowed to make for same-level projectile motion no longer hold.</a:t>
            </a:r>
          </a:p>
          <a:p>
            <a:r>
              <a:rPr lang="en-AU" dirty="0"/>
              <a:t>The flight path is no longer considered symmetrical about the point of maximum height. This means we </a:t>
            </a:r>
            <a:r>
              <a:rPr lang="en-AU" i="1" u="sng" dirty="0"/>
              <a:t>cannot</a:t>
            </a:r>
            <a:r>
              <a:rPr lang="en-AU" dirty="0"/>
              <a:t> double the time to maximum height to find the total time of flight.</a:t>
            </a:r>
          </a:p>
          <a:p>
            <a:r>
              <a:rPr lang="en-AU" dirty="0"/>
              <a:t>It also means that the initial and final velocities are no longer identical.</a:t>
            </a:r>
          </a:p>
        </p:txBody>
      </p:sp>
    </p:spTree>
    <p:extLst>
      <p:ext uri="{BB962C8B-B14F-4D97-AF65-F5344CB8AC3E}">
        <p14:creationId xmlns:p14="http://schemas.microsoft.com/office/powerpoint/2010/main" val="84177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13BB4A-50CC-467D-941C-3D0AE5911D7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60316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3E82D7-33BE-45B8-818A-F7C831F5CF9A}"/>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BA49DB7F-A0D3-4E50-A169-0AD783275009}"/>
              </a:ext>
            </a:extLst>
          </p:cNvPr>
          <p:cNvSpPr txBox="1"/>
          <p:nvPr/>
        </p:nvSpPr>
        <p:spPr>
          <a:xfrm>
            <a:off x="3187083" y="3568823"/>
            <a:ext cx="6019061" cy="369332"/>
          </a:xfrm>
          <a:prstGeom prst="rect">
            <a:avLst/>
          </a:prstGeom>
          <a:noFill/>
        </p:spPr>
        <p:txBody>
          <a:bodyPr wrap="square" rtlCol="0">
            <a:spAutoFit/>
          </a:bodyPr>
          <a:lstStyle/>
          <a:p>
            <a:r>
              <a:rPr lang="en-AU" dirty="0"/>
              <a:t>in the </a:t>
            </a:r>
            <a:r>
              <a:rPr lang="en-AU"/>
              <a:t>negative direction.</a:t>
            </a:r>
            <a:endParaRPr lang="en-AU" dirty="0"/>
          </a:p>
        </p:txBody>
      </p:sp>
    </p:spTree>
    <p:extLst>
      <p:ext uri="{BB962C8B-B14F-4D97-AF65-F5344CB8AC3E}">
        <p14:creationId xmlns:p14="http://schemas.microsoft.com/office/powerpoint/2010/main" val="205619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3A7C1E-0366-4984-B3CC-3BE7B162602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14605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BD0911-2B09-464F-A8D6-0862654D9E7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21274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84B731-B7D5-475F-95E3-2527A6A45E6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85806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9D89DB-EF85-455D-A9C7-C235B4E3D27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0993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45F7E1-C4D5-4A53-BD13-634E292D9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303" y="3329126"/>
            <a:ext cx="5582697" cy="3391269"/>
          </a:xfrm>
          <a:prstGeom prst="rect">
            <a:avLst/>
          </a:prstGeom>
        </p:spPr>
      </p:pic>
      <p:sp>
        <p:nvSpPr>
          <p:cNvPr id="2" name="Title 1">
            <a:extLst>
              <a:ext uri="{FF2B5EF4-FFF2-40B4-BE49-F238E27FC236}">
                <a16:creationId xmlns:a16="http://schemas.microsoft.com/office/drawing/2014/main" id="{59547969-F57C-482D-A1AA-81D7E0FEA13D}"/>
              </a:ext>
            </a:extLst>
          </p:cNvPr>
          <p:cNvSpPr>
            <a:spLocks noGrp="1"/>
          </p:cNvSpPr>
          <p:nvPr>
            <p:ph type="title"/>
          </p:nvPr>
        </p:nvSpPr>
        <p:spPr/>
        <p:txBody>
          <a:bodyPr/>
          <a:lstStyle/>
          <a:p>
            <a:r>
              <a:rPr lang="en-AU" u="sng" dirty="0"/>
              <a:t>RANGE OPTIMISATION</a:t>
            </a:r>
          </a:p>
        </p:txBody>
      </p:sp>
      <p:sp>
        <p:nvSpPr>
          <p:cNvPr id="3" name="Content Placeholder 2">
            <a:extLst>
              <a:ext uri="{FF2B5EF4-FFF2-40B4-BE49-F238E27FC236}">
                <a16:creationId xmlns:a16="http://schemas.microsoft.com/office/drawing/2014/main" id="{51CC68CE-BE37-442A-9CCC-D6355571BE13}"/>
              </a:ext>
            </a:extLst>
          </p:cNvPr>
          <p:cNvSpPr>
            <a:spLocks noGrp="1"/>
          </p:cNvSpPr>
          <p:nvPr>
            <p:ph idx="1"/>
          </p:nvPr>
        </p:nvSpPr>
        <p:spPr>
          <a:xfrm>
            <a:off x="838200" y="1825625"/>
            <a:ext cx="6548021" cy="4351338"/>
          </a:xfrm>
        </p:spPr>
        <p:txBody>
          <a:bodyPr>
            <a:normAutofit lnSpcReduction="10000"/>
          </a:bodyPr>
          <a:lstStyle/>
          <a:p>
            <a:r>
              <a:rPr lang="en-AU" dirty="0"/>
              <a:t>Some questions will ask you to assume that a projectile has been fired at such an angle as to maximise (optimise) the range of said projectile (range is another term for horizontal displacement).</a:t>
            </a:r>
          </a:p>
          <a:p>
            <a:r>
              <a:rPr lang="en-AU" dirty="0"/>
              <a:t>It turns out that there is one angle that will optimise range for almost all cases; </a:t>
            </a:r>
            <a:r>
              <a:rPr lang="el-GR" dirty="0"/>
              <a:t>θ</a:t>
            </a:r>
            <a:r>
              <a:rPr lang="en-AU" dirty="0"/>
              <a:t>=45</a:t>
            </a:r>
            <a:r>
              <a:rPr lang="el-GR" dirty="0">
                <a:cs typeface="Times New Roman" panose="02020603050405020304" pitchFamily="18" charset="0"/>
              </a:rPr>
              <a:t>˚</a:t>
            </a:r>
            <a:r>
              <a:rPr lang="en-AU" dirty="0">
                <a:cs typeface="Times New Roman" panose="02020603050405020304" pitchFamily="18" charset="0"/>
              </a:rPr>
              <a:t> (the exception being if you’re firing into-or-over an obstacle, in which case common-sense prevails).</a:t>
            </a:r>
          </a:p>
          <a:p>
            <a:r>
              <a:rPr lang="en-AU" dirty="0">
                <a:cs typeface="Times New Roman" panose="02020603050405020304" pitchFamily="18" charset="0"/>
              </a:rPr>
              <a:t>The proof is overleaf.</a:t>
            </a:r>
            <a:endParaRPr lang="en-AU" dirty="0"/>
          </a:p>
        </p:txBody>
      </p:sp>
    </p:spTree>
    <p:extLst>
      <p:ext uri="{BB962C8B-B14F-4D97-AF65-F5344CB8AC3E}">
        <p14:creationId xmlns:p14="http://schemas.microsoft.com/office/powerpoint/2010/main" val="2344806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4A8F66-040B-4DD3-8DE9-7404F099B42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45797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A16E-5BD2-4415-93FF-193DCA5742A2}"/>
              </a:ext>
            </a:extLst>
          </p:cNvPr>
          <p:cNvSpPr>
            <a:spLocks noGrp="1"/>
          </p:cNvSpPr>
          <p:nvPr>
            <p:ph type="title"/>
          </p:nvPr>
        </p:nvSpPr>
        <p:spPr/>
        <p:txBody>
          <a:bodyPr/>
          <a:lstStyle/>
          <a:p>
            <a:r>
              <a:rPr lang="en-AU" u="sng" dirty="0"/>
              <a:t>THE MONKEY &amp; THE HUNTER</a:t>
            </a:r>
          </a:p>
        </p:txBody>
      </p:sp>
      <p:sp>
        <p:nvSpPr>
          <p:cNvPr id="3" name="Content Placeholder 2">
            <a:extLst>
              <a:ext uri="{FF2B5EF4-FFF2-40B4-BE49-F238E27FC236}">
                <a16:creationId xmlns:a16="http://schemas.microsoft.com/office/drawing/2014/main" id="{61B8B514-E6CA-4AB9-91C1-E70645ACF817}"/>
              </a:ext>
            </a:extLst>
          </p:cNvPr>
          <p:cNvSpPr>
            <a:spLocks noGrp="1"/>
          </p:cNvSpPr>
          <p:nvPr>
            <p:ph idx="1"/>
          </p:nvPr>
        </p:nvSpPr>
        <p:spPr/>
        <p:txBody>
          <a:bodyPr/>
          <a:lstStyle/>
          <a:p>
            <a:r>
              <a:rPr lang="en-AU" dirty="0"/>
              <a:t>The Monkey &amp; The Hunter is a Physics-classic. Although it is unlikely that you will be asked to complete this proof, it is still an interesting one to explore.</a:t>
            </a:r>
          </a:p>
        </p:txBody>
      </p:sp>
      <p:pic>
        <p:nvPicPr>
          <p:cNvPr id="5" name="Picture 4">
            <a:extLst>
              <a:ext uri="{FF2B5EF4-FFF2-40B4-BE49-F238E27FC236}">
                <a16:creationId xmlns:a16="http://schemas.microsoft.com/office/drawing/2014/main" id="{9E1547A0-CB6C-4B2B-991E-EB2D1DAD4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617" y="3042838"/>
            <a:ext cx="4734249" cy="3269062"/>
          </a:xfrm>
          <a:prstGeom prst="rect">
            <a:avLst/>
          </a:prstGeom>
        </p:spPr>
      </p:pic>
    </p:spTree>
    <p:extLst>
      <p:ext uri="{BB962C8B-B14F-4D97-AF65-F5344CB8AC3E}">
        <p14:creationId xmlns:p14="http://schemas.microsoft.com/office/powerpoint/2010/main" val="233497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D62-4608-4F03-8791-FD9AF28B680F}"/>
              </a:ext>
            </a:extLst>
          </p:cNvPr>
          <p:cNvSpPr>
            <a:spLocks noGrp="1"/>
          </p:cNvSpPr>
          <p:nvPr>
            <p:ph type="title"/>
          </p:nvPr>
        </p:nvSpPr>
        <p:spPr/>
        <p:txBody>
          <a:bodyPr/>
          <a:lstStyle/>
          <a:p>
            <a:r>
              <a:rPr lang="en-AU" u="sng" dirty="0"/>
              <a:t>CONTENTS</a:t>
            </a:r>
          </a:p>
        </p:txBody>
      </p:sp>
      <p:sp>
        <p:nvSpPr>
          <p:cNvPr id="3" name="Content Placeholder 2">
            <a:extLst>
              <a:ext uri="{FF2B5EF4-FFF2-40B4-BE49-F238E27FC236}">
                <a16:creationId xmlns:a16="http://schemas.microsoft.com/office/drawing/2014/main" id="{63ED0FE9-E4F0-4058-BBED-8CA24275252E}"/>
              </a:ext>
            </a:extLst>
          </p:cNvPr>
          <p:cNvSpPr>
            <a:spLocks noGrp="1"/>
          </p:cNvSpPr>
          <p:nvPr>
            <p:ph idx="1"/>
          </p:nvPr>
        </p:nvSpPr>
        <p:spPr/>
        <p:txBody>
          <a:bodyPr/>
          <a:lstStyle/>
          <a:p>
            <a:r>
              <a:rPr lang="en-AU" dirty="0"/>
              <a:t>Forces on projectile in flight.</a:t>
            </a:r>
          </a:p>
          <a:p>
            <a:r>
              <a:rPr lang="en-AU" dirty="0"/>
              <a:t>Launching projectile obliquely (various examples).</a:t>
            </a:r>
          </a:p>
          <a:p>
            <a:pPr lvl="1"/>
            <a:r>
              <a:rPr lang="en-AU" dirty="0"/>
              <a:t>Same level (plus assumptions)</a:t>
            </a:r>
          </a:p>
          <a:p>
            <a:pPr lvl="1"/>
            <a:r>
              <a:rPr lang="en-AU" dirty="0"/>
              <a:t>Different levels (assumptions vanish!)</a:t>
            </a:r>
          </a:p>
          <a:p>
            <a:pPr lvl="1"/>
            <a:r>
              <a:rPr lang="en-AU" dirty="0"/>
              <a:t>Different sets of initial conditions/information</a:t>
            </a:r>
          </a:p>
          <a:p>
            <a:pPr lvl="1"/>
            <a:r>
              <a:rPr lang="en-AU" dirty="0"/>
              <a:t>Hitting a target (mid-air)</a:t>
            </a:r>
          </a:p>
          <a:p>
            <a:r>
              <a:rPr lang="en-AU" dirty="0"/>
              <a:t>Optimum Launch Angle</a:t>
            </a:r>
          </a:p>
          <a:p>
            <a:r>
              <a:rPr lang="en-AU" dirty="0"/>
              <a:t>The Monkey &amp; The Hunter</a:t>
            </a:r>
          </a:p>
        </p:txBody>
      </p:sp>
    </p:spTree>
    <p:extLst>
      <p:ext uri="{BB962C8B-B14F-4D97-AF65-F5344CB8AC3E}">
        <p14:creationId xmlns:p14="http://schemas.microsoft.com/office/powerpoint/2010/main" val="409012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A16E-5BD2-4415-93FF-193DCA5742A2}"/>
              </a:ext>
            </a:extLst>
          </p:cNvPr>
          <p:cNvSpPr>
            <a:spLocks noGrp="1"/>
          </p:cNvSpPr>
          <p:nvPr>
            <p:ph type="title"/>
          </p:nvPr>
        </p:nvSpPr>
        <p:spPr/>
        <p:txBody>
          <a:bodyPr/>
          <a:lstStyle/>
          <a:p>
            <a:r>
              <a:rPr lang="en-AU" u="sng" dirty="0"/>
              <a:t>THE MONKEY &amp; THE HUNTER</a:t>
            </a:r>
          </a:p>
        </p:txBody>
      </p:sp>
      <p:sp>
        <p:nvSpPr>
          <p:cNvPr id="3" name="Content Placeholder 2">
            <a:extLst>
              <a:ext uri="{FF2B5EF4-FFF2-40B4-BE49-F238E27FC236}">
                <a16:creationId xmlns:a16="http://schemas.microsoft.com/office/drawing/2014/main" id="{61B8B514-E6CA-4AB9-91C1-E70645ACF817}"/>
              </a:ext>
            </a:extLst>
          </p:cNvPr>
          <p:cNvSpPr>
            <a:spLocks noGrp="1"/>
          </p:cNvSpPr>
          <p:nvPr>
            <p:ph idx="1"/>
          </p:nvPr>
        </p:nvSpPr>
        <p:spPr/>
        <p:txBody>
          <a:bodyPr>
            <a:normAutofit fontScale="92500" lnSpcReduction="10000"/>
          </a:bodyPr>
          <a:lstStyle/>
          <a:p>
            <a:r>
              <a:rPr lang="en-AU" dirty="0"/>
              <a:t>The story goes like this; our friend is a hunter who has had his wallet stolen by a monkey whilst on safari. Our friend had his passport in his wallet, and he flies home in the morning, so he really needs it back. In order to retrieve his wallet, he decides to shoot the monkey (we did ask whether he used a bullet or a tranquilizer dart – he was a bit fuzzy on that point).</a:t>
            </a:r>
          </a:p>
          <a:p>
            <a:r>
              <a:rPr lang="en-AU" dirty="0"/>
              <a:t>However, the monkey is cunning! When the hunter aims directly at the monkey and fires, upon hearing the gunshot, or seeing the flash of the muzzle as the projectile is fired, the monkey will let go of the branch and enter freefall towards the ground to avoid getting shot. The hunter knows this (he knows how monkeys think… at least, that’s how he tells it), but he decides to aim directly at the monkey anyway, confident that he will hit his target. Is he right?</a:t>
            </a:r>
          </a:p>
        </p:txBody>
      </p:sp>
    </p:spTree>
    <p:extLst>
      <p:ext uri="{BB962C8B-B14F-4D97-AF65-F5344CB8AC3E}">
        <p14:creationId xmlns:p14="http://schemas.microsoft.com/office/powerpoint/2010/main" val="544585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B5BFB8-088F-443A-A2AF-1FF66F91AC0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47798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81E59A-5038-4418-BDBC-1D0DBDF67D9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5081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D62-4608-4F03-8791-FD9AF28B680F}"/>
              </a:ext>
            </a:extLst>
          </p:cNvPr>
          <p:cNvSpPr>
            <a:spLocks noGrp="1"/>
          </p:cNvSpPr>
          <p:nvPr>
            <p:ph type="title"/>
          </p:nvPr>
        </p:nvSpPr>
        <p:spPr/>
        <p:txBody>
          <a:bodyPr/>
          <a:lstStyle/>
          <a:p>
            <a:r>
              <a:rPr lang="en-AU" u="sng" dirty="0"/>
              <a:t>FORCES ON PROJECTILE</a:t>
            </a:r>
          </a:p>
        </p:txBody>
      </p:sp>
      <p:sp>
        <p:nvSpPr>
          <p:cNvPr id="7" name="Rectangle 6">
            <a:extLst>
              <a:ext uri="{FF2B5EF4-FFF2-40B4-BE49-F238E27FC236}">
                <a16:creationId xmlns:a16="http://schemas.microsoft.com/office/drawing/2014/main" id="{6DD9B297-A71B-4CF5-932D-C213A70AE8B7}"/>
              </a:ext>
            </a:extLst>
          </p:cNvPr>
          <p:cNvSpPr/>
          <p:nvPr/>
        </p:nvSpPr>
        <p:spPr>
          <a:xfrm>
            <a:off x="150920" y="5690586"/>
            <a:ext cx="11887200" cy="9765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11" name="Picture 10">
            <a:extLst>
              <a:ext uri="{FF2B5EF4-FFF2-40B4-BE49-F238E27FC236}">
                <a16:creationId xmlns:a16="http://schemas.microsoft.com/office/drawing/2014/main" id="{0B0E0C24-A156-4CC7-8056-1BDB70623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06" y="4645212"/>
            <a:ext cx="1045374" cy="1045374"/>
          </a:xfrm>
          <a:prstGeom prst="rect">
            <a:avLst/>
          </a:prstGeom>
        </p:spPr>
      </p:pic>
      <p:sp>
        <p:nvSpPr>
          <p:cNvPr id="13" name="Freeform: Shape 12">
            <a:extLst>
              <a:ext uri="{FF2B5EF4-FFF2-40B4-BE49-F238E27FC236}">
                <a16:creationId xmlns:a16="http://schemas.microsoft.com/office/drawing/2014/main" id="{1A31735C-85A5-4AA5-9EFC-312BFAD14270}"/>
              </a:ext>
            </a:extLst>
          </p:cNvPr>
          <p:cNvSpPr/>
          <p:nvPr/>
        </p:nvSpPr>
        <p:spPr>
          <a:xfrm>
            <a:off x="1580227" y="2278642"/>
            <a:ext cx="10005134" cy="3411944"/>
          </a:xfrm>
          <a:custGeom>
            <a:avLst/>
            <a:gdLst>
              <a:gd name="connsiteX0" fmla="*/ 0 w 10005134"/>
              <a:gd name="connsiteY0" fmla="*/ 2506422 h 3411944"/>
              <a:gd name="connsiteX1" fmla="*/ 4953740 w 10005134"/>
              <a:gd name="connsiteY1" fmla="*/ 11797 h 3411944"/>
              <a:gd name="connsiteX2" fmla="*/ 10005134 w 10005134"/>
              <a:gd name="connsiteY2" fmla="*/ 3411944 h 3411944"/>
            </a:gdLst>
            <a:ahLst/>
            <a:cxnLst>
              <a:cxn ang="0">
                <a:pos x="connsiteX0" y="connsiteY0"/>
              </a:cxn>
              <a:cxn ang="0">
                <a:pos x="connsiteX1" y="connsiteY1"/>
              </a:cxn>
              <a:cxn ang="0">
                <a:pos x="connsiteX2" y="connsiteY2"/>
              </a:cxn>
            </a:cxnLst>
            <a:rect l="l" t="t" r="r" b="b"/>
            <a:pathLst>
              <a:path w="10005134" h="3411944">
                <a:moveTo>
                  <a:pt x="0" y="2506422"/>
                </a:moveTo>
                <a:cubicBezTo>
                  <a:pt x="1643109" y="1183649"/>
                  <a:pt x="3286218" y="-139123"/>
                  <a:pt x="4953740" y="11797"/>
                </a:cubicBezTo>
                <a:cubicBezTo>
                  <a:pt x="6621262" y="162717"/>
                  <a:pt x="8313198" y="1787330"/>
                  <a:pt x="10005134" y="341194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CE407E3D-E41A-4F4B-ADAC-49501F395EC3}"/>
              </a:ext>
            </a:extLst>
          </p:cNvPr>
          <p:cNvSpPr/>
          <p:nvPr/>
        </p:nvSpPr>
        <p:spPr>
          <a:xfrm>
            <a:off x="6094520" y="2130641"/>
            <a:ext cx="288525" cy="292963"/>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7" name="Straight Arrow Connector 16">
            <a:extLst>
              <a:ext uri="{FF2B5EF4-FFF2-40B4-BE49-F238E27FC236}">
                <a16:creationId xmlns:a16="http://schemas.microsoft.com/office/drawing/2014/main" id="{70080C6F-324C-47AF-A2D8-E39BC686155A}"/>
              </a:ext>
            </a:extLst>
          </p:cNvPr>
          <p:cNvCxnSpPr/>
          <p:nvPr/>
        </p:nvCxnSpPr>
        <p:spPr>
          <a:xfrm>
            <a:off x="6241002" y="2278642"/>
            <a:ext cx="0" cy="6066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314593A-8CFF-45AF-8442-B724EFBDF167}"/>
              </a:ext>
            </a:extLst>
          </p:cNvPr>
          <p:cNvCxnSpPr>
            <a:cxnSpLocks/>
          </p:cNvCxnSpPr>
          <p:nvPr/>
        </p:nvCxnSpPr>
        <p:spPr>
          <a:xfrm flipH="1">
            <a:off x="5641761" y="2278642"/>
            <a:ext cx="59924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3F3CAB9C-8F09-46FE-B7D6-838C55071DD2}"/>
              </a:ext>
            </a:extLst>
          </p:cNvPr>
          <p:cNvSpPr>
            <a:spLocks noGrp="1"/>
          </p:cNvSpPr>
          <p:nvPr>
            <p:ph idx="1"/>
          </p:nvPr>
        </p:nvSpPr>
        <p:spPr>
          <a:xfrm>
            <a:off x="5353237" y="1838689"/>
            <a:ext cx="599241" cy="453016"/>
          </a:xfrm>
        </p:spPr>
        <p:txBody>
          <a:bodyPr>
            <a:normAutofit/>
          </a:bodyPr>
          <a:lstStyle/>
          <a:p>
            <a:pPr marL="0" indent="0">
              <a:buNone/>
            </a:pPr>
            <a:r>
              <a:rPr lang="en-AU" sz="1800" dirty="0"/>
              <a:t>F</a:t>
            </a:r>
            <a:r>
              <a:rPr lang="en-AU" sz="1800" baseline="-25000" dirty="0"/>
              <a:t>Drag</a:t>
            </a:r>
            <a:endParaRPr lang="en-AU" sz="1800" dirty="0"/>
          </a:p>
        </p:txBody>
      </p:sp>
      <p:sp>
        <p:nvSpPr>
          <p:cNvPr id="22" name="Content Placeholder 2">
            <a:extLst>
              <a:ext uri="{FF2B5EF4-FFF2-40B4-BE49-F238E27FC236}">
                <a16:creationId xmlns:a16="http://schemas.microsoft.com/office/drawing/2014/main" id="{C586B616-D694-4ABD-8632-52AAFA378945}"/>
              </a:ext>
            </a:extLst>
          </p:cNvPr>
          <p:cNvSpPr txBox="1">
            <a:spLocks/>
          </p:cNvSpPr>
          <p:nvPr/>
        </p:nvSpPr>
        <p:spPr>
          <a:xfrm>
            <a:off x="6023500" y="2826393"/>
            <a:ext cx="599241" cy="453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800" dirty="0"/>
              <a:t>F</a:t>
            </a:r>
            <a:r>
              <a:rPr lang="en-AU" sz="1800" baseline="-25000" dirty="0"/>
              <a:t>g</a:t>
            </a:r>
            <a:endParaRPr lang="en-AU" sz="1800" dirty="0"/>
          </a:p>
        </p:txBody>
      </p:sp>
      <p:sp>
        <p:nvSpPr>
          <p:cNvPr id="23" name="Oval 22">
            <a:extLst>
              <a:ext uri="{FF2B5EF4-FFF2-40B4-BE49-F238E27FC236}">
                <a16:creationId xmlns:a16="http://schemas.microsoft.com/office/drawing/2014/main" id="{57D35ECA-11BB-42E9-8AF5-F1BAAB8C61F9}"/>
              </a:ext>
            </a:extLst>
          </p:cNvPr>
          <p:cNvSpPr/>
          <p:nvPr/>
        </p:nvSpPr>
        <p:spPr>
          <a:xfrm>
            <a:off x="3681268" y="2975499"/>
            <a:ext cx="288525" cy="292963"/>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4" name="Straight Arrow Connector 23">
            <a:extLst>
              <a:ext uri="{FF2B5EF4-FFF2-40B4-BE49-F238E27FC236}">
                <a16:creationId xmlns:a16="http://schemas.microsoft.com/office/drawing/2014/main" id="{26DF3A99-4AAC-4917-8BAD-FC0F1F273923}"/>
              </a:ext>
            </a:extLst>
          </p:cNvPr>
          <p:cNvCxnSpPr/>
          <p:nvPr/>
        </p:nvCxnSpPr>
        <p:spPr>
          <a:xfrm>
            <a:off x="3827750" y="3123500"/>
            <a:ext cx="0" cy="6066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77DCC5-EB6A-4E12-ACEB-75A9B08AA0A5}"/>
              </a:ext>
            </a:extLst>
          </p:cNvPr>
          <p:cNvCxnSpPr>
            <a:cxnSpLocks/>
          </p:cNvCxnSpPr>
          <p:nvPr/>
        </p:nvCxnSpPr>
        <p:spPr>
          <a:xfrm flipH="1">
            <a:off x="3338004" y="3123500"/>
            <a:ext cx="489747" cy="3033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81E76364-F9AD-4947-8872-DCBB4BAB9F88}"/>
              </a:ext>
            </a:extLst>
          </p:cNvPr>
          <p:cNvSpPr txBox="1">
            <a:spLocks/>
          </p:cNvSpPr>
          <p:nvPr/>
        </p:nvSpPr>
        <p:spPr>
          <a:xfrm>
            <a:off x="2975497" y="2923245"/>
            <a:ext cx="599241" cy="453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800" dirty="0"/>
              <a:t>F</a:t>
            </a:r>
            <a:r>
              <a:rPr lang="en-AU" sz="1800" baseline="-25000" dirty="0"/>
              <a:t>Drag</a:t>
            </a:r>
            <a:endParaRPr lang="en-AU" sz="1800" dirty="0"/>
          </a:p>
        </p:txBody>
      </p:sp>
      <p:sp>
        <p:nvSpPr>
          <p:cNvPr id="27" name="Content Placeholder 2">
            <a:extLst>
              <a:ext uri="{FF2B5EF4-FFF2-40B4-BE49-F238E27FC236}">
                <a16:creationId xmlns:a16="http://schemas.microsoft.com/office/drawing/2014/main" id="{1865745A-A89F-4CAC-85F6-79E1A9E080B4}"/>
              </a:ext>
            </a:extLst>
          </p:cNvPr>
          <p:cNvSpPr txBox="1">
            <a:spLocks/>
          </p:cNvSpPr>
          <p:nvPr/>
        </p:nvSpPr>
        <p:spPr>
          <a:xfrm>
            <a:off x="3610248" y="3671251"/>
            <a:ext cx="599241" cy="453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800" dirty="0"/>
              <a:t>F</a:t>
            </a:r>
            <a:r>
              <a:rPr lang="en-AU" sz="1800" baseline="-25000" dirty="0"/>
              <a:t>g</a:t>
            </a:r>
            <a:endParaRPr lang="en-AU" sz="1800" dirty="0"/>
          </a:p>
        </p:txBody>
      </p:sp>
      <p:sp>
        <p:nvSpPr>
          <p:cNvPr id="29" name="Oval 28">
            <a:extLst>
              <a:ext uri="{FF2B5EF4-FFF2-40B4-BE49-F238E27FC236}">
                <a16:creationId xmlns:a16="http://schemas.microsoft.com/office/drawing/2014/main" id="{8194923A-FD4B-4B77-ACD3-D1B7FECD026B}"/>
              </a:ext>
            </a:extLst>
          </p:cNvPr>
          <p:cNvSpPr/>
          <p:nvPr/>
        </p:nvSpPr>
        <p:spPr>
          <a:xfrm>
            <a:off x="8458940" y="2968099"/>
            <a:ext cx="288525" cy="292963"/>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0" name="Straight Arrow Connector 29">
            <a:extLst>
              <a:ext uri="{FF2B5EF4-FFF2-40B4-BE49-F238E27FC236}">
                <a16:creationId xmlns:a16="http://schemas.microsoft.com/office/drawing/2014/main" id="{C32EE6B0-2333-414D-8260-09FBBD1EFC5C}"/>
              </a:ext>
            </a:extLst>
          </p:cNvPr>
          <p:cNvCxnSpPr/>
          <p:nvPr/>
        </p:nvCxnSpPr>
        <p:spPr>
          <a:xfrm>
            <a:off x="8605422" y="3116100"/>
            <a:ext cx="0" cy="6066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C00FFD4-FEBB-4297-AEEE-1B00B8AE0708}"/>
              </a:ext>
            </a:extLst>
          </p:cNvPr>
          <p:cNvCxnSpPr>
            <a:cxnSpLocks/>
          </p:cNvCxnSpPr>
          <p:nvPr/>
        </p:nvCxnSpPr>
        <p:spPr>
          <a:xfrm flipH="1" flipV="1">
            <a:off x="8052789" y="2818190"/>
            <a:ext cx="552635" cy="2979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8B8A297C-9DB3-4CC4-9D36-B2B876C9FDB4}"/>
              </a:ext>
            </a:extLst>
          </p:cNvPr>
          <p:cNvSpPr txBox="1">
            <a:spLocks/>
          </p:cNvSpPr>
          <p:nvPr/>
        </p:nvSpPr>
        <p:spPr>
          <a:xfrm>
            <a:off x="7753169" y="2915845"/>
            <a:ext cx="599241" cy="453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800" dirty="0"/>
              <a:t>F</a:t>
            </a:r>
            <a:r>
              <a:rPr lang="en-AU" sz="1800" baseline="-25000" dirty="0"/>
              <a:t>Drag</a:t>
            </a:r>
            <a:endParaRPr lang="en-AU" sz="1800" dirty="0"/>
          </a:p>
        </p:txBody>
      </p:sp>
      <p:sp>
        <p:nvSpPr>
          <p:cNvPr id="33" name="Content Placeholder 2">
            <a:extLst>
              <a:ext uri="{FF2B5EF4-FFF2-40B4-BE49-F238E27FC236}">
                <a16:creationId xmlns:a16="http://schemas.microsoft.com/office/drawing/2014/main" id="{96AACE52-48A8-4A8F-8E98-A461C8186AE9}"/>
              </a:ext>
            </a:extLst>
          </p:cNvPr>
          <p:cNvSpPr txBox="1">
            <a:spLocks/>
          </p:cNvSpPr>
          <p:nvPr/>
        </p:nvSpPr>
        <p:spPr>
          <a:xfrm>
            <a:off x="8387920" y="3663851"/>
            <a:ext cx="599241" cy="453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800" dirty="0"/>
              <a:t>F</a:t>
            </a:r>
            <a:r>
              <a:rPr lang="en-AU" sz="1800" baseline="-25000" dirty="0"/>
              <a:t>g</a:t>
            </a:r>
            <a:endParaRPr lang="en-AU" sz="1800" dirty="0"/>
          </a:p>
        </p:txBody>
      </p:sp>
      <p:sp>
        <p:nvSpPr>
          <p:cNvPr id="35" name="Oval 34">
            <a:extLst>
              <a:ext uri="{FF2B5EF4-FFF2-40B4-BE49-F238E27FC236}">
                <a16:creationId xmlns:a16="http://schemas.microsoft.com/office/drawing/2014/main" id="{0ED3683B-D73D-4C75-846F-58A448ADDAA2}"/>
              </a:ext>
            </a:extLst>
          </p:cNvPr>
          <p:cNvSpPr/>
          <p:nvPr/>
        </p:nvSpPr>
        <p:spPr>
          <a:xfrm>
            <a:off x="10209323" y="4407761"/>
            <a:ext cx="288525" cy="292963"/>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6" name="Straight Arrow Connector 35">
            <a:extLst>
              <a:ext uri="{FF2B5EF4-FFF2-40B4-BE49-F238E27FC236}">
                <a16:creationId xmlns:a16="http://schemas.microsoft.com/office/drawing/2014/main" id="{F686212A-4364-4846-A75F-D8A357E1730A}"/>
              </a:ext>
            </a:extLst>
          </p:cNvPr>
          <p:cNvCxnSpPr/>
          <p:nvPr/>
        </p:nvCxnSpPr>
        <p:spPr>
          <a:xfrm>
            <a:off x="10355805" y="4555762"/>
            <a:ext cx="0" cy="6066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73DC6C4-7468-4EA3-B047-32D2B7FEDBCB}"/>
              </a:ext>
            </a:extLst>
          </p:cNvPr>
          <p:cNvCxnSpPr>
            <a:cxnSpLocks/>
          </p:cNvCxnSpPr>
          <p:nvPr/>
        </p:nvCxnSpPr>
        <p:spPr>
          <a:xfrm flipH="1" flipV="1">
            <a:off x="9879741" y="4101865"/>
            <a:ext cx="476067" cy="4538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D4508FE1-A5D8-4607-97FE-9804E0F34D61}"/>
              </a:ext>
            </a:extLst>
          </p:cNvPr>
          <p:cNvSpPr txBox="1">
            <a:spLocks/>
          </p:cNvSpPr>
          <p:nvPr/>
        </p:nvSpPr>
        <p:spPr>
          <a:xfrm>
            <a:off x="9503552" y="4213464"/>
            <a:ext cx="599241" cy="453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800" dirty="0"/>
              <a:t>F</a:t>
            </a:r>
            <a:r>
              <a:rPr lang="en-AU" sz="1800" baseline="-25000" dirty="0"/>
              <a:t>Drag</a:t>
            </a:r>
            <a:endParaRPr lang="en-AU" sz="1800" dirty="0"/>
          </a:p>
        </p:txBody>
      </p:sp>
      <p:sp>
        <p:nvSpPr>
          <p:cNvPr id="39" name="Content Placeholder 2">
            <a:extLst>
              <a:ext uri="{FF2B5EF4-FFF2-40B4-BE49-F238E27FC236}">
                <a16:creationId xmlns:a16="http://schemas.microsoft.com/office/drawing/2014/main" id="{D24FAD8F-63E7-4B36-9DD4-5C0F650AC9B1}"/>
              </a:ext>
            </a:extLst>
          </p:cNvPr>
          <p:cNvSpPr txBox="1">
            <a:spLocks/>
          </p:cNvSpPr>
          <p:nvPr/>
        </p:nvSpPr>
        <p:spPr>
          <a:xfrm>
            <a:off x="10138303" y="5103513"/>
            <a:ext cx="599241" cy="453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800" dirty="0"/>
              <a:t>F</a:t>
            </a:r>
            <a:r>
              <a:rPr lang="en-AU" sz="1800" baseline="-25000" dirty="0"/>
              <a:t>g</a:t>
            </a:r>
            <a:endParaRPr lang="en-AU" sz="1800" dirty="0"/>
          </a:p>
        </p:txBody>
      </p:sp>
      <p:sp>
        <p:nvSpPr>
          <p:cNvPr id="41" name="Oval 40">
            <a:extLst>
              <a:ext uri="{FF2B5EF4-FFF2-40B4-BE49-F238E27FC236}">
                <a16:creationId xmlns:a16="http://schemas.microsoft.com/office/drawing/2014/main" id="{A24A1AE9-75C1-4D9A-AA4A-EDDC7A2E73B4}"/>
              </a:ext>
            </a:extLst>
          </p:cNvPr>
          <p:cNvSpPr/>
          <p:nvPr/>
        </p:nvSpPr>
        <p:spPr>
          <a:xfrm>
            <a:off x="1723722" y="4409239"/>
            <a:ext cx="288525" cy="292963"/>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42" name="Straight Arrow Connector 41">
            <a:extLst>
              <a:ext uri="{FF2B5EF4-FFF2-40B4-BE49-F238E27FC236}">
                <a16:creationId xmlns:a16="http://schemas.microsoft.com/office/drawing/2014/main" id="{EA8607EB-EC37-4EEA-8F7F-11EFF1243745}"/>
              </a:ext>
            </a:extLst>
          </p:cNvPr>
          <p:cNvCxnSpPr/>
          <p:nvPr/>
        </p:nvCxnSpPr>
        <p:spPr>
          <a:xfrm>
            <a:off x="1870204" y="4557240"/>
            <a:ext cx="0" cy="6066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AFD674-E291-4FE4-9A23-6E58EDDF35DA}"/>
              </a:ext>
            </a:extLst>
          </p:cNvPr>
          <p:cNvCxnSpPr>
            <a:cxnSpLocks/>
          </p:cNvCxnSpPr>
          <p:nvPr/>
        </p:nvCxnSpPr>
        <p:spPr>
          <a:xfrm flipH="1">
            <a:off x="1432424" y="4557241"/>
            <a:ext cx="437784" cy="3389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8D705EAF-EA4F-4D73-A39D-F561374FEC5D}"/>
              </a:ext>
            </a:extLst>
          </p:cNvPr>
          <p:cNvSpPr txBox="1">
            <a:spLocks/>
          </p:cNvSpPr>
          <p:nvPr/>
        </p:nvSpPr>
        <p:spPr>
          <a:xfrm>
            <a:off x="1133361" y="4250454"/>
            <a:ext cx="599241" cy="453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800" dirty="0"/>
              <a:t>F</a:t>
            </a:r>
            <a:r>
              <a:rPr lang="en-AU" sz="1800" baseline="-25000" dirty="0"/>
              <a:t>Drag</a:t>
            </a:r>
            <a:endParaRPr lang="en-AU" sz="1800" dirty="0"/>
          </a:p>
        </p:txBody>
      </p:sp>
      <p:sp>
        <p:nvSpPr>
          <p:cNvPr id="45" name="Content Placeholder 2">
            <a:extLst>
              <a:ext uri="{FF2B5EF4-FFF2-40B4-BE49-F238E27FC236}">
                <a16:creationId xmlns:a16="http://schemas.microsoft.com/office/drawing/2014/main" id="{BDA9C743-EA01-4830-BD0F-39A97C97B99C}"/>
              </a:ext>
            </a:extLst>
          </p:cNvPr>
          <p:cNvSpPr txBox="1">
            <a:spLocks/>
          </p:cNvSpPr>
          <p:nvPr/>
        </p:nvSpPr>
        <p:spPr>
          <a:xfrm>
            <a:off x="1652702" y="5104991"/>
            <a:ext cx="599241" cy="453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1800" dirty="0"/>
              <a:t>F</a:t>
            </a:r>
            <a:r>
              <a:rPr lang="en-AU" sz="1800" baseline="-25000" dirty="0"/>
              <a:t>g</a:t>
            </a:r>
            <a:endParaRPr lang="en-AU" sz="1800" dirty="0"/>
          </a:p>
        </p:txBody>
      </p:sp>
      <p:sp>
        <p:nvSpPr>
          <p:cNvPr id="47" name="Content Placeholder 2">
            <a:extLst>
              <a:ext uri="{FF2B5EF4-FFF2-40B4-BE49-F238E27FC236}">
                <a16:creationId xmlns:a16="http://schemas.microsoft.com/office/drawing/2014/main" id="{6419393A-2269-4B31-A908-A89CD1747BE4}"/>
              </a:ext>
            </a:extLst>
          </p:cNvPr>
          <p:cNvSpPr txBox="1">
            <a:spLocks/>
          </p:cNvSpPr>
          <p:nvPr/>
        </p:nvSpPr>
        <p:spPr>
          <a:xfrm>
            <a:off x="7975603" y="726295"/>
            <a:ext cx="3751795" cy="1897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*Most of the time, we ignore air resistance, but in reality, it is the only other force at play.</a:t>
            </a:r>
          </a:p>
        </p:txBody>
      </p:sp>
      <p:sp>
        <p:nvSpPr>
          <p:cNvPr id="48" name="Content Placeholder 2">
            <a:extLst>
              <a:ext uri="{FF2B5EF4-FFF2-40B4-BE49-F238E27FC236}">
                <a16:creationId xmlns:a16="http://schemas.microsoft.com/office/drawing/2014/main" id="{74EA0933-35A3-45A9-8D19-6568EE1E728C}"/>
              </a:ext>
            </a:extLst>
          </p:cNvPr>
          <p:cNvSpPr txBox="1">
            <a:spLocks/>
          </p:cNvSpPr>
          <p:nvPr/>
        </p:nvSpPr>
        <p:spPr>
          <a:xfrm>
            <a:off x="7975603" y="726295"/>
            <a:ext cx="3751795" cy="1897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*If we account for air resistance, the arc of the projectile will change.</a:t>
            </a:r>
          </a:p>
        </p:txBody>
      </p:sp>
      <p:sp>
        <p:nvSpPr>
          <p:cNvPr id="51" name="Freeform: Shape 50">
            <a:extLst>
              <a:ext uri="{FF2B5EF4-FFF2-40B4-BE49-F238E27FC236}">
                <a16:creationId xmlns:a16="http://schemas.microsoft.com/office/drawing/2014/main" id="{B4E46BA6-7653-4E2E-AB35-F6A702354253}"/>
              </a:ext>
            </a:extLst>
          </p:cNvPr>
          <p:cNvSpPr/>
          <p:nvPr/>
        </p:nvSpPr>
        <p:spPr>
          <a:xfrm>
            <a:off x="1544320" y="3037606"/>
            <a:ext cx="5273040" cy="2641834"/>
          </a:xfrm>
          <a:custGeom>
            <a:avLst/>
            <a:gdLst>
              <a:gd name="connsiteX0" fmla="*/ 0 w 5273040"/>
              <a:gd name="connsiteY0" fmla="*/ 1757914 h 2641834"/>
              <a:gd name="connsiteX1" fmla="*/ 2682240 w 5273040"/>
              <a:gd name="connsiteY1" fmla="*/ 81514 h 2641834"/>
              <a:gd name="connsiteX2" fmla="*/ 4490720 w 5273040"/>
              <a:gd name="connsiteY2" fmla="*/ 508234 h 2641834"/>
              <a:gd name="connsiteX3" fmla="*/ 5273040 w 5273040"/>
              <a:gd name="connsiteY3" fmla="*/ 2641834 h 2641834"/>
            </a:gdLst>
            <a:ahLst/>
            <a:cxnLst>
              <a:cxn ang="0">
                <a:pos x="connsiteX0" y="connsiteY0"/>
              </a:cxn>
              <a:cxn ang="0">
                <a:pos x="connsiteX1" y="connsiteY1"/>
              </a:cxn>
              <a:cxn ang="0">
                <a:pos x="connsiteX2" y="connsiteY2"/>
              </a:cxn>
              <a:cxn ang="0">
                <a:pos x="connsiteX3" y="connsiteY3"/>
              </a:cxn>
            </a:cxnLst>
            <a:rect l="l" t="t" r="r" b="b"/>
            <a:pathLst>
              <a:path w="5273040" h="2641834">
                <a:moveTo>
                  <a:pt x="0" y="1757914"/>
                </a:moveTo>
                <a:cubicBezTo>
                  <a:pt x="966893" y="1023854"/>
                  <a:pt x="1933787" y="289794"/>
                  <a:pt x="2682240" y="81514"/>
                </a:cubicBezTo>
                <a:cubicBezTo>
                  <a:pt x="3430693" y="-126766"/>
                  <a:pt x="4058920" y="81514"/>
                  <a:pt x="4490720" y="508234"/>
                </a:cubicBezTo>
                <a:cubicBezTo>
                  <a:pt x="4922520" y="934954"/>
                  <a:pt x="5097780" y="1788394"/>
                  <a:pt x="5273040" y="2641834"/>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7503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63" presetClass="path" presetSubtype="0" accel="50000" decel="50000" fill="hold" nodeType="withEffect">
                                  <p:stCondLst>
                                    <p:cond delay="0"/>
                                  </p:stCondLst>
                                  <p:childTnLst>
                                    <p:animMotion origin="layout" path="M -0.14362 -0.00069 L -0.00039 -2.22222E-6 " pathEditMode="relative" rAng="0" ptsTypes="AA">
                                      <p:cBhvr>
                                        <p:cTn id="9" dur="2000" fill="hold"/>
                                        <p:tgtEl>
                                          <p:spTgt spid="11"/>
                                        </p:tgtEl>
                                        <p:attrNameLst>
                                          <p:attrName>ppt_x</p:attrName>
                                          <p:attrName>ppt_y</p:attrName>
                                        </p:attrNameLst>
                                      </p:cBhvr>
                                      <p:rCtr x="7161" y="23"/>
                                    </p:animMotion>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par>
                                <p:cTn id="50" presetID="10"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par>
                                <p:cTn id="81" presetID="10"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ntr" presetSubtype="0" fill="hold"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1">
                                            <p:txEl>
                                              <p:pRg st="0" end="0"/>
                                            </p:txEl>
                                          </p:spTgt>
                                        </p:tgtEl>
                                        <p:attrNameLst>
                                          <p:attrName>style.visibility</p:attrName>
                                        </p:attrNameLst>
                                      </p:cBhvr>
                                      <p:to>
                                        <p:strVal val="visible"/>
                                      </p:to>
                                    </p:set>
                                    <p:animEffect transition="in" filter="fade">
                                      <p:cBhvr>
                                        <p:cTn id="92" dur="500"/>
                                        <p:tgtEl>
                                          <p:spTgt spid="21">
                                            <p:txEl>
                                              <p:pRg st="0" end="0"/>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fade">
                                      <p:cBhvr>
                                        <p:cTn id="95" dur="500"/>
                                        <p:tgtEl>
                                          <p:spTgt spid="3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fade">
                                      <p:cBhvr>
                                        <p:cTn id="98" dur="500"/>
                                        <p:tgtEl>
                                          <p:spTgt spid="32"/>
                                        </p:tgtEl>
                                      </p:cBhvr>
                                    </p:animEffect>
                                  </p:childTnLst>
                                </p:cTn>
                              </p:par>
                              <p:par>
                                <p:cTn id="99" presetID="10" presetClass="entr" presetSubtype="0" fill="hold"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fade">
                                      <p:cBhvr>
                                        <p:cTn id="101" dur="500"/>
                                        <p:tgtEl>
                                          <p:spTgt spid="37"/>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fade">
                                      <p:cBhvr>
                                        <p:cTn id="104" dur="500"/>
                                        <p:tgtEl>
                                          <p:spTgt spid="38"/>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nodeType="clickEffect">
                                  <p:stCondLst>
                                    <p:cond delay="0"/>
                                  </p:stCondLst>
                                  <p:childTnLst>
                                    <p:animEffect transition="out" filter="fade">
                                      <p:cBhvr>
                                        <p:cTn id="108" dur="500"/>
                                        <p:tgtEl>
                                          <p:spTgt spid="43"/>
                                        </p:tgtEl>
                                      </p:cBhvr>
                                    </p:animEffect>
                                    <p:set>
                                      <p:cBhvr>
                                        <p:cTn id="109" dur="1" fill="hold">
                                          <p:stCondLst>
                                            <p:cond delay="499"/>
                                          </p:stCondLst>
                                        </p:cTn>
                                        <p:tgtEl>
                                          <p:spTgt spid="43"/>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44"/>
                                        </p:tgtEl>
                                      </p:cBhvr>
                                    </p:animEffect>
                                    <p:set>
                                      <p:cBhvr>
                                        <p:cTn id="112" dur="1" fill="hold">
                                          <p:stCondLst>
                                            <p:cond delay="499"/>
                                          </p:stCondLst>
                                        </p:cTn>
                                        <p:tgtEl>
                                          <p:spTgt spid="44"/>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25"/>
                                        </p:tgtEl>
                                      </p:cBhvr>
                                    </p:animEffect>
                                    <p:set>
                                      <p:cBhvr>
                                        <p:cTn id="115" dur="1" fill="hold">
                                          <p:stCondLst>
                                            <p:cond delay="499"/>
                                          </p:stCondLst>
                                        </p:cTn>
                                        <p:tgtEl>
                                          <p:spTgt spid="25"/>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26"/>
                                        </p:tgtEl>
                                      </p:cBhvr>
                                    </p:animEffect>
                                    <p:set>
                                      <p:cBhvr>
                                        <p:cTn id="118" dur="1" fill="hold">
                                          <p:stCondLst>
                                            <p:cond delay="499"/>
                                          </p:stCondLst>
                                        </p:cTn>
                                        <p:tgtEl>
                                          <p:spTgt spid="26"/>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18"/>
                                        </p:tgtEl>
                                      </p:cBhvr>
                                    </p:animEffect>
                                    <p:set>
                                      <p:cBhvr>
                                        <p:cTn id="121" dur="1" fill="hold">
                                          <p:stCondLst>
                                            <p:cond delay="499"/>
                                          </p:stCondLst>
                                        </p:cTn>
                                        <p:tgtEl>
                                          <p:spTgt spid="18"/>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1">
                                            <p:txEl>
                                              <p:pRg st="0" end="0"/>
                                            </p:txEl>
                                          </p:spTgt>
                                        </p:tgtEl>
                                      </p:cBhvr>
                                    </p:animEffect>
                                    <p:set>
                                      <p:cBhvr>
                                        <p:cTn id="124" dur="1" fill="hold">
                                          <p:stCondLst>
                                            <p:cond delay="499"/>
                                          </p:stCondLst>
                                        </p:cTn>
                                        <p:tgtEl>
                                          <p:spTgt spid="21">
                                            <p:txEl>
                                              <p:pRg st="0" end="0"/>
                                            </p:txEl>
                                          </p:spTgt>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31"/>
                                        </p:tgtEl>
                                      </p:cBhvr>
                                    </p:animEffect>
                                    <p:set>
                                      <p:cBhvr>
                                        <p:cTn id="127" dur="1" fill="hold">
                                          <p:stCondLst>
                                            <p:cond delay="499"/>
                                          </p:stCondLst>
                                        </p:cTn>
                                        <p:tgtEl>
                                          <p:spTgt spid="31"/>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32"/>
                                        </p:tgtEl>
                                      </p:cBhvr>
                                    </p:animEffect>
                                    <p:set>
                                      <p:cBhvr>
                                        <p:cTn id="130" dur="1" fill="hold">
                                          <p:stCondLst>
                                            <p:cond delay="499"/>
                                          </p:stCondLst>
                                        </p:cTn>
                                        <p:tgtEl>
                                          <p:spTgt spid="32"/>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37"/>
                                        </p:tgtEl>
                                      </p:cBhvr>
                                    </p:animEffect>
                                    <p:set>
                                      <p:cBhvr>
                                        <p:cTn id="133" dur="1" fill="hold">
                                          <p:stCondLst>
                                            <p:cond delay="499"/>
                                          </p:stCondLst>
                                        </p:cTn>
                                        <p:tgtEl>
                                          <p:spTgt spid="37"/>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38"/>
                                        </p:tgtEl>
                                      </p:cBhvr>
                                    </p:animEffect>
                                    <p:set>
                                      <p:cBhvr>
                                        <p:cTn id="136" dur="1" fill="hold">
                                          <p:stCondLst>
                                            <p:cond delay="499"/>
                                          </p:stCondLst>
                                        </p:cTn>
                                        <p:tgtEl>
                                          <p:spTgt spid="38"/>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1" nodeType="clickEffect">
                                  <p:stCondLst>
                                    <p:cond delay="0"/>
                                  </p:stCondLst>
                                  <p:childTnLst>
                                    <p:animEffect transition="out" filter="fade">
                                      <p:cBhvr>
                                        <p:cTn id="140" dur="500"/>
                                        <p:tgtEl>
                                          <p:spTgt spid="47"/>
                                        </p:tgtEl>
                                      </p:cBhvr>
                                    </p:animEffect>
                                    <p:set>
                                      <p:cBhvr>
                                        <p:cTn id="141" dur="1" fill="hold">
                                          <p:stCondLst>
                                            <p:cond delay="499"/>
                                          </p:stCondLst>
                                        </p:cTn>
                                        <p:tgtEl>
                                          <p:spTgt spid="47"/>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fade">
                                      <p:cBhvr>
                                        <p:cTn id="146" dur="500"/>
                                        <p:tgtEl>
                                          <p:spTgt spid="48"/>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51"/>
                                        </p:tgtEl>
                                        <p:attrNameLst>
                                          <p:attrName>style.visibility</p:attrName>
                                        </p:attrNameLst>
                                      </p:cBhvr>
                                      <p:to>
                                        <p:strVal val="visible"/>
                                      </p:to>
                                    </p:set>
                                    <p:animEffect transition="in" filter="wipe(left)">
                                      <p:cBhvr>
                                        <p:cTn id="15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1" grpId="0" build="p"/>
      <p:bldP spid="21" grpId="1" build="p"/>
      <p:bldP spid="22" grpId="0"/>
      <p:bldP spid="23" grpId="0" animBg="1"/>
      <p:bldP spid="26" grpId="0"/>
      <p:bldP spid="26" grpId="1"/>
      <p:bldP spid="27" grpId="0"/>
      <p:bldP spid="29" grpId="0" animBg="1"/>
      <p:bldP spid="32" grpId="0"/>
      <p:bldP spid="32" grpId="1"/>
      <p:bldP spid="33" grpId="0"/>
      <p:bldP spid="35" grpId="0" animBg="1"/>
      <p:bldP spid="38" grpId="0"/>
      <p:bldP spid="38" grpId="1"/>
      <p:bldP spid="39" grpId="0"/>
      <p:bldP spid="41" grpId="0" animBg="1"/>
      <p:bldP spid="44" grpId="0"/>
      <p:bldP spid="44" grpId="1"/>
      <p:bldP spid="45" grpId="0"/>
      <p:bldP spid="47" grpId="0"/>
      <p:bldP spid="47" grpId="1"/>
      <p:bldP spid="48" grpId="0"/>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D62-4608-4F03-8791-FD9AF28B680F}"/>
              </a:ext>
            </a:extLst>
          </p:cNvPr>
          <p:cNvSpPr>
            <a:spLocks noGrp="1"/>
          </p:cNvSpPr>
          <p:nvPr>
            <p:ph type="title"/>
          </p:nvPr>
        </p:nvSpPr>
        <p:spPr/>
        <p:txBody>
          <a:bodyPr/>
          <a:lstStyle/>
          <a:p>
            <a:r>
              <a:rPr lang="en-AU" u="sng" dirty="0"/>
              <a:t>LAUNCHING PROJECTILES</a:t>
            </a:r>
          </a:p>
        </p:txBody>
      </p:sp>
      <p:sp>
        <p:nvSpPr>
          <p:cNvPr id="3" name="Content Placeholder 2">
            <a:extLst>
              <a:ext uri="{FF2B5EF4-FFF2-40B4-BE49-F238E27FC236}">
                <a16:creationId xmlns:a16="http://schemas.microsoft.com/office/drawing/2014/main" id="{63ED0FE9-E4F0-4058-BBED-8CA24275252E}"/>
              </a:ext>
            </a:extLst>
          </p:cNvPr>
          <p:cNvSpPr>
            <a:spLocks noGrp="1"/>
          </p:cNvSpPr>
          <p:nvPr>
            <p:ph idx="1"/>
          </p:nvPr>
        </p:nvSpPr>
        <p:spPr/>
        <p:txBody>
          <a:bodyPr>
            <a:normAutofit fontScale="92500" lnSpcReduction="20000"/>
          </a:bodyPr>
          <a:lstStyle/>
          <a:p>
            <a:r>
              <a:rPr lang="en-AU" dirty="0"/>
              <a:t>Some things we like to find in projectile motion questions:</a:t>
            </a:r>
          </a:p>
          <a:p>
            <a:pPr marL="0" indent="0">
              <a:buNone/>
            </a:pPr>
            <a:endParaRPr lang="en-AU" dirty="0"/>
          </a:p>
          <a:p>
            <a:pPr lvl="1"/>
            <a:r>
              <a:rPr lang="en-AU" dirty="0"/>
              <a:t>Initial velocity &amp; final velocity of projectile (magnitude &amp; direction).</a:t>
            </a:r>
          </a:p>
          <a:p>
            <a:pPr lvl="1"/>
            <a:r>
              <a:rPr lang="en-AU" dirty="0"/>
              <a:t>Components (vertical &amp; horizontal) of initial/final velocity.</a:t>
            </a:r>
          </a:p>
          <a:p>
            <a:pPr lvl="1"/>
            <a:r>
              <a:rPr lang="en-AU" dirty="0"/>
              <a:t>Range (Max. Horizontal Displacement).</a:t>
            </a:r>
          </a:p>
          <a:p>
            <a:pPr lvl="1"/>
            <a:r>
              <a:rPr lang="en-AU" dirty="0"/>
              <a:t>Max. Height (Max. Vertical Displacement).</a:t>
            </a:r>
          </a:p>
          <a:p>
            <a:pPr lvl="1"/>
            <a:r>
              <a:rPr lang="en-AU" dirty="0"/>
              <a:t>Time to Max. Height.</a:t>
            </a:r>
          </a:p>
          <a:p>
            <a:pPr lvl="1"/>
            <a:r>
              <a:rPr lang="en-AU" dirty="0"/>
              <a:t>Time of Flight.</a:t>
            </a:r>
          </a:p>
          <a:p>
            <a:pPr lvl="1"/>
            <a:endParaRPr lang="en-AU" dirty="0"/>
          </a:p>
          <a:p>
            <a:r>
              <a:rPr lang="en-AU" dirty="0"/>
              <a:t>You won’t always be required to find each of these things; in fact, more often you will be given some of this information and asked to use it to calculate the rest. It is worth noting again that, for most questions involving calculation, we are expected to ignore air resistance.</a:t>
            </a:r>
          </a:p>
        </p:txBody>
      </p:sp>
    </p:spTree>
    <p:extLst>
      <p:ext uri="{BB962C8B-B14F-4D97-AF65-F5344CB8AC3E}">
        <p14:creationId xmlns:p14="http://schemas.microsoft.com/office/powerpoint/2010/main" val="220348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D62-4608-4F03-8791-FD9AF28B680F}"/>
              </a:ext>
            </a:extLst>
          </p:cNvPr>
          <p:cNvSpPr>
            <a:spLocks noGrp="1"/>
          </p:cNvSpPr>
          <p:nvPr>
            <p:ph type="title"/>
          </p:nvPr>
        </p:nvSpPr>
        <p:spPr/>
        <p:txBody>
          <a:bodyPr/>
          <a:lstStyle/>
          <a:p>
            <a:r>
              <a:rPr lang="en-AU" u="sng" dirty="0"/>
              <a:t>LAUNCHING PROJECTILES (SAME LEVEL)</a:t>
            </a:r>
          </a:p>
        </p:txBody>
      </p:sp>
      <p:sp>
        <p:nvSpPr>
          <p:cNvPr id="3" name="Content Placeholder 2">
            <a:extLst>
              <a:ext uri="{FF2B5EF4-FFF2-40B4-BE49-F238E27FC236}">
                <a16:creationId xmlns:a16="http://schemas.microsoft.com/office/drawing/2014/main" id="{63ED0FE9-E4F0-4058-BBED-8CA24275252E}"/>
              </a:ext>
            </a:extLst>
          </p:cNvPr>
          <p:cNvSpPr>
            <a:spLocks noGrp="1"/>
          </p:cNvSpPr>
          <p:nvPr>
            <p:ph idx="1"/>
          </p:nvPr>
        </p:nvSpPr>
        <p:spPr/>
        <p:txBody>
          <a:bodyPr>
            <a:normAutofit/>
          </a:bodyPr>
          <a:lstStyle/>
          <a:p>
            <a:r>
              <a:rPr lang="en-AU" dirty="0"/>
              <a:t>Launching projectiles such that they start and finish at the same elevation is one type of problem that we will be required to solve. Fortunately, this allows us to make certain assumptions in solving the problem.</a:t>
            </a:r>
          </a:p>
          <a:p>
            <a:r>
              <a:rPr lang="en-AU" dirty="0"/>
              <a:t>For one thing, the flight path is considered symmetrical about the point of maximum height. This means that, if we can find the time for the projectile to reach maximum height, then we can double it to find the total time of flight.</a:t>
            </a:r>
          </a:p>
        </p:txBody>
      </p:sp>
    </p:spTree>
    <p:extLst>
      <p:ext uri="{BB962C8B-B14F-4D97-AF65-F5344CB8AC3E}">
        <p14:creationId xmlns:p14="http://schemas.microsoft.com/office/powerpoint/2010/main" val="232867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6D62-4608-4F03-8791-FD9AF28B680F}"/>
              </a:ext>
            </a:extLst>
          </p:cNvPr>
          <p:cNvSpPr>
            <a:spLocks noGrp="1"/>
          </p:cNvSpPr>
          <p:nvPr>
            <p:ph type="title"/>
          </p:nvPr>
        </p:nvSpPr>
        <p:spPr/>
        <p:txBody>
          <a:bodyPr/>
          <a:lstStyle/>
          <a:p>
            <a:r>
              <a:rPr lang="en-AU" u="sng" dirty="0"/>
              <a:t>LAUNCHING PROJECTILES (SAME LEVEL)</a:t>
            </a:r>
          </a:p>
        </p:txBody>
      </p:sp>
      <p:sp>
        <p:nvSpPr>
          <p:cNvPr id="3" name="Content Placeholder 2">
            <a:extLst>
              <a:ext uri="{FF2B5EF4-FFF2-40B4-BE49-F238E27FC236}">
                <a16:creationId xmlns:a16="http://schemas.microsoft.com/office/drawing/2014/main" id="{63ED0FE9-E4F0-4058-BBED-8CA24275252E}"/>
              </a:ext>
            </a:extLst>
          </p:cNvPr>
          <p:cNvSpPr>
            <a:spLocks noGrp="1"/>
          </p:cNvSpPr>
          <p:nvPr>
            <p:ph idx="1"/>
          </p:nvPr>
        </p:nvSpPr>
        <p:spPr>
          <a:xfrm>
            <a:off x="838200" y="1825625"/>
            <a:ext cx="10515600" cy="1603375"/>
          </a:xfrm>
        </p:spPr>
        <p:txBody>
          <a:bodyPr>
            <a:normAutofit/>
          </a:bodyPr>
          <a:lstStyle/>
          <a:p>
            <a:r>
              <a:rPr lang="en-AU" dirty="0"/>
              <a:t>For another thing, it allows us to assume that the speed (and angle from the horizontal) are the same at the start/finish of the projectile arc.</a:t>
            </a:r>
          </a:p>
        </p:txBody>
      </p:sp>
      <p:sp>
        <p:nvSpPr>
          <p:cNvPr id="4" name="Rectangle 3">
            <a:extLst>
              <a:ext uri="{FF2B5EF4-FFF2-40B4-BE49-F238E27FC236}">
                <a16:creationId xmlns:a16="http://schemas.microsoft.com/office/drawing/2014/main" id="{D99CF97E-E55A-43EC-8A01-7A9517A3CCD8}"/>
              </a:ext>
            </a:extLst>
          </p:cNvPr>
          <p:cNvSpPr/>
          <p:nvPr/>
        </p:nvSpPr>
        <p:spPr>
          <a:xfrm>
            <a:off x="150920" y="5690586"/>
            <a:ext cx="11887200" cy="9765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Freeform: Shape 7">
            <a:extLst>
              <a:ext uri="{FF2B5EF4-FFF2-40B4-BE49-F238E27FC236}">
                <a16:creationId xmlns:a16="http://schemas.microsoft.com/office/drawing/2014/main" id="{05C30B76-5CDE-4B58-B43F-35937024D928}"/>
              </a:ext>
            </a:extLst>
          </p:cNvPr>
          <p:cNvSpPr/>
          <p:nvPr/>
        </p:nvSpPr>
        <p:spPr>
          <a:xfrm>
            <a:off x="941033" y="3124935"/>
            <a:ext cx="10440140" cy="2565651"/>
          </a:xfrm>
          <a:custGeom>
            <a:avLst/>
            <a:gdLst>
              <a:gd name="connsiteX0" fmla="*/ 0 w 10440140"/>
              <a:gd name="connsiteY0" fmla="*/ 2547896 h 2565651"/>
              <a:gd name="connsiteX1" fmla="*/ 5122416 w 10440140"/>
              <a:gd name="connsiteY1" fmla="*/ 5 h 2565651"/>
              <a:gd name="connsiteX2" fmla="*/ 10440140 w 10440140"/>
              <a:gd name="connsiteY2" fmla="*/ 2565651 h 2565651"/>
            </a:gdLst>
            <a:ahLst/>
            <a:cxnLst>
              <a:cxn ang="0">
                <a:pos x="connsiteX0" y="connsiteY0"/>
              </a:cxn>
              <a:cxn ang="0">
                <a:pos x="connsiteX1" y="connsiteY1"/>
              </a:cxn>
              <a:cxn ang="0">
                <a:pos x="connsiteX2" y="connsiteY2"/>
              </a:cxn>
            </a:cxnLst>
            <a:rect l="l" t="t" r="r" b="b"/>
            <a:pathLst>
              <a:path w="10440140" h="2565651">
                <a:moveTo>
                  <a:pt x="0" y="2547896"/>
                </a:moveTo>
                <a:cubicBezTo>
                  <a:pt x="1691196" y="1272471"/>
                  <a:pt x="3382393" y="-2954"/>
                  <a:pt x="5122416" y="5"/>
                </a:cubicBezTo>
                <a:cubicBezTo>
                  <a:pt x="6862439" y="2964"/>
                  <a:pt x="8651289" y="1284307"/>
                  <a:pt x="10440140" y="2565651"/>
                </a:cubicBezTo>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Content Placeholder 2">
            <a:extLst>
              <a:ext uri="{FF2B5EF4-FFF2-40B4-BE49-F238E27FC236}">
                <a16:creationId xmlns:a16="http://schemas.microsoft.com/office/drawing/2014/main" id="{F2D446D9-4D9C-4D8F-9595-8C19B91F6CE4}"/>
              </a:ext>
            </a:extLst>
          </p:cNvPr>
          <p:cNvSpPr txBox="1">
            <a:spLocks/>
          </p:cNvSpPr>
          <p:nvPr/>
        </p:nvSpPr>
        <p:spPr>
          <a:xfrm>
            <a:off x="10416466" y="5267309"/>
            <a:ext cx="449802" cy="636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l-GR" dirty="0"/>
              <a:t>θ</a:t>
            </a:r>
            <a:endParaRPr lang="en-AU" dirty="0"/>
          </a:p>
        </p:txBody>
      </p:sp>
      <p:sp>
        <p:nvSpPr>
          <p:cNvPr id="10" name="Content Placeholder 2">
            <a:extLst>
              <a:ext uri="{FF2B5EF4-FFF2-40B4-BE49-F238E27FC236}">
                <a16:creationId xmlns:a16="http://schemas.microsoft.com/office/drawing/2014/main" id="{FC9A939D-EAD1-48D5-AC69-F4E80441B1C8}"/>
              </a:ext>
            </a:extLst>
          </p:cNvPr>
          <p:cNvSpPr txBox="1">
            <a:spLocks/>
          </p:cNvSpPr>
          <p:nvPr/>
        </p:nvSpPr>
        <p:spPr>
          <a:xfrm>
            <a:off x="1584638" y="5259911"/>
            <a:ext cx="449802" cy="636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l-GR" dirty="0"/>
              <a:t>θ</a:t>
            </a:r>
            <a:endParaRPr lang="en-AU" dirty="0"/>
          </a:p>
        </p:txBody>
      </p:sp>
      <p:cxnSp>
        <p:nvCxnSpPr>
          <p:cNvPr id="12" name="Straight Arrow Connector 11">
            <a:extLst>
              <a:ext uri="{FF2B5EF4-FFF2-40B4-BE49-F238E27FC236}">
                <a16:creationId xmlns:a16="http://schemas.microsoft.com/office/drawing/2014/main" id="{D4231BF0-3D2A-4CE9-8F33-5470BBC3025E}"/>
              </a:ext>
            </a:extLst>
          </p:cNvPr>
          <p:cNvCxnSpPr/>
          <p:nvPr/>
        </p:nvCxnSpPr>
        <p:spPr>
          <a:xfrm flipV="1">
            <a:off x="941033" y="5007006"/>
            <a:ext cx="868506" cy="6835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2F8DE40-04D7-4EE8-B6F3-E80AAA7F1271}"/>
              </a:ext>
            </a:extLst>
          </p:cNvPr>
          <p:cNvCxnSpPr>
            <a:cxnSpLocks/>
          </p:cNvCxnSpPr>
          <p:nvPr/>
        </p:nvCxnSpPr>
        <p:spPr>
          <a:xfrm>
            <a:off x="10416466" y="5007006"/>
            <a:ext cx="937334" cy="6835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50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B6B53A-483C-48AB-BAA7-6D9A5C2D2966}"/>
              </a:ext>
            </a:extLst>
          </p:cNvPr>
          <p:cNvPicPr>
            <a:picLocks noChangeAspect="1"/>
          </p:cNvPicPr>
          <p:nvPr/>
        </p:nvPicPr>
        <p:blipFill>
          <a:blip r:embed="rId2"/>
          <a:stretch>
            <a:fillRect/>
          </a:stretch>
        </p:blipFill>
        <p:spPr>
          <a:xfrm>
            <a:off x="0" y="0"/>
            <a:ext cx="12192000" cy="6858000"/>
          </a:xfrm>
          <a:prstGeom prst="rect">
            <a:avLst/>
          </a:prstGeom>
        </p:spPr>
      </p:pic>
      <p:cxnSp>
        <p:nvCxnSpPr>
          <p:cNvPr id="4" name="Straight Connector 3">
            <a:extLst>
              <a:ext uri="{FF2B5EF4-FFF2-40B4-BE49-F238E27FC236}">
                <a16:creationId xmlns:a16="http://schemas.microsoft.com/office/drawing/2014/main" id="{C82A9B9F-C928-493F-A259-A107C3BE59E0}"/>
              </a:ext>
            </a:extLst>
          </p:cNvPr>
          <p:cNvCxnSpPr/>
          <p:nvPr/>
        </p:nvCxnSpPr>
        <p:spPr>
          <a:xfrm flipV="1">
            <a:off x="9170633" y="2361460"/>
            <a:ext cx="674703" cy="648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8D593C8-6E6D-42E3-A122-4CFF4823D94E}"/>
              </a:ext>
            </a:extLst>
          </p:cNvPr>
          <p:cNvSpPr txBox="1"/>
          <p:nvPr/>
        </p:nvSpPr>
        <p:spPr>
          <a:xfrm>
            <a:off x="9778754" y="2130641"/>
            <a:ext cx="275207" cy="307777"/>
          </a:xfrm>
          <a:prstGeom prst="rect">
            <a:avLst/>
          </a:prstGeom>
          <a:noFill/>
        </p:spPr>
        <p:txBody>
          <a:bodyPr wrap="square" rtlCol="0">
            <a:spAutoFit/>
          </a:bodyPr>
          <a:lstStyle/>
          <a:p>
            <a:r>
              <a:rPr lang="en-AU" sz="1400" dirty="0"/>
              <a:t>0</a:t>
            </a:r>
          </a:p>
        </p:txBody>
      </p:sp>
    </p:spTree>
    <p:extLst>
      <p:ext uri="{BB962C8B-B14F-4D97-AF65-F5344CB8AC3E}">
        <p14:creationId xmlns:p14="http://schemas.microsoft.com/office/powerpoint/2010/main" val="1037537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7AB0B0-ACC6-486D-BEB6-5A07A68B5AD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300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746190-2AB8-43D9-980E-655DE53CB08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14274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a6ee96d-6780-4ce9-ba7b-fb47f72e0c1e">
      <Terms xmlns="http://schemas.microsoft.com/office/infopath/2007/PartnerControls"/>
    </lcf76f155ced4ddcb4097134ff3c332f>
    <TaxCatchAll xmlns="07fa3f3b-e89d-475b-8a2d-088e5c03107e" xsi:nil="true"/>
  </documentManagement>
</p:properties>
</file>

<file path=customXml/itemProps1.xml><?xml version="1.0" encoding="utf-8"?>
<ds:datastoreItem xmlns:ds="http://schemas.openxmlformats.org/officeDocument/2006/customXml" ds:itemID="{E25197DE-C9A4-4AF6-AAC9-8428CD3FCAE0}"/>
</file>

<file path=customXml/itemProps2.xml><?xml version="1.0" encoding="utf-8"?>
<ds:datastoreItem xmlns:ds="http://schemas.openxmlformats.org/officeDocument/2006/customXml" ds:itemID="{0CC93BA7-6EE1-4C91-808D-F5E010C996BD}"/>
</file>

<file path=customXml/itemProps3.xml><?xml version="1.0" encoding="utf-8"?>
<ds:datastoreItem xmlns:ds="http://schemas.openxmlformats.org/officeDocument/2006/customXml" ds:itemID="{94E1F45E-0CBB-46AA-A0CD-CE2AEB2FB6C5}"/>
</file>

<file path=docProps/app.xml><?xml version="1.0" encoding="utf-8"?>
<Properties xmlns="http://schemas.openxmlformats.org/officeDocument/2006/extended-properties" xmlns:vt="http://schemas.openxmlformats.org/officeDocument/2006/docPropsVTypes">
  <TotalTime>352</TotalTime>
  <Words>774</Words>
  <Application>Microsoft Office PowerPoint</Application>
  <PresentationFormat>Widescreen</PresentationFormat>
  <Paragraphs>57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PROJECTILE MOTION</vt:lpstr>
      <vt:lpstr>CONTENTS</vt:lpstr>
      <vt:lpstr>FORCES ON PROJECTILE</vt:lpstr>
      <vt:lpstr>LAUNCHING PROJECTILES</vt:lpstr>
      <vt:lpstr>LAUNCHING PROJECTILES (SAME LEVEL)</vt:lpstr>
      <vt:lpstr>LAUNCHING PROJECTILES (SAME LEVEL)</vt:lpstr>
      <vt:lpstr>PowerPoint Presentation</vt:lpstr>
      <vt:lpstr>PowerPoint Presentation</vt:lpstr>
      <vt:lpstr>PowerPoint Presentation</vt:lpstr>
      <vt:lpstr>LAUNCHING PROJECTILES (DIFFERENT LEVELS)</vt:lpstr>
      <vt:lpstr>PowerPoint Presentation</vt:lpstr>
      <vt:lpstr>PowerPoint Presentation</vt:lpstr>
      <vt:lpstr>PowerPoint Presentation</vt:lpstr>
      <vt:lpstr>PowerPoint Presentation</vt:lpstr>
      <vt:lpstr>PowerPoint Presentation</vt:lpstr>
      <vt:lpstr>PowerPoint Presentation</vt:lpstr>
      <vt:lpstr>RANGE OPTIMISATION</vt:lpstr>
      <vt:lpstr>PowerPoint Presentation</vt:lpstr>
      <vt:lpstr>THE MONKEY &amp; THE HUNTER</vt:lpstr>
      <vt:lpstr>THE MONKEY &amp; THE HUNTER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PROJECTILE MOTION</dc:title>
  <dc:creator>Bradley Hearn</dc:creator>
  <cp:lastModifiedBy>Bradley Hearn</cp:lastModifiedBy>
  <cp:revision>22</cp:revision>
  <dcterms:created xsi:type="dcterms:W3CDTF">2020-02-12T06:56:38Z</dcterms:created>
  <dcterms:modified xsi:type="dcterms:W3CDTF">2021-02-19T03:36:20Z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