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627" r:id="rId10"/>
    <p:sldId id="6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F9DE4-F474-4DAA-9CC3-5039B8000A69}" type="datetimeFigureOut">
              <a:rPr lang="en-AU" smtClean="0"/>
              <a:t>4/03/2022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ECF0F-BD15-4567-B780-94E5485CF7C9}" type="slidenum">
              <a:rPr lang="en-AU" smtClean="0"/>
              <a:t>‹#›</a:t>
            </a:fld>
            <a:endParaRPr lang="en-AU"/>
          </a:p>
        </p:txBody>
      </p:sp>
    </p:spTree>
    <p:extLst>
      <p:ext uri="{BB962C8B-B14F-4D97-AF65-F5344CB8AC3E}">
        <p14:creationId xmlns:p14="http://schemas.microsoft.com/office/powerpoint/2010/main" val="147411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662 N.  b. 21 m/s.</a:t>
            </a:r>
          </a:p>
        </p:txBody>
      </p:sp>
      <p:sp>
        <p:nvSpPr>
          <p:cNvPr id="4" name="Slide Number Placeholder 3"/>
          <p:cNvSpPr>
            <a:spLocks noGrp="1"/>
          </p:cNvSpPr>
          <p:nvPr>
            <p:ph type="sldNum" sz="quarter" idx="5"/>
          </p:nvPr>
        </p:nvSpPr>
        <p:spPr/>
        <p:txBody>
          <a:bodyPr/>
          <a:lstStyle/>
          <a:p>
            <a:fld id="{A70ECF0F-BD15-4567-B780-94E5485CF7C9}" type="slidenum">
              <a:rPr lang="en-AU" smtClean="0"/>
              <a:t>6</a:t>
            </a:fld>
            <a:endParaRPr lang="en-AU"/>
          </a:p>
        </p:txBody>
      </p:sp>
    </p:spTree>
    <p:extLst>
      <p:ext uri="{BB962C8B-B14F-4D97-AF65-F5344CB8AC3E}">
        <p14:creationId xmlns:p14="http://schemas.microsoft.com/office/powerpoint/2010/main" val="118614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Friction and Normal are perpendicular</a:t>
            </a:r>
          </a:p>
        </p:txBody>
      </p:sp>
      <p:sp>
        <p:nvSpPr>
          <p:cNvPr id="4" name="Slide Number Placeholder 3"/>
          <p:cNvSpPr>
            <a:spLocks noGrp="1"/>
          </p:cNvSpPr>
          <p:nvPr>
            <p:ph type="sldNum" sz="quarter" idx="5"/>
          </p:nvPr>
        </p:nvSpPr>
        <p:spPr/>
        <p:txBody>
          <a:bodyPr/>
          <a:lstStyle/>
          <a:p>
            <a:fld id="{A70ECF0F-BD15-4567-B780-94E5485CF7C9}" type="slidenum">
              <a:rPr lang="en-AU" smtClean="0"/>
              <a:t>8</a:t>
            </a:fld>
            <a:endParaRPr lang="en-AU"/>
          </a:p>
        </p:txBody>
      </p:sp>
    </p:spTree>
    <p:extLst>
      <p:ext uri="{BB962C8B-B14F-4D97-AF65-F5344CB8AC3E}">
        <p14:creationId xmlns:p14="http://schemas.microsoft.com/office/powerpoint/2010/main" val="147583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84D106-B906-4937-914D-9A96513FA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sz="2400" b="1">
                <a:solidFill>
                  <a:srgbClr val="FF6600"/>
                </a:solidFill>
                <a:latin typeface="Times New Roman" panose="02020603050405020304" pitchFamily="18" charset="0"/>
                <a:ea typeface="굴림" panose="020B0503020000020004" pitchFamily="34" charset="-127"/>
              </a:defRPr>
            </a:lvl1pPr>
            <a:lvl2pPr marL="742950" indent="-285750" defTabSz="950913" eaLnBrk="0" hangingPunct="0">
              <a:defRPr sz="2400" b="1">
                <a:solidFill>
                  <a:srgbClr val="FF6600"/>
                </a:solidFill>
                <a:latin typeface="Times New Roman" panose="02020603050405020304" pitchFamily="18" charset="0"/>
                <a:ea typeface="굴림" panose="020B0503020000020004" pitchFamily="34" charset="-127"/>
              </a:defRPr>
            </a:lvl2pPr>
            <a:lvl3pPr marL="1143000" indent="-228600" defTabSz="950913" eaLnBrk="0" hangingPunct="0">
              <a:defRPr sz="2400" b="1">
                <a:solidFill>
                  <a:srgbClr val="FF6600"/>
                </a:solidFill>
                <a:latin typeface="Times New Roman" panose="02020603050405020304" pitchFamily="18" charset="0"/>
                <a:ea typeface="굴림" panose="020B0503020000020004" pitchFamily="34" charset="-127"/>
              </a:defRPr>
            </a:lvl3pPr>
            <a:lvl4pPr marL="1600200" indent="-228600" defTabSz="950913" eaLnBrk="0" hangingPunct="0">
              <a:defRPr sz="2400" b="1">
                <a:solidFill>
                  <a:srgbClr val="FF6600"/>
                </a:solidFill>
                <a:latin typeface="Times New Roman" panose="02020603050405020304" pitchFamily="18" charset="0"/>
                <a:ea typeface="굴림" panose="020B0503020000020004" pitchFamily="34" charset="-127"/>
              </a:defRPr>
            </a:lvl4pPr>
            <a:lvl5pPr marL="2057400" indent="-228600" defTabSz="950913" eaLnBrk="0" hangingPunct="0">
              <a:defRPr sz="2400" b="1">
                <a:solidFill>
                  <a:srgbClr val="FF6600"/>
                </a:solidFill>
                <a:latin typeface="Times New Roman" panose="02020603050405020304" pitchFamily="18" charset="0"/>
                <a:ea typeface="굴림" panose="020B0503020000020004" pitchFamily="34" charset="-127"/>
              </a:defRPr>
            </a:lvl5pPr>
            <a:lvl6pPr marL="25146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6pPr>
            <a:lvl7pPr marL="29718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7pPr>
            <a:lvl8pPr marL="34290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8pPr>
            <a:lvl9pPr marL="38862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9pPr>
          </a:lstStyle>
          <a:p>
            <a:pPr eaLnBrk="1" hangingPunct="1"/>
            <a:fld id="{C03D2FF5-C37B-4429-8F5C-815922A2B763}" type="slidenum">
              <a:rPr lang="en-US" altLang="en-US" sz="1200" b="0">
                <a:solidFill>
                  <a:schemeClr val="tx1"/>
                </a:solidFill>
              </a:rPr>
              <a:pPr eaLnBrk="1" hangingPunct="1"/>
              <a:t>9</a:t>
            </a:fld>
            <a:endParaRPr lang="en-US" altLang="en-US" sz="1200" b="0">
              <a:solidFill>
                <a:schemeClr val="tx1"/>
              </a:solidFill>
            </a:endParaRPr>
          </a:p>
        </p:txBody>
      </p:sp>
      <p:sp>
        <p:nvSpPr>
          <p:cNvPr id="41987" name="Rectangle 2">
            <a:extLst>
              <a:ext uri="{FF2B5EF4-FFF2-40B4-BE49-F238E27FC236}">
                <a16:creationId xmlns:a16="http://schemas.microsoft.com/office/drawing/2014/main" id="{DDBF1511-3EDE-4DFB-B7FF-0FF8634AB80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C83ED771-9302-4ABF-8697-248C23A5BB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F4A2890-8409-44C6-93C6-5384CD0B05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sz="2400" b="1">
                <a:solidFill>
                  <a:srgbClr val="FF6600"/>
                </a:solidFill>
                <a:latin typeface="Times New Roman" panose="02020603050405020304" pitchFamily="18" charset="0"/>
                <a:ea typeface="굴림" panose="020B0503020000020004" pitchFamily="34" charset="-127"/>
              </a:defRPr>
            </a:lvl1pPr>
            <a:lvl2pPr marL="742950" indent="-285750" defTabSz="950913" eaLnBrk="0" hangingPunct="0">
              <a:defRPr sz="2400" b="1">
                <a:solidFill>
                  <a:srgbClr val="FF6600"/>
                </a:solidFill>
                <a:latin typeface="Times New Roman" panose="02020603050405020304" pitchFamily="18" charset="0"/>
                <a:ea typeface="굴림" panose="020B0503020000020004" pitchFamily="34" charset="-127"/>
              </a:defRPr>
            </a:lvl2pPr>
            <a:lvl3pPr marL="1143000" indent="-228600" defTabSz="950913" eaLnBrk="0" hangingPunct="0">
              <a:defRPr sz="2400" b="1">
                <a:solidFill>
                  <a:srgbClr val="FF6600"/>
                </a:solidFill>
                <a:latin typeface="Times New Roman" panose="02020603050405020304" pitchFamily="18" charset="0"/>
                <a:ea typeface="굴림" panose="020B0503020000020004" pitchFamily="34" charset="-127"/>
              </a:defRPr>
            </a:lvl3pPr>
            <a:lvl4pPr marL="1600200" indent="-228600" defTabSz="950913" eaLnBrk="0" hangingPunct="0">
              <a:defRPr sz="2400" b="1">
                <a:solidFill>
                  <a:srgbClr val="FF6600"/>
                </a:solidFill>
                <a:latin typeface="Times New Roman" panose="02020603050405020304" pitchFamily="18" charset="0"/>
                <a:ea typeface="굴림" panose="020B0503020000020004" pitchFamily="34" charset="-127"/>
              </a:defRPr>
            </a:lvl4pPr>
            <a:lvl5pPr marL="2057400" indent="-228600" defTabSz="950913" eaLnBrk="0" hangingPunct="0">
              <a:defRPr sz="2400" b="1">
                <a:solidFill>
                  <a:srgbClr val="FF6600"/>
                </a:solidFill>
                <a:latin typeface="Times New Roman" panose="02020603050405020304" pitchFamily="18" charset="0"/>
                <a:ea typeface="굴림" panose="020B0503020000020004" pitchFamily="34" charset="-127"/>
              </a:defRPr>
            </a:lvl5pPr>
            <a:lvl6pPr marL="25146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6pPr>
            <a:lvl7pPr marL="29718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7pPr>
            <a:lvl8pPr marL="34290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8pPr>
            <a:lvl9pPr marL="3886200" indent="-228600" algn="ctr" defTabSz="950913" eaLnBrk="0" fontAlgn="base" hangingPunct="0">
              <a:spcBef>
                <a:spcPct val="50000"/>
              </a:spcBef>
              <a:spcAft>
                <a:spcPct val="0"/>
              </a:spcAft>
              <a:defRPr sz="2400" b="1">
                <a:solidFill>
                  <a:srgbClr val="FF6600"/>
                </a:solidFill>
                <a:latin typeface="Times New Roman" panose="02020603050405020304" pitchFamily="18" charset="0"/>
                <a:ea typeface="굴림" panose="020B0503020000020004" pitchFamily="34" charset="-127"/>
              </a:defRPr>
            </a:lvl9pPr>
          </a:lstStyle>
          <a:p>
            <a:pPr eaLnBrk="1" hangingPunct="1"/>
            <a:fld id="{E22829AB-B9D1-4686-BF64-B0C0FC7C01EB}" type="slidenum">
              <a:rPr lang="en-US" altLang="en-US" sz="1200" b="0">
                <a:solidFill>
                  <a:schemeClr val="tx1"/>
                </a:solidFill>
              </a:rPr>
              <a:pPr eaLnBrk="1" hangingPunct="1"/>
              <a:t>10</a:t>
            </a:fld>
            <a:endParaRPr lang="en-US" altLang="en-US" sz="1200" b="0">
              <a:solidFill>
                <a:schemeClr val="tx1"/>
              </a:solidFill>
            </a:endParaRPr>
          </a:p>
        </p:txBody>
      </p:sp>
      <p:sp>
        <p:nvSpPr>
          <p:cNvPr id="43011" name="Rectangle 2">
            <a:extLst>
              <a:ext uri="{FF2B5EF4-FFF2-40B4-BE49-F238E27FC236}">
                <a16:creationId xmlns:a16="http://schemas.microsoft.com/office/drawing/2014/main" id="{249B6417-E989-415C-AE00-9E6AECCD761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4AAE3AB6-2687-4241-8694-435AE8FBB7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AA5D-2CDE-4840-957C-4390A27F7E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7D66703-F7A2-453C-95A7-9254E5530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5390062-FDB3-45C5-81E9-8F31E09523D9}"/>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5" name="Footer Placeholder 4">
            <a:extLst>
              <a:ext uri="{FF2B5EF4-FFF2-40B4-BE49-F238E27FC236}">
                <a16:creationId xmlns:a16="http://schemas.microsoft.com/office/drawing/2014/main" id="{645381A1-4E8E-4EED-98C8-69A34C3081F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00F9FC-EA24-4770-827A-DEDEFCBA3877}"/>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141970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E901-09B9-4C26-AF06-97F31FF2CA3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8EBD035-1038-4401-9DF2-2C4537904B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5B91F2-9622-4EF5-824E-AF9837B21B02}"/>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5" name="Footer Placeholder 4">
            <a:extLst>
              <a:ext uri="{FF2B5EF4-FFF2-40B4-BE49-F238E27FC236}">
                <a16:creationId xmlns:a16="http://schemas.microsoft.com/office/drawing/2014/main" id="{2BA1945C-A376-4E21-85C3-CA7645D0942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A08C80-9BF0-4211-BC88-D2C11BC2A7D5}"/>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285043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65339-C3E5-4A2C-8F83-F6AC7DDDFE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AF6F925-1302-4C9B-BF81-F42CE9CF5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EED1F68-B65F-4761-B06C-CC0E0CE8C22D}"/>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5" name="Footer Placeholder 4">
            <a:extLst>
              <a:ext uri="{FF2B5EF4-FFF2-40B4-BE49-F238E27FC236}">
                <a16:creationId xmlns:a16="http://schemas.microsoft.com/office/drawing/2014/main" id="{E556CBF3-8EBE-439F-80FD-F87E93B80D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4F77C8-D175-47FF-B9E7-762851555D3D}"/>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1194471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9144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609600" y="1447800"/>
            <a:ext cx="538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lipArt Placeholder 3"/>
          <p:cNvSpPr>
            <a:spLocks noGrp="1"/>
          </p:cNvSpPr>
          <p:nvPr>
            <p:ph type="clipArt" sz="half" idx="2"/>
          </p:nvPr>
        </p:nvSpPr>
        <p:spPr>
          <a:xfrm>
            <a:off x="6197600" y="1447800"/>
            <a:ext cx="5384800" cy="4648200"/>
          </a:xfrm>
        </p:spPr>
        <p:txBody>
          <a:bodyPr/>
          <a:lstStyle/>
          <a:p>
            <a:pPr lvl="0"/>
            <a:endParaRPr lang="en-AU" noProof="0"/>
          </a:p>
        </p:txBody>
      </p:sp>
      <p:sp>
        <p:nvSpPr>
          <p:cNvPr id="5" name="Rectangle 4">
            <a:extLst>
              <a:ext uri="{FF2B5EF4-FFF2-40B4-BE49-F238E27FC236}">
                <a16:creationId xmlns:a16="http://schemas.microsoft.com/office/drawing/2014/main" id="{7183B88D-893F-4B5D-8BF8-2ED563631CB1}"/>
              </a:ext>
            </a:extLst>
          </p:cNvPr>
          <p:cNvSpPr>
            <a:spLocks noGrp="1" noChangeArrowheads="1"/>
          </p:cNvSpPr>
          <p:nvPr>
            <p:ph type="dt" sz="half" idx="10"/>
          </p:nvPr>
        </p:nvSpPr>
        <p:spPr>
          <a:ln/>
        </p:spPr>
        <p:txBody>
          <a:bodyPr/>
          <a:lstStyle>
            <a:lvl1pPr>
              <a:defRPr/>
            </a:lvl1pPr>
          </a:lstStyle>
          <a:p>
            <a:pPr>
              <a:defRPr/>
            </a:pPr>
            <a:r>
              <a:rPr lang="en-US"/>
              <a:t>February 24, 2009</a:t>
            </a:r>
            <a:endParaRPr lang="en-US" altLang="zh-CN"/>
          </a:p>
        </p:txBody>
      </p:sp>
    </p:spTree>
    <p:extLst>
      <p:ext uri="{BB962C8B-B14F-4D97-AF65-F5344CB8AC3E}">
        <p14:creationId xmlns:p14="http://schemas.microsoft.com/office/powerpoint/2010/main" val="337545141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6A91-4B54-40DA-A63D-C4EAA56C5A5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5DF9B8B-831B-4AB3-A5BE-6EEC84DA3E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229294-FBDE-43FE-88D1-711B6FB2A591}"/>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5" name="Footer Placeholder 4">
            <a:extLst>
              <a:ext uri="{FF2B5EF4-FFF2-40B4-BE49-F238E27FC236}">
                <a16:creationId xmlns:a16="http://schemas.microsoft.com/office/drawing/2014/main" id="{5E414A0C-DB7D-4338-AE55-C6DCA6A141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F16FAB8-39DE-4D57-B0F4-8739AA73C36F}"/>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27702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0151-AD7E-4091-B672-38377608F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18398D2-0208-4798-A333-822B4E37C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55503-33E8-4F03-9468-CF82D4F7D16E}"/>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5" name="Footer Placeholder 4">
            <a:extLst>
              <a:ext uri="{FF2B5EF4-FFF2-40B4-BE49-F238E27FC236}">
                <a16:creationId xmlns:a16="http://schemas.microsoft.com/office/drawing/2014/main" id="{796E6AF1-B578-4804-80FC-69148BB1B18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9100AA-3FD4-470E-A3C4-BD98CD03D3AF}"/>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369245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9A3-1D7D-4848-A7AC-84D7C193EA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867B801-5670-4CBA-ACE2-8D018E6C8A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3C59508-15D3-4D47-93A3-D080926B8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670AB06-DE7A-4089-A01E-20F41CB4436B}"/>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6" name="Footer Placeholder 5">
            <a:extLst>
              <a:ext uri="{FF2B5EF4-FFF2-40B4-BE49-F238E27FC236}">
                <a16:creationId xmlns:a16="http://schemas.microsoft.com/office/drawing/2014/main" id="{FDDEC1D8-7670-4C84-8F7C-AC099D88D6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FF297A0-A591-4DA1-AA5D-217536FB3A0D}"/>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298194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3FF3-A94A-4BB2-A771-60A8AF6546A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7F624C-E9D2-425A-8464-A0FC2D834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563B88-B4D5-4262-8A90-415486C1D0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66736BB-BEDE-4C56-82F7-B4FDB136A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72228-7843-4340-A6ED-AB31C5CCF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DAF833D-2330-4899-A7E4-FE1EC35A231F}"/>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8" name="Footer Placeholder 7">
            <a:extLst>
              <a:ext uri="{FF2B5EF4-FFF2-40B4-BE49-F238E27FC236}">
                <a16:creationId xmlns:a16="http://schemas.microsoft.com/office/drawing/2014/main" id="{4C48725E-4BC3-4BB6-811B-6B4FE02371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DD03678-1A02-49B5-803A-D8F421309FA2}"/>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169416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ACBC-7D94-40BE-AB41-6B4309FC49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6F755A8-3C3C-469F-9109-F9A5384A5F66}"/>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4" name="Footer Placeholder 3">
            <a:extLst>
              <a:ext uri="{FF2B5EF4-FFF2-40B4-BE49-F238E27FC236}">
                <a16:creationId xmlns:a16="http://schemas.microsoft.com/office/drawing/2014/main" id="{AAD290F0-811B-4FE7-B501-8642FDE1B67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1FB4F1-5BDE-4B41-BAAE-023A471E89DA}"/>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305726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DA8BD-A791-4839-991D-C5BDD0F51FD0}"/>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3" name="Footer Placeholder 2">
            <a:extLst>
              <a:ext uri="{FF2B5EF4-FFF2-40B4-BE49-F238E27FC236}">
                <a16:creationId xmlns:a16="http://schemas.microsoft.com/office/drawing/2014/main" id="{D1C73AB7-B267-4AE0-AD66-908EFBE79AD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A59FF61-2D4A-4C49-AD3F-3D1055660558}"/>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223694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F2E6-B2D7-4AB9-99CE-90F1AF2E1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E737784-AA94-452B-8515-220472425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30EC36B-7587-4B51-965A-E8825C066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D5963-E61B-460C-B23A-CBBF92581EC8}"/>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6" name="Footer Placeholder 5">
            <a:extLst>
              <a:ext uri="{FF2B5EF4-FFF2-40B4-BE49-F238E27FC236}">
                <a16:creationId xmlns:a16="http://schemas.microsoft.com/office/drawing/2014/main" id="{A9C841DC-34CC-4F03-B894-17CFA83389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BDB3DF7-49D3-4FF2-8669-A740E1CDF2BA}"/>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259152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229C-15F3-4148-8BA5-6180FB442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AB65D03-D62E-496D-996A-99022F769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525A8F8-BA6A-443B-AA22-5E10E926E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00B7B-B3FE-4A62-A869-6994763AC0E0}"/>
              </a:ext>
            </a:extLst>
          </p:cNvPr>
          <p:cNvSpPr>
            <a:spLocks noGrp="1"/>
          </p:cNvSpPr>
          <p:nvPr>
            <p:ph type="dt" sz="half" idx="10"/>
          </p:nvPr>
        </p:nvSpPr>
        <p:spPr/>
        <p:txBody>
          <a:bodyPr/>
          <a:lstStyle/>
          <a:p>
            <a:fld id="{9500A51B-8575-4DE7-9982-A9250AEE6D2F}" type="datetimeFigureOut">
              <a:rPr lang="en-AU" smtClean="0"/>
              <a:t>4/03/2022</a:t>
            </a:fld>
            <a:endParaRPr lang="en-AU"/>
          </a:p>
        </p:txBody>
      </p:sp>
      <p:sp>
        <p:nvSpPr>
          <p:cNvPr id="6" name="Footer Placeholder 5">
            <a:extLst>
              <a:ext uri="{FF2B5EF4-FFF2-40B4-BE49-F238E27FC236}">
                <a16:creationId xmlns:a16="http://schemas.microsoft.com/office/drawing/2014/main" id="{0EE1F46F-E357-456F-995E-8ED79DD83E1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3F1661B-A1D2-4EBA-BAAC-7A61ABAEB203}"/>
              </a:ext>
            </a:extLst>
          </p:cNvPr>
          <p:cNvSpPr>
            <a:spLocks noGrp="1"/>
          </p:cNvSpPr>
          <p:nvPr>
            <p:ph type="sldNum" sz="quarter" idx="12"/>
          </p:nvPr>
        </p:nvSpPr>
        <p:spPr/>
        <p:txBody>
          <a:bodyPr/>
          <a:lstStyle/>
          <a:p>
            <a:fld id="{41E56F10-FBE9-46BA-A0B5-94106CDDC8BE}" type="slidenum">
              <a:rPr lang="en-AU" smtClean="0"/>
              <a:t>‹#›</a:t>
            </a:fld>
            <a:endParaRPr lang="en-AU"/>
          </a:p>
        </p:txBody>
      </p:sp>
    </p:spTree>
    <p:extLst>
      <p:ext uri="{BB962C8B-B14F-4D97-AF65-F5344CB8AC3E}">
        <p14:creationId xmlns:p14="http://schemas.microsoft.com/office/powerpoint/2010/main" val="234182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C2FF-B9D8-479A-B05C-6F63B8301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FD2AFB3-3241-45D9-B342-D7A689D82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415A6B-D77D-450F-A172-544065488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0A51B-8575-4DE7-9982-A9250AEE6D2F}" type="datetimeFigureOut">
              <a:rPr lang="en-AU" smtClean="0"/>
              <a:t>4/03/2022</a:t>
            </a:fld>
            <a:endParaRPr lang="en-AU"/>
          </a:p>
        </p:txBody>
      </p:sp>
      <p:sp>
        <p:nvSpPr>
          <p:cNvPr id="5" name="Footer Placeholder 4">
            <a:extLst>
              <a:ext uri="{FF2B5EF4-FFF2-40B4-BE49-F238E27FC236}">
                <a16:creationId xmlns:a16="http://schemas.microsoft.com/office/drawing/2014/main" id="{2D01AEFA-14D8-4337-8116-72E6D0115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F292951-B435-4F59-9D0B-8518A2C9D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56F10-FBE9-46BA-A0B5-94106CDDC8BE}" type="slidenum">
              <a:rPr lang="en-AU" smtClean="0"/>
              <a:t>‹#›</a:t>
            </a:fld>
            <a:endParaRPr lang="en-AU"/>
          </a:p>
        </p:txBody>
      </p:sp>
    </p:spTree>
    <p:extLst>
      <p:ext uri="{BB962C8B-B14F-4D97-AF65-F5344CB8AC3E}">
        <p14:creationId xmlns:p14="http://schemas.microsoft.com/office/powerpoint/2010/main" val="362022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42B0-29F2-4932-8EBC-D5D038D0BAF3}"/>
              </a:ext>
            </a:extLst>
          </p:cNvPr>
          <p:cNvSpPr>
            <a:spLocks noGrp="1"/>
          </p:cNvSpPr>
          <p:nvPr>
            <p:ph type="ctrTitle"/>
          </p:nvPr>
        </p:nvSpPr>
        <p:spPr>
          <a:xfrm>
            <a:off x="1524000" y="163574"/>
            <a:ext cx="9144000" cy="2387600"/>
          </a:xfrm>
        </p:spPr>
        <p:txBody>
          <a:bodyPr/>
          <a:lstStyle/>
          <a:p>
            <a:r>
              <a:rPr lang="en-AU" u="sng" dirty="0"/>
              <a:t>CIRCULAR MOTION</a:t>
            </a:r>
          </a:p>
        </p:txBody>
      </p:sp>
      <p:sp>
        <p:nvSpPr>
          <p:cNvPr id="3" name="Subtitle 2">
            <a:extLst>
              <a:ext uri="{FF2B5EF4-FFF2-40B4-BE49-F238E27FC236}">
                <a16:creationId xmlns:a16="http://schemas.microsoft.com/office/drawing/2014/main" id="{867EE111-4138-4A14-967A-6C79A3E7927D}"/>
              </a:ext>
            </a:extLst>
          </p:cNvPr>
          <p:cNvSpPr>
            <a:spLocks noGrp="1"/>
          </p:cNvSpPr>
          <p:nvPr>
            <p:ph type="subTitle" idx="1"/>
          </p:nvPr>
        </p:nvSpPr>
        <p:spPr>
          <a:xfrm>
            <a:off x="1524000" y="2643249"/>
            <a:ext cx="9144000" cy="1655762"/>
          </a:xfrm>
        </p:spPr>
        <p:txBody>
          <a:bodyPr/>
          <a:lstStyle/>
          <a:p>
            <a:r>
              <a:rPr lang="en-AU" u="sng" dirty="0"/>
              <a:t>Banked Curves</a:t>
            </a:r>
          </a:p>
        </p:txBody>
      </p:sp>
      <p:pic>
        <p:nvPicPr>
          <p:cNvPr id="4" name="Picture 5" descr="W203_05">
            <a:extLst>
              <a:ext uri="{FF2B5EF4-FFF2-40B4-BE49-F238E27FC236}">
                <a16:creationId xmlns:a16="http://schemas.microsoft.com/office/drawing/2014/main" id="{227E2B84-EEC9-4FDD-8052-2BB965F91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4803"/>
          <a:stretch>
            <a:fillRect/>
          </a:stretch>
        </p:blipFill>
        <p:spPr bwMode="auto">
          <a:xfrm>
            <a:off x="4482152" y="3862525"/>
            <a:ext cx="34437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75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3">
            <a:extLst>
              <a:ext uri="{FF2B5EF4-FFF2-40B4-BE49-F238E27FC236}">
                <a16:creationId xmlns:a16="http://schemas.microsoft.com/office/drawing/2014/main" id="{2A6DAE6D-FE30-434D-9BB6-F2AE66A9E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4326" y="3263900"/>
            <a:ext cx="37623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
            <a:extLst>
              <a:ext uri="{FF2B5EF4-FFF2-40B4-BE49-F238E27FC236}">
                <a16:creationId xmlns:a16="http://schemas.microsoft.com/office/drawing/2014/main" id="{BF4F720B-9F54-4E54-BD5C-12DF475C60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1325" y="1457325"/>
            <a:ext cx="327183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8" name="Object 5">
            <a:extLst>
              <a:ext uri="{FF2B5EF4-FFF2-40B4-BE49-F238E27FC236}">
                <a16:creationId xmlns:a16="http://schemas.microsoft.com/office/drawing/2014/main" id="{55D4C151-F2A9-4BFF-A90D-1C98C3122FCD}"/>
              </a:ext>
            </a:extLst>
          </p:cNvPr>
          <p:cNvGraphicFramePr>
            <a:graphicFrameLocks noGrp="1" noChangeAspect="1"/>
          </p:cNvGraphicFramePr>
          <p:nvPr>
            <p:ph idx="1"/>
          </p:nvPr>
        </p:nvGraphicFramePr>
        <p:xfrm>
          <a:off x="2239963" y="1822450"/>
          <a:ext cx="4216400" cy="3727450"/>
        </p:xfrm>
        <a:graphic>
          <a:graphicData uri="http://schemas.openxmlformats.org/presentationml/2006/ole">
            <mc:AlternateContent xmlns:mc="http://schemas.openxmlformats.org/markup-compatibility/2006">
              <mc:Choice xmlns:v="urn:schemas-microsoft-com:vml" Requires="v">
                <p:oleObj spid="_x0000_s1027" name="公式" r:id="rId7" imgW="2298600" imgH="2031840" progId="Equation.3">
                  <p:embed/>
                </p:oleObj>
              </mc:Choice>
              <mc:Fallback>
                <p:oleObj name="公式" r:id="rId7" imgW="2298600" imgH="2031840" progId="Equation.3">
                  <p:embed/>
                  <p:pic>
                    <p:nvPicPr>
                      <p:cNvPr id="14338" name="Object 5">
                        <a:extLst>
                          <a:ext uri="{FF2B5EF4-FFF2-40B4-BE49-F238E27FC236}">
                            <a16:creationId xmlns:a16="http://schemas.microsoft.com/office/drawing/2014/main" id="{55D4C151-F2A9-4BFF-A90D-1C98C3122F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9963" y="1822450"/>
                        <a:ext cx="4216400" cy="3727450"/>
                      </a:xfrm>
                      <a:prstGeom prst="rect">
                        <a:avLst/>
                      </a:prstGeom>
                      <a:solidFill>
                        <a:srgbClr val="FFFF99">
                          <a:alpha val="5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itle 1">
            <a:extLst>
              <a:ext uri="{FF2B5EF4-FFF2-40B4-BE49-F238E27FC236}">
                <a16:creationId xmlns:a16="http://schemas.microsoft.com/office/drawing/2014/main" id="{1DF46428-7689-4878-BB8B-6DEBDC659348}"/>
              </a:ext>
            </a:extLst>
          </p:cNvPr>
          <p:cNvSpPr>
            <a:spLocks noGrp="1"/>
          </p:cNvSpPr>
          <p:nvPr>
            <p:ph type="title"/>
          </p:nvPr>
        </p:nvSpPr>
        <p:spPr>
          <a:xfrm>
            <a:off x="838200" y="365125"/>
            <a:ext cx="10515600" cy="1325563"/>
          </a:xfrm>
        </p:spPr>
        <p:txBody>
          <a:bodyPr/>
          <a:lstStyle/>
          <a:p>
            <a:r>
              <a:rPr lang="en-AU" u="sng" dirty="0"/>
              <a:t>BANKED CURVES – EXAMPLE 2</a:t>
            </a: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6FD-3846-4D86-8B64-CF16EDF1A436}"/>
              </a:ext>
            </a:extLst>
          </p:cNvPr>
          <p:cNvSpPr>
            <a:spLocks noGrp="1"/>
          </p:cNvSpPr>
          <p:nvPr>
            <p:ph type="title"/>
          </p:nvPr>
        </p:nvSpPr>
        <p:spPr/>
        <p:txBody>
          <a:bodyPr/>
          <a:lstStyle/>
          <a:p>
            <a:r>
              <a:rPr lang="en-AU" u="sng" dirty="0"/>
              <a:t>CIRCULAR MOTION</a:t>
            </a:r>
          </a:p>
        </p:txBody>
      </p:sp>
      <p:sp>
        <p:nvSpPr>
          <p:cNvPr id="3" name="Content Placeholder 2">
            <a:extLst>
              <a:ext uri="{FF2B5EF4-FFF2-40B4-BE49-F238E27FC236}">
                <a16:creationId xmlns:a16="http://schemas.microsoft.com/office/drawing/2014/main" id="{739210D8-523F-4EBF-BAFA-776EFEAC949A}"/>
              </a:ext>
            </a:extLst>
          </p:cNvPr>
          <p:cNvSpPr>
            <a:spLocks noGrp="1"/>
          </p:cNvSpPr>
          <p:nvPr>
            <p:ph idx="1"/>
          </p:nvPr>
        </p:nvSpPr>
        <p:spPr/>
        <p:txBody>
          <a:bodyPr/>
          <a:lstStyle/>
          <a:p>
            <a:r>
              <a:rPr lang="en-AU" dirty="0"/>
              <a:t>On many road bends, the road is not perfectly flat, but rather at a small angle to the horizontal. This enables vehicles to travel at higher speeds without relying on friction (and therefore, without skidding). Of course, it’s not just conventional vehicles that rely on this principle…</a:t>
            </a:r>
          </a:p>
        </p:txBody>
      </p:sp>
      <p:pic>
        <p:nvPicPr>
          <p:cNvPr id="5" name="Picture 4">
            <a:extLst>
              <a:ext uri="{FF2B5EF4-FFF2-40B4-BE49-F238E27FC236}">
                <a16:creationId xmlns:a16="http://schemas.microsoft.com/office/drawing/2014/main" id="{5ECF1247-0BF0-463C-8A5D-EADDB6AAA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013" y="3429000"/>
            <a:ext cx="4358196" cy="1607531"/>
          </a:xfrm>
          <a:prstGeom prst="rect">
            <a:avLst/>
          </a:prstGeom>
        </p:spPr>
      </p:pic>
      <p:pic>
        <p:nvPicPr>
          <p:cNvPr id="7" name="Picture 6">
            <a:extLst>
              <a:ext uri="{FF2B5EF4-FFF2-40B4-BE49-F238E27FC236}">
                <a16:creationId xmlns:a16="http://schemas.microsoft.com/office/drawing/2014/main" id="{8F4C074A-C96E-425A-9C95-0F1FB19B6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091" y="3429000"/>
            <a:ext cx="2204302" cy="3324521"/>
          </a:xfrm>
          <a:prstGeom prst="rect">
            <a:avLst/>
          </a:prstGeom>
        </p:spPr>
      </p:pic>
      <p:pic>
        <p:nvPicPr>
          <p:cNvPr id="9" name="Picture 8">
            <a:extLst>
              <a:ext uri="{FF2B5EF4-FFF2-40B4-BE49-F238E27FC236}">
                <a16:creationId xmlns:a16="http://schemas.microsoft.com/office/drawing/2014/main" id="{57FC7ABE-646D-42CA-9282-A811F52F4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433" y="4083728"/>
            <a:ext cx="3932905" cy="2663451"/>
          </a:xfrm>
          <a:prstGeom prst="rect">
            <a:avLst/>
          </a:prstGeom>
        </p:spPr>
      </p:pic>
      <p:pic>
        <p:nvPicPr>
          <p:cNvPr id="11" name="Picture 10">
            <a:extLst>
              <a:ext uri="{FF2B5EF4-FFF2-40B4-BE49-F238E27FC236}">
                <a16:creationId xmlns:a16="http://schemas.microsoft.com/office/drawing/2014/main" id="{DC4A0F82-0832-4BB6-9CDC-B9A9A7554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9041" y="5118908"/>
            <a:ext cx="2900139" cy="1628271"/>
          </a:xfrm>
          <a:prstGeom prst="rect">
            <a:avLst/>
          </a:prstGeom>
        </p:spPr>
      </p:pic>
    </p:spTree>
    <p:extLst>
      <p:ext uri="{BB962C8B-B14F-4D97-AF65-F5344CB8AC3E}">
        <p14:creationId xmlns:p14="http://schemas.microsoft.com/office/powerpoint/2010/main" val="345946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7530-D298-47E5-BD84-D71626C51230}"/>
              </a:ext>
            </a:extLst>
          </p:cNvPr>
          <p:cNvSpPr>
            <a:spLocks noGrp="1"/>
          </p:cNvSpPr>
          <p:nvPr>
            <p:ph type="title"/>
          </p:nvPr>
        </p:nvSpPr>
        <p:spPr/>
        <p:txBody>
          <a:bodyPr/>
          <a:lstStyle/>
          <a:p>
            <a:r>
              <a:rPr lang="en-AU" u="sng" dirty="0"/>
              <a:t>FORCES ON A BANKED TRACK</a:t>
            </a:r>
          </a:p>
        </p:txBody>
      </p:sp>
      <p:sp>
        <p:nvSpPr>
          <p:cNvPr id="4" name="Right Triangle 3">
            <a:extLst>
              <a:ext uri="{FF2B5EF4-FFF2-40B4-BE49-F238E27FC236}">
                <a16:creationId xmlns:a16="http://schemas.microsoft.com/office/drawing/2014/main" id="{4884C29A-D70B-460D-B9E5-985939E3E7F6}"/>
              </a:ext>
            </a:extLst>
          </p:cNvPr>
          <p:cNvSpPr/>
          <p:nvPr/>
        </p:nvSpPr>
        <p:spPr>
          <a:xfrm flipH="1">
            <a:off x="7039990" y="4046766"/>
            <a:ext cx="4190258" cy="2228295"/>
          </a:xfrm>
          <a:prstGeom prst="r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F6D39A5F-D29D-4BCA-A83B-E30CD533CD8E}"/>
              </a:ext>
            </a:extLst>
          </p:cNvPr>
          <p:cNvSpPr/>
          <p:nvPr/>
        </p:nvSpPr>
        <p:spPr>
          <a:xfrm rot="19891181">
            <a:off x="8619225" y="4660777"/>
            <a:ext cx="594804" cy="5770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C89F0314-AB1F-470F-92E2-BAE20EC1170C}"/>
              </a:ext>
            </a:extLst>
          </p:cNvPr>
          <p:cNvCxnSpPr>
            <a:cxnSpLocks/>
          </p:cNvCxnSpPr>
          <p:nvPr/>
        </p:nvCxnSpPr>
        <p:spPr>
          <a:xfrm flipH="1" flipV="1">
            <a:off x="8114190" y="3522794"/>
            <a:ext cx="798555" cy="142650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B97205-6882-4714-982B-04DB5CC97AFD}"/>
              </a:ext>
            </a:extLst>
          </p:cNvPr>
          <p:cNvCxnSpPr/>
          <p:nvPr/>
        </p:nvCxnSpPr>
        <p:spPr>
          <a:xfrm>
            <a:off x="8916627" y="4949301"/>
            <a:ext cx="0" cy="14424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5" descr="W203_05">
            <a:extLst>
              <a:ext uri="{FF2B5EF4-FFF2-40B4-BE49-F238E27FC236}">
                <a16:creationId xmlns:a16="http://schemas.microsoft.com/office/drawing/2014/main" id="{8D319C3B-6B7B-4812-8D61-BFCE0FF33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4803"/>
          <a:stretch>
            <a:fillRect/>
          </a:stretch>
        </p:blipFill>
        <p:spPr bwMode="auto">
          <a:xfrm>
            <a:off x="8016780" y="735127"/>
            <a:ext cx="34437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Arrow Connector 30">
            <a:extLst>
              <a:ext uri="{FF2B5EF4-FFF2-40B4-BE49-F238E27FC236}">
                <a16:creationId xmlns:a16="http://schemas.microsoft.com/office/drawing/2014/main" id="{0BCD787C-9C95-443D-8942-FB70C9A50FD7}"/>
              </a:ext>
            </a:extLst>
          </p:cNvPr>
          <p:cNvCxnSpPr>
            <a:cxnSpLocks/>
          </p:cNvCxnSpPr>
          <p:nvPr/>
        </p:nvCxnSpPr>
        <p:spPr>
          <a:xfrm flipV="1">
            <a:off x="8140870" y="4944673"/>
            <a:ext cx="798555" cy="4628"/>
          </a:xfrm>
          <a:prstGeom prst="straightConnector1">
            <a:avLst/>
          </a:prstGeom>
          <a:ln w="28575">
            <a:solidFill>
              <a:srgbClr val="00FF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8C76C37-5741-490E-9E22-75E2679EED3B}"/>
              </a:ext>
            </a:extLst>
          </p:cNvPr>
          <p:cNvCxnSpPr>
            <a:cxnSpLocks/>
          </p:cNvCxnSpPr>
          <p:nvPr/>
        </p:nvCxnSpPr>
        <p:spPr>
          <a:xfrm flipH="1" flipV="1">
            <a:off x="8115667" y="3524270"/>
            <a:ext cx="798555" cy="142650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F04D6D-E5BD-4611-9FA1-8699AAFDE604}"/>
              </a:ext>
            </a:extLst>
          </p:cNvPr>
          <p:cNvCxnSpPr/>
          <p:nvPr/>
        </p:nvCxnSpPr>
        <p:spPr>
          <a:xfrm>
            <a:off x="8918104" y="4950777"/>
            <a:ext cx="0" cy="14424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EAFFC8-55CE-4C87-B9BB-677BEFEA0CC5}"/>
              </a:ext>
            </a:extLst>
          </p:cNvPr>
          <p:cNvCxnSpPr>
            <a:cxnSpLocks/>
          </p:cNvCxnSpPr>
          <p:nvPr/>
        </p:nvCxnSpPr>
        <p:spPr>
          <a:xfrm flipV="1">
            <a:off x="8142347" y="4946149"/>
            <a:ext cx="798555" cy="4628"/>
          </a:xfrm>
          <a:prstGeom prst="straightConnector1">
            <a:avLst/>
          </a:prstGeom>
          <a:ln w="28575">
            <a:solidFill>
              <a:srgbClr val="00FF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89B428F8-E1F5-418F-8FB5-1C9702AA7CFC}"/>
              </a:ext>
            </a:extLst>
          </p:cNvPr>
          <p:cNvSpPr>
            <a:spLocks noGrp="1"/>
          </p:cNvSpPr>
          <p:nvPr>
            <p:ph idx="1"/>
          </p:nvPr>
        </p:nvSpPr>
        <p:spPr>
          <a:xfrm>
            <a:off x="7561543" y="5965852"/>
            <a:ext cx="455232" cy="507162"/>
          </a:xfrm>
        </p:spPr>
        <p:txBody>
          <a:bodyPr>
            <a:normAutofit/>
          </a:bodyPr>
          <a:lstStyle/>
          <a:p>
            <a:pPr marL="0" indent="0">
              <a:buNone/>
            </a:pPr>
            <a:r>
              <a:rPr lang="el-GR" sz="2000" dirty="0"/>
              <a:t>θ</a:t>
            </a:r>
            <a:endParaRPr lang="en-AU" sz="2000" dirty="0"/>
          </a:p>
        </p:txBody>
      </p:sp>
      <p:sp>
        <p:nvSpPr>
          <p:cNvPr id="36" name="Content Placeholder 2">
            <a:extLst>
              <a:ext uri="{FF2B5EF4-FFF2-40B4-BE49-F238E27FC236}">
                <a16:creationId xmlns:a16="http://schemas.microsoft.com/office/drawing/2014/main" id="{4ECD9228-49F5-49F2-AA46-F9640D43A51A}"/>
              </a:ext>
            </a:extLst>
          </p:cNvPr>
          <p:cNvSpPr txBox="1">
            <a:spLocks/>
          </p:cNvSpPr>
          <p:nvPr/>
        </p:nvSpPr>
        <p:spPr>
          <a:xfrm>
            <a:off x="8912745" y="5964874"/>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err="1"/>
              <a:t>F</a:t>
            </a:r>
            <a:r>
              <a:rPr lang="en-AU" sz="1600" baseline="-25000" dirty="0" err="1"/>
              <a:t>g</a:t>
            </a:r>
            <a:endParaRPr lang="en-AU" sz="1600" dirty="0"/>
          </a:p>
        </p:txBody>
      </p:sp>
      <p:sp>
        <p:nvSpPr>
          <p:cNvPr id="37" name="Content Placeholder 2">
            <a:extLst>
              <a:ext uri="{FF2B5EF4-FFF2-40B4-BE49-F238E27FC236}">
                <a16:creationId xmlns:a16="http://schemas.microsoft.com/office/drawing/2014/main" id="{9E794808-B7C8-4429-940A-527599B6564D}"/>
              </a:ext>
            </a:extLst>
          </p:cNvPr>
          <p:cNvSpPr txBox="1">
            <a:spLocks/>
          </p:cNvSpPr>
          <p:nvPr/>
        </p:nvSpPr>
        <p:spPr>
          <a:xfrm>
            <a:off x="8224310" y="3420995"/>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N</a:t>
            </a:r>
            <a:endParaRPr lang="en-AU" sz="1600" dirty="0"/>
          </a:p>
        </p:txBody>
      </p:sp>
      <p:sp>
        <p:nvSpPr>
          <p:cNvPr id="38" name="Content Placeholder 2">
            <a:extLst>
              <a:ext uri="{FF2B5EF4-FFF2-40B4-BE49-F238E27FC236}">
                <a16:creationId xmlns:a16="http://schemas.microsoft.com/office/drawing/2014/main" id="{98D77CEF-F9CD-493A-A6A7-1A1814E4ECBA}"/>
              </a:ext>
            </a:extLst>
          </p:cNvPr>
          <p:cNvSpPr txBox="1">
            <a:spLocks/>
          </p:cNvSpPr>
          <p:nvPr/>
        </p:nvSpPr>
        <p:spPr>
          <a:xfrm>
            <a:off x="7789112" y="4740803"/>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C</a:t>
            </a:r>
            <a:endParaRPr lang="en-AU" sz="1600" dirty="0"/>
          </a:p>
        </p:txBody>
      </p:sp>
      <p:sp>
        <p:nvSpPr>
          <p:cNvPr id="39" name="Rectangle 38">
            <a:extLst>
              <a:ext uri="{FF2B5EF4-FFF2-40B4-BE49-F238E27FC236}">
                <a16:creationId xmlns:a16="http://schemas.microsoft.com/office/drawing/2014/main" id="{36132A40-D135-4906-A531-717D88004C46}"/>
              </a:ext>
            </a:extLst>
          </p:cNvPr>
          <p:cNvSpPr/>
          <p:nvPr/>
        </p:nvSpPr>
        <p:spPr>
          <a:xfrm>
            <a:off x="11052699" y="6122873"/>
            <a:ext cx="166368" cy="1521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a:extLst>
              <a:ext uri="{FF2B5EF4-FFF2-40B4-BE49-F238E27FC236}">
                <a16:creationId xmlns:a16="http://schemas.microsoft.com/office/drawing/2014/main" id="{3BFD55B2-1FDD-47DB-8F8E-AEC829012F60}"/>
              </a:ext>
            </a:extLst>
          </p:cNvPr>
          <p:cNvSpPr/>
          <p:nvPr/>
        </p:nvSpPr>
        <p:spPr>
          <a:xfrm>
            <a:off x="2582370" y="3502241"/>
            <a:ext cx="166368" cy="1521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Content Placeholder 2">
            <a:extLst>
              <a:ext uri="{FF2B5EF4-FFF2-40B4-BE49-F238E27FC236}">
                <a16:creationId xmlns:a16="http://schemas.microsoft.com/office/drawing/2014/main" id="{3BE0AE8C-A15F-4310-9D65-35717933803F}"/>
              </a:ext>
            </a:extLst>
          </p:cNvPr>
          <p:cNvSpPr txBox="1">
            <a:spLocks/>
          </p:cNvSpPr>
          <p:nvPr/>
        </p:nvSpPr>
        <p:spPr>
          <a:xfrm>
            <a:off x="2494207" y="4300294"/>
            <a:ext cx="455232"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l-GR" sz="2000"/>
              <a:t>θ</a:t>
            </a:r>
            <a:endParaRPr lang="en-AU" sz="2000" dirty="0"/>
          </a:p>
        </p:txBody>
      </p:sp>
      <p:sp>
        <p:nvSpPr>
          <p:cNvPr id="74" name="Content Placeholder 2">
            <a:extLst>
              <a:ext uri="{FF2B5EF4-FFF2-40B4-BE49-F238E27FC236}">
                <a16:creationId xmlns:a16="http://schemas.microsoft.com/office/drawing/2014/main" id="{30BC9ABA-39E7-47F1-AB76-67E04B3DD941}"/>
              </a:ext>
            </a:extLst>
          </p:cNvPr>
          <p:cNvSpPr txBox="1">
            <a:spLocks/>
          </p:cNvSpPr>
          <p:nvPr/>
        </p:nvSpPr>
        <p:spPr>
          <a:xfrm>
            <a:off x="2793182" y="4046713"/>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err="1"/>
              <a:t>F</a:t>
            </a:r>
            <a:r>
              <a:rPr lang="en-AU" sz="1600" baseline="-25000" dirty="0" err="1"/>
              <a:t>g</a:t>
            </a:r>
            <a:endParaRPr lang="en-AU" sz="1600" dirty="0"/>
          </a:p>
        </p:txBody>
      </p:sp>
      <p:sp>
        <p:nvSpPr>
          <p:cNvPr id="75" name="Content Placeholder 2">
            <a:extLst>
              <a:ext uri="{FF2B5EF4-FFF2-40B4-BE49-F238E27FC236}">
                <a16:creationId xmlns:a16="http://schemas.microsoft.com/office/drawing/2014/main" id="{0C0330BE-3779-4005-A31F-A7C4D3B2E184}"/>
              </a:ext>
            </a:extLst>
          </p:cNvPr>
          <p:cNvSpPr txBox="1">
            <a:spLocks/>
          </p:cNvSpPr>
          <p:nvPr/>
        </p:nvSpPr>
        <p:spPr>
          <a:xfrm>
            <a:off x="1905790" y="4046713"/>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N</a:t>
            </a:r>
            <a:endParaRPr lang="en-AU" sz="1600" dirty="0"/>
          </a:p>
        </p:txBody>
      </p:sp>
      <p:sp>
        <p:nvSpPr>
          <p:cNvPr id="76" name="Content Placeholder 2">
            <a:extLst>
              <a:ext uri="{FF2B5EF4-FFF2-40B4-BE49-F238E27FC236}">
                <a16:creationId xmlns:a16="http://schemas.microsoft.com/office/drawing/2014/main" id="{0EDA4DA2-88D1-4AA6-82AD-C83B1D4BEB07}"/>
              </a:ext>
            </a:extLst>
          </p:cNvPr>
          <p:cNvSpPr txBox="1">
            <a:spLocks/>
          </p:cNvSpPr>
          <p:nvPr/>
        </p:nvSpPr>
        <p:spPr>
          <a:xfrm>
            <a:off x="2226254" y="3087498"/>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C</a:t>
            </a:r>
            <a:endParaRPr lang="en-AU" sz="1600" dirty="0"/>
          </a:p>
        </p:txBody>
      </p:sp>
      <mc:AlternateContent xmlns:mc="http://schemas.openxmlformats.org/markup-compatibility/2006" xmlns:a14="http://schemas.microsoft.com/office/drawing/2010/main">
        <mc:Choice Requires="a14">
          <p:sp>
            <p:nvSpPr>
              <p:cNvPr id="77" name="Content Placeholder 2">
                <a:extLst>
                  <a:ext uri="{FF2B5EF4-FFF2-40B4-BE49-F238E27FC236}">
                    <a16:creationId xmlns:a16="http://schemas.microsoft.com/office/drawing/2014/main" id="{7147DAEE-F969-4C0D-AD92-E5D73983EB7F}"/>
                  </a:ext>
                </a:extLst>
              </p:cNvPr>
              <p:cNvSpPr txBox="1">
                <a:spLocks/>
              </p:cNvSpPr>
              <p:nvPr/>
            </p:nvSpPr>
            <p:spPr>
              <a:xfrm>
                <a:off x="3203051" y="1825625"/>
                <a:ext cx="435461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𝑡𝑎𝑛</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f>
                        <m:fPr>
                          <m:ctrlPr>
                            <a:rPr lang="en-AU" b="0" i="1" smtClean="0">
                              <a:latin typeface="Cambria Math" panose="02040503050406030204" pitchFamily="18" charset="0"/>
                              <a:ea typeface="Cambria Math" panose="02040503050406030204" pitchFamily="18" charset="0"/>
                            </a:rPr>
                          </m:ctrlPr>
                        </m:fPr>
                        <m:num>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𝐹</m:t>
                              </m:r>
                            </m:e>
                            <m:sub>
                              <m:r>
                                <a:rPr lang="en-AU" b="0" i="1" smtClean="0">
                                  <a:latin typeface="Cambria Math" panose="02040503050406030204" pitchFamily="18" charset="0"/>
                                  <a:ea typeface="Cambria Math" panose="02040503050406030204" pitchFamily="18" charset="0"/>
                                </a:rPr>
                                <m:t>𝐶</m:t>
                              </m:r>
                            </m:sub>
                          </m:sSub>
                        </m:num>
                        <m:den>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𝐹</m:t>
                              </m:r>
                            </m:e>
                            <m:sub>
                              <m:r>
                                <a:rPr lang="en-AU" b="0" i="1" smtClean="0">
                                  <a:latin typeface="Cambria Math" panose="02040503050406030204" pitchFamily="18" charset="0"/>
                                  <a:ea typeface="Cambria Math" panose="02040503050406030204" pitchFamily="18" charset="0"/>
                                </a:rPr>
                                <m:t>𝑔</m:t>
                              </m:r>
                            </m:sub>
                          </m:sSub>
                        </m:den>
                      </m:f>
                    </m:oMath>
                  </m:oMathPara>
                </a14:m>
                <a:endParaRPr lang="en-AU" dirty="0"/>
              </a:p>
              <a:p>
                <a:pPr marL="0" indent="0" algn="ctr">
                  <a:buNone/>
                </a:pPr>
                <a:endParaRPr lang="en-AU" dirty="0"/>
              </a:p>
              <a:p>
                <a:pPr marL="0" indent="0" algn="ctr">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𝑚</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oMath>
                </a14:m>
                <a:r>
                  <a:rPr lang="en-AU" dirty="0"/>
                  <a:t> ;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𝑔</m:t>
                        </m:r>
                      </m:sub>
                    </m:sSub>
                    <m:r>
                      <a:rPr lang="en-AU" b="0" i="1" smtClean="0">
                        <a:latin typeface="Cambria Math" panose="02040503050406030204" pitchFamily="18" charset="0"/>
                      </a:rPr>
                      <m:t>=</m:t>
                    </m:r>
                    <m:r>
                      <a:rPr lang="en-AU" b="0" i="1" smtClean="0">
                        <a:latin typeface="Cambria Math" panose="02040503050406030204" pitchFamily="18" charset="0"/>
                      </a:rPr>
                      <m:t>𝑚𝑔</m:t>
                    </m:r>
                  </m:oMath>
                </a14:m>
                <a:endParaRPr lang="en-AU" dirty="0"/>
              </a:p>
              <a:p>
                <a:pPr marL="0" indent="0" algn="ctr">
                  <a:buNone/>
                </a:pPr>
                <a:endParaRPr lang="en-AU" dirty="0"/>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𝑡𝑎𝑛</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f>
                        <m:fPr>
                          <m:ctrlPr>
                            <a:rPr lang="en-AU" b="0" i="1" smtClean="0">
                              <a:latin typeface="Cambria Math" panose="02040503050406030204" pitchFamily="18" charset="0"/>
                              <a:ea typeface="Cambria Math" panose="02040503050406030204" pitchFamily="18" charset="0"/>
                            </a:rPr>
                          </m:ctrlPr>
                        </m:fPr>
                        <m:num>
                          <m:d>
                            <m:dPr>
                              <m:ctrlPr>
                                <a:rPr lang="en-AU" b="0" i="1" smtClean="0">
                                  <a:latin typeface="Cambria Math" panose="02040503050406030204" pitchFamily="18" charset="0"/>
                                  <a:ea typeface="Cambria Math" panose="02040503050406030204" pitchFamily="18" charset="0"/>
                                </a:rPr>
                              </m:ctrlPr>
                            </m:dPr>
                            <m:e>
                              <m:f>
                                <m:fPr>
                                  <m:ctrlPr>
                                    <a:rPr lang="en-AU" b="0" i="1" smtClean="0">
                                      <a:latin typeface="Cambria Math" panose="02040503050406030204" pitchFamily="18" charset="0"/>
                                    </a:rPr>
                                  </m:ctrlPr>
                                </m:fPr>
                                <m:num>
                                  <m:r>
                                    <a:rPr lang="en-AU" b="0" i="1" smtClean="0">
                                      <a:latin typeface="Cambria Math" panose="02040503050406030204" pitchFamily="18" charset="0"/>
                                    </a:rPr>
                                    <m:t>𝑚</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e>
                          </m:d>
                        </m:num>
                        <m:den>
                          <m:r>
                            <a:rPr lang="en-AU" b="0" i="1" smtClean="0">
                              <a:latin typeface="Cambria Math" panose="02040503050406030204" pitchFamily="18" charset="0"/>
                              <a:ea typeface="Cambria Math" panose="02040503050406030204" pitchFamily="18" charset="0"/>
                            </a:rPr>
                            <m:t>𝑚𝑔</m:t>
                          </m:r>
                        </m:den>
                      </m:f>
                    </m:oMath>
                  </m:oMathPara>
                </a14:m>
                <a:endParaRPr lang="en-AU" dirty="0"/>
              </a:p>
              <a:p>
                <a:pPr marL="0" indent="0" algn="ctr">
                  <a:buNone/>
                </a:pPr>
                <a:endParaRPr lang="en-AU" dirty="0"/>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𝑡𝑎𝑛</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f>
                        <m:fPr>
                          <m:ctrlPr>
                            <a:rPr lang="en-AU" b="0" i="1" smtClean="0">
                              <a:latin typeface="Cambria Math" panose="02040503050406030204" pitchFamily="18" charset="0"/>
                              <a:ea typeface="Cambria Math" panose="02040503050406030204" pitchFamily="18" charset="0"/>
                            </a:rPr>
                          </m:ctrlPr>
                        </m:fPr>
                        <m:num>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𝑣</m:t>
                              </m:r>
                            </m:e>
                            <m:sup>
                              <m:r>
                                <a:rPr lang="en-AU" b="0" i="1" smtClean="0">
                                  <a:latin typeface="Cambria Math" panose="02040503050406030204" pitchFamily="18" charset="0"/>
                                  <a:ea typeface="Cambria Math" panose="02040503050406030204" pitchFamily="18" charset="0"/>
                                </a:rPr>
                                <m:t>2</m:t>
                              </m:r>
                            </m:sup>
                          </m:sSup>
                        </m:num>
                        <m:den>
                          <m:r>
                            <a:rPr lang="en-AU" b="0" i="1" smtClean="0">
                              <a:latin typeface="Cambria Math" panose="02040503050406030204" pitchFamily="18" charset="0"/>
                              <a:ea typeface="Cambria Math" panose="02040503050406030204" pitchFamily="18" charset="0"/>
                            </a:rPr>
                            <m:t>𝑟𝑔</m:t>
                          </m:r>
                        </m:den>
                      </m:f>
                    </m:oMath>
                  </m:oMathPara>
                </a14:m>
                <a:endParaRPr lang="en-AU" dirty="0"/>
              </a:p>
              <a:p>
                <a:pPr marL="0" indent="0" algn="ctr">
                  <a:buNone/>
                </a:pPr>
                <a:endParaRPr lang="en-AU" dirty="0"/>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𝑣</m:t>
                      </m:r>
                      <m:r>
                        <a:rPr lang="en-AU" b="0" i="1" smtClean="0">
                          <a:latin typeface="Cambria Math" panose="02040503050406030204" pitchFamily="18" charset="0"/>
                          <a:ea typeface="Cambria Math" panose="02040503050406030204" pitchFamily="18" charset="0"/>
                        </a:rPr>
                        <m:t>=</m:t>
                      </m:r>
                      <m:rad>
                        <m:radPr>
                          <m:degHide m:val="on"/>
                          <m:ctrlPr>
                            <a:rPr lang="en-AU" b="0" i="1" smtClean="0">
                              <a:latin typeface="Cambria Math" panose="02040503050406030204" pitchFamily="18" charset="0"/>
                              <a:ea typeface="Cambria Math" panose="02040503050406030204" pitchFamily="18" charset="0"/>
                            </a:rPr>
                          </m:ctrlPr>
                        </m:radPr>
                        <m:deg/>
                        <m:e>
                          <m:r>
                            <a:rPr lang="en-AU" b="0" i="1" smtClean="0">
                              <a:latin typeface="Cambria Math" panose="02040503050406030204" pitchFamily="18" charset="0"/>
                              <a:ea typeface="Cambria Math" panose="02040503050406030204" pitchFamily="18" charset="0"/>
                            </a:rPr>
                            <m:t>𝑟𝑔</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𝑡𝑎𝑛</m:t>
                          </m:r>
                          <m:r>
                            <a:rPr lang="en-AU" b="0" i="1" smtClean="0">
                              <a:latin typeface="Cambria Math" panose="02040503050406030204" pitchFamily="18" charset="0"/>
                              <a:ea typeface="Cambria Math" panose="02040503050406030204" pitchFamily="18" charset="0"/>
                            </a:rPr>
                            <m:t>𝜃</m:t>
                          </m:r>
                        </m:e>
                      </m:rad>
                    </m:oMath>
                  </m:oMathPara>
                </a14:m>
                <a:endParaRPr lang="en-AU" dirty="0"/>
              </a:p>
              <a:p>
                <a:pPr marL="0" indent="0" algn="ctr">
                  <a:buNone/>
                </a:pPr>
                <a:endParaRPr lang="en-AU" dirty="0"/>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sSup>
                            <m:sSupPr>
                              <m:ctrlPr>
                                <a:rPr lang="en-AU" b="0" i="1" smtClean="0">
                                  <a:latin typeface="Cambria Math" panose="02040503050406030204" pitchFamily="18" charset="0"/>
                                  <a:ea typeface="Cambria Math" panose="02040503050406030204" pitchFamily="18" charset="0"/>
                                </a:rPr>
                              </m:ctrlPr>
                            </m:sSupPr>
                            <m:e>
                              <m:r>
                                <m:rPr>
                                  <m:sty m:val="p"/>
                                </m:rPr>
                                <a:rPr lang="en-AU" b="0" i="0" smtClean="0">
                                  <a:latin typeface="Cambria Math" panose="02040503050406030204" pitchFamily="18" charset="0"/>
                                  <a:ea typeface="Cambria Math" panose="02040503050406030204" pitchFamily="18" charset="0"/>
                                </a:rPr>
                                <m:t>tan</m:t>
                              </m:r>
                            </m:e>
                            <m:sup>
                              <m:r>
                                <a:rPr lang="en-AU" b="0" i="1" smtClean="0">
                                  <a:latin typeface="Cambria Math" panose="02040503050406030204" pitchFamily="18" charset="0"/>
                                  <a:ea typeface="Cambria Math" panose="02040503050406030204" pitchFamily="18" charset="0"/>
                                </a:rPr>
                                <m:t>−1</m:t>
                              </m:r>
                            </m:sup>
                          </m:sSup>
                        </m:fName>
                        <m:e>
                          <m:f>
                            <m:fPr>
                              <m:ctrlPr>
                                <a:rPr lang="en-AU" b="0" i="1" smtClean="0">
                                  <a:latin typeface="Cambria Math" panose="02040503050406030204" pitchFamily="18" charset="0"/>
                                  <a:ea typeface="Cambria Math" panose="02040503050406030204" pitchFamily="18" charset="0"/>
                                </a:rPr>
                              </m:ctrlPr>
                            </m:fPr>
                            <m:num>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𝑣</m:t>
                                  </m:r>
                                </m:e>
                                <m:sup>
                                  <m:r>
                                    <a:rPr lang="en-AU" b="0" i="1" smtClean="0">
                                      <a:latin typeface="Cambria Math" panose="02040503050406030204" pitchFamily="18" charset="0"/>
                                      <a:ea typeface="Cambria Math" panose="02040503050406030204" pitchFamily="18" charset="0"/>
                                    </a:rPr>
                                    <m:t>2</m:t>
                                  </m:r>
                                </m:sup>
                              </m:sSup>
                            </m:num>
                            <m:den>
                              <m:r>
                                <a:rPr lang="en-AU" b="0" i="1" smtClean="0">
                                  <a:latin typeface="Cambria Math" panose="02040503050406030204" pitchFamily="18" charset="0"/>
                                  <a:ea typeface="Cambria Math" panose="02040503050406030204" pitchFamily="18" charset="0"/>
                                </a:rPr>
                                <m:t>𝑟𝑔</m:t>
                              </m:r>
                            </m:den>
                          </m:f>
                        </m:e>
                      </m:func>
                    </m:oMath>
                  </m:oMathPara>
                </a14:m>
                <a:endParaRPr lang="en-AU" dirty="0"/>
              </a:p>
            </p:txBody>
          </p:sp>
        </mc:Choice>
        <mc:Fallback xmlns="">
          <p:sp>
            <p:nvSpPr>
              <p:cNvPr id="77" name="Content Placeholder 2">
                <a:extLst>
                  <a:ext uri="{FF2B5EF4-FFF2-40B4-BE49-F238E27FC236}">
                    <a16:creationId xmlns:a16="http://schemas.microsoft.com/office/drawing/2014/main" id="{7147DAEE-F969-4C0D-AD92-E5D73983EB7F}"/>
                  </a:ext>
                </a:extLst>
              </p:cNvPr>
              <p:cNvSpPr txBox="1">
                <a:spLocks noRot="1" noChangeAspect="1" noMove="1" noResize="1" noEditPoints="1" noAdjustHandles="1" noChangeArrowheads="1" noChangeShapeType="1" noTextEdit="1"/>
              </p:cNvSpPr>
              <p:nvPr/>
            </p:nvSpPr>
            <p:spPr>
              <a:xfrm>
                <a:off x="3203051" y="1825625"/>
                <a:ext cx="4354610" cy="4351338"/>
              </a:xfrm>
              <a:prstGeom prst="rect">
                <a:avLst/>
              </a:prstGeom>
              <a:blipFill>
                <a:blip r:embed="rId3"/>
                <a:stretch>
                  <a:fillRect/>
                </a:stretch>
              </a:blipFill>
            </p:spPr>
            <p:txBody>
              <a:bodyPr/>
              <a:lstStyle/>
              <a:p>
                <a:r>
                  <a:rPr lang="en-AU">
                    <a:noFill/>
                  </a:rPr>
                  <a:t> </a:t>
                </a:r>
              </a:p>
            </p:txBody>
          </p:sp>
        </mc:Fallback>
      </mc:AlternateContent>
      <p:sp>
        <p:nvSpPr>
          <p:cNvPr id="78" name="Rectangle 77">
            <a:extLst>
              <a:ext uri="{FF2B5EF4-FFF2-40B4-BE49-F238E27FC236}">
                <a16:creationId xmlns:a16="http://schemas.microsoft.com/office/drawing/2014/main" id="{FD773617-6E6E-48DB-90B4-9C920B2E31B1}"/>
              </a:ext>
            </a:extLst>
          </p:cNvPr>
          <p:cNvSpPr/>
          <p:nvPr/>
        </p:nvSpPr>
        <p:spPr>
          <a:xfrm>
            <a:off x="4704080" y="4807456"/>
            <a:ext cx="1391920" cy="5372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Rectangle 78">
            <a:extLst>
              <a:ext uri="{FF2B5EF4-FFF2-40B4-BE49-F238E27FC236}">
                <a16:creationId xmlns:a16="http://schemas.microsoft.com/office/drawing/2014/main" id="{508E1A81-FDD1-46B4-96B5-8DC59EA0F2C6}"/>
              </a:ext>
            </a:extLst>
          </p:cNvPr>
          <p:cNvSpPr/>
          <p:nvPr/>
        </p:nvSpPr>
        <p:spPr>
          <a:xfrm>
            <a:off x="4704080" y="5401881"/>
            <a:ext cx="1391920" cy="720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Content Placeholder 2">
            <a:extLst>
              <a:ext uri="{FF2B5EF4-FFF2-40B4-BE49-F238E27FC236}">
                <a16:creationId xmlns:a16="http://schemas.microsoft.com/office/drawing/2014/main" id="{A9D01843-5D28-402B-9272-950F369656EA}"/>
              </a:ext>
            </a:extLst>
          </p:cNvPr>
          <p:cNvSpPr txBox="1">
            <a:spLocks/>
          </p:cNvSpPr>
          <p:nvPr/>
        </p:nvSpPr>
        <p:spPr>
          <a:xfrm>
            <a:off x="8737821" y="2957804"/>
            <a:ext cx="2314877" cy="695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C = Centre of Curvature</a:t>
            </a:r>
          </a:p>
          <a:p>
            <a:pPr marL="0" indent="0">
              <a:buFont typeface="Arial" panose="020B0604020202020204" pitchFamily="34" charset="0"/>
              <a:buNone/>
            </a:pPr>
            <a:r>
              <a:rPr lang="en-AU" sz="1600" dirty="0"/>
              <a:t>r = Radius (m)</a:t>
            </a:r>
          </a:p>
        </p:txBody>
      </p:sp>
    </p:spTree>
    <p:extLst>
      <p:ext uri="{BB962C8B-B14F-4D97-AF65-F5344CB8AC3E}">
        <p14:creationId xmlns:p14="http://schemas.microsoft.com/office/powerpoint/2010/main" val="206757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ppt_x"/>
                                          </p:val>
                                        </p:tav>
                                        <p:tav tm="100000">
                                          <p:val>
                                            <p:strVal val="#ppt_x"/>
                                          </p:val>
                                        </p:tav>
                                      </p:tavLst>
                                    </p:anim>
                                    <p:anim calcmode="lin" valueType="num">
                                      <p:cBhvr additive="base">
                                        <p:cTn id="1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par>
                                <p:cTn id="44" presetID="22" presetClass="entr" presetSubtype="4"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right)">
                                      <p:cBhvr>
                                        <p:cTn id="55" dur="500"/>
                                        <p:tgtEl>
                                          <p:spTgt spid="34"/>
                                        </p:tgtEl>
                                      </p:cBhvr>
                                    </p:animEffect>
                                  </p:childTnLst>
                                </p:cTn>
                              </p:par>
                              <p:par>
                                <p:cTn id="56" presetID="22" presetClass="entr" presetSubtype="2"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right)">
                                      <p:cBhvr>
                                        <p:cTn id="58" dur="500"/>
                                        <p:tgtEl>
                                          <p:spTgt spid="31"/>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nodeType="clickEffect">
                                  <p:stCondLst>
                                    <p:cond delay="0"/>
                                  </p:stCondLst>
                                  <p:childTnLst>
                                    <p:animMotion origin="layout" path="M -4.16667E-7 -3.33333E-6 L -0.50547 -0.21041 " pathEditMode="relative" rAng="0" ptsTypes="AA">
                                      <p:cBhvr>
                                        <p:cTn id="66" dur="2000" fill="hold"/>
                                        <p:tgtEl>
                                          <p:spTgt spid="33"/>
                                        </p:tgtEl>
                                        <p:attrNameLst>
                                          <p:attrName>ppt_x</p:attrName>
                                          <p:attrName>ppt_y</p:attrName>
                                        </p:attrNameLst>
                                      </p:cBhvr>
                                      <p:rCtr x="-25273" y="-10532"/>
                                    </p:animMotion>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nodeType="clickEffect">
                                  <p:stCondLst>
                                    <p:cond delay="0"/>
                                  </p:stCondLst>
                                  <p:childTnLst>
                                    <p:animMotion origin="layout" path="M 2.70833E-6 -4.07407E-6 L -0.50495 0.00209 " pathEditMode="relative" rAng="0" ptsTypes="AA">
                                      <p:cBhvr>
                                        <p:cTn id="70" dur="2000" fill="hold"/>
                                        <p:tgtEl>
                                          <p:spTgt spid="32"/>
                                        </p:tgtEl>
                                        <p:attrNameLst>
                                          <p:attrName>ppt_x</p:attrName>
                                          <p:attrName>ppt_y</p:attrName>
                                        </p:attrNameLst>
                                      </p:cBhvr>
                                      <p:rCtr x="-25247" y="93"/>
                                    </p:animMotion>
                                  </p:childTnLst>
                                </p:cTn>
                              </p:par>
                            </p:childTnLst>
                          </p:cTn>
                        </p:par>
                      </p:childTnLst>
                    </p:cTn>
                  </p:par>
                  <p:par>
                    <p:cTn id="71" fill="hold">
                      <p:stCondLst>
                        <p:cond delay="indefinite"/>
                      </p:stCondLst>
                      <p:childTnLst>
                        <p:par>
                          <p:cTn id="72" fill="hold">
                            <p:stCondLst>
                              <p:cond delay="0"/>
                            </p:stCondLst>
                            <p:childTnLst>
                              <p:par>
                                <p:cTn id="73" presetID="35" presetClass="path" presetSubtype="0" accel="50000" decel="50000" fill="hold" nodeType="clickEffect">
                                  <p:stCondLst>
                                    <p:cond delay="0"/>
                                  </p:stCondLst>
                                  <p:childTnLst>
                                    <p:animMotion origin="layout" path="M -8.33333E-7 2.22222E-6 L -0.50716 -0.21088 " pathEditMode="relative" rAng="0" ptsTypes="AA">
                                      <p:cBhvr>
                                        <p:cTn id="74" dur="2000" fill="hold"/>
                                        <p:tgtEl>
                                          <p:spTgt spid="34"/>
                                        </p:tgtEl>
                                        <p:attrNameLst>
                                          <p:attrName>ppt_x</p:attrName>
                                          <p:attrName>ppt_y</p:attrName>
                                        </p:attrNameLst>
                                      </p:cBhvr>
                                      <p:rCtr x="-25365" y="-10556"/>
                                    </p:animMotion>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additive="base">
                                        <p:cTn id="79" dur="500" fill="hold"/>
                                        <p:tgtEl>
                                          <p:spTgt spid="72"/>
                                        </p:tgtEl>
                                        <p:attrNameLst>
                                          <p:attrName>ppt_x</p:attrName>
                                        </p:attrNameLst>
                                      </p:cBhvr>
                                      <p:tavLst>
                                        <p:tav tm="0">
                                          <p:val>
                                            <p:strVal val="#ppt_x"/>
                                          </p:val>
                                        </p:tav>
                                        <p:tav tm="100000">
                                          <p:val>
                                            <p:strVal val="#ppt_x"/>
                                          </p:val>
                                        </p:tav>
                                      </p:tavLst>
                                    </p:anim>
                                    <p:anim calcmode="lin" valueType="num">
                                      <p:cBhvr additive="base">
                                        <p:cTn id="8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3">
                                            <p:txEl>
                                              <p:pRg st="0" end="0"/>
                                            </p:txEl>
                                          </p:spTgt>
                                        </p:tgtEl>
                                        <p:attrNameLst>
                                          <p:attrName>style.visibility</p:attrName>
                                        </p:attrNameLst>
                                      </p:cBhvr>
                                      <p:to>
                                        <p:strVal val="visible"/>
                                      </p:to>
                                    </p:set>
                                    <p:animEffect transition="in" filter="fade">
                                      <p:cBhvr>
                                        <p:cTn id="85" dur="500"/>
                                        <p:tgtEl>
                                          <p:spTgt spid="7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fade">
                                      <p:cBhvr>
                                        <p:cTn id="100" dur="500"/>
                                        <p:tgtEl>
                                          <p:spTgt spid="7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7">
                                            <p:txEl>
                                              <p:pRg st="0" end="0"/>
                                            </p:txEl>
                                          </p:spTgt>
                                        </p:tgtEl>
                                        <p:attrNameLst>
                                          <p:attrName>style.visibility</p:attrName>
                                        </p:attrNameLst>
                                      </p:cBhvr>
                                      <p:to>
                                        <p:strVal val="visible"/>
                                      </p:to>
                                    </p:set>
                                    <p:animEffect transition="in" filter="fade">
                                      <p:cBhvr>
                                        <p:cTn id="105" dur="500"/>
                                        <p:tgtEl>
                                          <p:spTgt spid="77">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77">
                                            <p:txEl>
                                              <p:pRg st="2" end="2"/>
                                            </p:txEl>
                                          </p:spTgt>
                                        </p:tgtEl>
                                        <p:attrNameLst>
                                          <p:attrName>style.visibility</p:attrName>
                                        </p:attrNameLst>
                                      </p:cBhvr>
                                      <p:to>
                                        <p:strVal val="visible"/>
                                      </p:to>
                                    </p:set>
                                    <p:animEffect transition="in" filter="fade">
                                      <p:cBhvr>
                                        <p:cTn id="110" dur="500"/>
                                        <p:tgtEl>
                                          <p:spTgt spid="77">
                                            <p:txEl>
                                              <p:p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77">
                                            <p:txEl>
                                              <p:pRg st="4" end="4"/>
                                            </p:txEl>
                                          </p:spTgt>
                                        </p:tgtEl>
                                        <p:attrNameLst>
                                          <p:attrName>style.visibility</p:attrName>
                                        </p:attrNameLst>
                                      </p:cBhvr>
                                      <p:to>
                                        <p:strVal val="visible"/>
                                      </p:to>
                                    </p:set>
                                    <p:animEffect transition="in" filter="fade">
                                      <p:cBhvr>
                                        <p:cTn id="115" dur="500"/>
                                        <p:tgtEl>
                                          <p:spTgt spid="77">
                                            <p:txEl>
                                              <p:pRg st="4" end="4"/>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7">
                                            <p:txEl>
                                              <p:pRg st="6" end="6"/>
                                            </p:txEl>
                                          </p:spTgt>
                                        </p:tgtEl>
                                        <p:attrNameLst>
                                          <p:attrName>style.visibility</p:attrName>
                                        </p:attrNameLst>
                                      </p:cBhvr>
                                      <p:to>
                                        <p:strVal val="visible"/>
                                      </p:to>
                                    </p:set>
                                    <p:animEffect transition="in" filter="fade">
                                      <p:cBhvr>
                                        <p:cTn id="120" dur="500"/>
                                        <p:tgtEl>
                                          <p:spTgt spid="77">
                                            <p:txEl>
                                              <p:pRg st="6" end="6"/>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77">
                                            <p:txEl>
                                              <p:pRg st="8" end="8"/>
                                            </p:txEl>
                                          </p:spTgt>
                                        </p:tgtEl>
                                        <p:attrNameLst>
                                          <p:attrName>style.visibility</p:attrName>
                                        </p:attrNameLst>
                                      </p:cBhvr>
                                      <p:to>
                                        <p:strVal val="visible"/>
                                      </p:to>
                                    </p:set>
                                    <p:animEffect transition="in" filter="fade">
                                      <p:cBhvr>
                                        <p:cTn id="125" dur="500"/>
                                        <p:tgtEl>
                                          <p:spTgt spid="77">
                                            <p:txEl>
                                              <p:pRg st="8" end="8"/>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77">
                                            <p:txEl>
                                              <p:pRg st="10" end="10"/>
                                            </p:txEl>
                                          </p:spTgt>
                                        </p:tgtEl>
                                        <p:attrNameLst>
                                          <p:attrName>style.visibility</p:attrName>
                                        </p:attrNameLst>
                                      </p:cBhvr>
                                      <p:to>
                                        <p:strVal val="visible"/>
                                      </p:to>
                                    </p:set>
                                    <p:animEffect transition="in" filter="fade">
                                      <p:cBhvr>
                                        <p:cTn id="128" dur="500"/>
                                        <p:tgtEl>
                                          <p:spTgt spid="77">
                                            <p:txEl>
                                              <p:pRg st="10" end="1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78"/>
                                        </p:tgtEl>
                                        <p:attrNameLst>
                                          <p:attrName>style.visibility</p:attrName>
                                        </p:attrNameLst>
                                      </p:cBhvr>
                                      <p:to>
                                        <p:strVal val="visible"/>
                                      </p:to>
                                    </p:set>
                                    <p:animEffect transition="in" filter="wipe(down)">
                                      <p:cBhvr>
                                        <p:cTn id="133" dur="500"/>
                                        <p:tgtEl>
                                          <p:spTgt spid="78"/>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79"/>
                                        </p:tgtEl>
                                        <p:attrNameLst>
                                          <p:attrName>style.visibility</p:attrName>
                                        </p:attrNameLst>
                                      </p:cBhvr>
                                      <p:to>
                                        <p:strVal val="visible"/>
                                      </p:to>
                                    </p:set>
                                    <p:animEffect transition="in" filter="wipe(down)">
                                      <p:cBhvr>
                                        <p:cTn id="13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5" grpId="0" build="p"/>
      <p:bldP spid="36" grpId="0"/>
      <p:bldP spid="37" grpId="0"/>
      <p:bldP spid="38" grpId="0"/>
      <p:bldP spid="39" grpId="0" animBg="1"/>
      <p:bldP spid="72" grpId="0" animBg="1"/>
      <p:bldP spid="73" grpId="0" build="p"/>
      <p:bldP spid="74" grpId="0"/>
      <p:bldP spid="75" grpId="0"/>
      <p:bldP spid="76" grpId="0"/>
      <p:bldP spid="78" grpId="0" animBg="1"/>
      <p:bldP spid="79" grpId="0" animBg="1"/>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6FD-3846-4D86-8B64-CF16EDF1A436}"/>
              </a:ext>
            </a:extLst>
          </p:cNvPr>
          <p:cNvSpPr>
            <a:spLocks noGrp="1"/>
          </p:cNvSpPr>
          <p:nvPr>
            <p:ph type="title"/>
          </p:nvPr>
        </p:nvSpPr>
        <p:spPr/>
        <p:txBody>
          <a:bodyPr/>
          <a:lstStyle/>
          <a:p>
            <a:r>
              <a:rPr lang="en-AU" u="sng" dirty="0"/>
              <a:t>FORCES ON A BANKED TRACK</a:t>
            </a:r>
          </a:p>
        </p:txBody>
      </p:sp>
      <p:sp>
        <p:nvSpPr>
          <p:cNvPr id="3" name="Content Placeholder 2">
            <a:extLst>
              <a:ext uri="{FF2B5EF4-FFF2-40B4-BE49-F238E27FC236}">
                <a16:creationId xmlns:a16="http://schemas.microsoft.com/office/drawing/2014/main" id="{739210D8-523F-4EBF-BAFA-776EFEAC949A}"/>
              </a:ext>
            </a:extLst>
          </p:cNvPr>
          <p:cNvSpPr>
            <a:spLocks noGrp="1"/>
          </p:cNvSpPr>
          <p:nvPr>
            <p:ph idx="1"/>
          </p:nvPr>
        </p:nvSpPr>
        <p:spPr>
          <a:xfrm>
            <a:off x="838199" y="1514539"/>
            <a:ext cx="10681355" cy="4351338"/>
          </a:xfrm>
        </p:spPr>
        <p:txBody>
          <a:bodyPr/>
          <a:lstStyle/>
          <a:p>
            <a:r>
              <a:rPr lang="en-AU" dirty="0"/>
              <a:t>Note that the centripetal force, in this case, is not provided by a friction force, but by the normal force.</a:t>
            </a:r>
          </a:p>
          <a:p>
            <a:r>
              <a:rPr lang="en-AU" dirty="0"/>
              <a:t>Normal force can be harnessed on horizontal roads too, allowing for faster cornering without slipping.</a:t>
            </a:r>
          </a:p>
          <a:p>
            <a:r>
              <a:rPr lang="en-AU" dirty="0"/>
              <a:t>Other forces, too, can be used to corner effectively (i.e. lift).</a:t>
            </a:r>
          </a:p>
          <a:p>
            <a:r>
              <a:rPr lang="en-AU" dirty="0"/>
              <a:t>In each case, what happens to F</a:t>
            </a:r>
            <a:r>
              <a:rPr lang="en-AU" baseline="-25000" dirty="0"/>
              <a:t>C</a:t>
            </a:r>
            <a:r>
              <a:rPr lang="en-AU" dirty="0"/>
              <a:t> as the angle to the horizontal varies?</a:t>
            </a:r>
          </a:p>
        </p:txBody>
      </p:sp>
      <p:pic>
        <p:nvPicPr>
          <p:cNvPr id="6" name="Picture 5">
            <a:extLst>
              <a:ext uri="{FF2B5EF4-FFF2-40B4-BE49-F238E27FC236}">
                <a16:creationId xmlns:a16="http://schemas.microsoft.com/office/drawing/2014/main" id="{4597E02E-B00F-49B5-8BB4-9688A3DD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007" y="4573567"/>
            <a:ext cx="3738438" cy="2105104"/>
          </a:xfrm>
          <a:prstGeom prst="rect">
            <a:avLst/>
          </a:prstGeom>
        </p:spPr>
      </p:pic>
      <p:pic>
        <p:nvPicPr>
          <p:cNvPr id="10" name="Picture 9">
            <a:extLst>
              <a:ext uri="{FF2B5EF4-FFF2-40B4-BE49-F238E27FC236}">
                <a16:creationId xmlns:a16="http://schemas.microsoft.com/office/drawing/2014/main" id="{B1F5EF4B-BEAA-49D3-9CCD-6A16D3CA7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286" y="4572000"/>
            <a:ext cx="3367596" cy="2109008"/>
          </a:xfrm>
          <a:prstGeom prst="rect">
            <a:avLst/>
          </a:prstGeom>
        </p:spPr>
      </p:pic>
      <p:pic>
        <p:nvPicPr>
          <p:cNvPr id="13" name="Picture 12">
            <a:extLst>
              <a:ext uri="{FF2B5EF4-FFF2-40B4-BE49-F238E27FC236}">
                <a16:creationId xmlns:a16="http://schemas.microsoft.com/office/drawing/2014/main" id="{301DCFF2-FF88-4D6C-A415-90CBC4B87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230" y="4571613"/>
            <a:ext cx="3815716" cy="2107057"/>
          </a:xfrm>
          <a:prstGeom prst="rect">
            <a:avLst/>
          </a:prstGeom>
        </p:spPr>
      </p:pic>
    </p:spTree>
    <p:extLst>
      <p:ext uri="{BB962C8B-B14F-4D97-AF65-F5344CB8AC3E}">
        <p14:creationId xmlns:p14="http://schemas.microsoft.com/office/powerpoint/2010/main" val="333417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6FD-3846-4D86-8B64-CF16EDF1A436}"/>
              </a:ext>
            </a:extLst>
          </p:cNvPr>
          <p:cNvSpPr>
            <a:spLocks noGrp="1"/>
          </p:cNvSpPr>
          <p:nvPr>
            <p:ph type="title"/>
          </p:nvPr>
        </p:nvSpPr>
        <p:spPr/>
        <p:txBody>
          <a:bodyPr/>
          <a:lstStyle/>
          <a:p>
            <a:r>
              <a:rPr lang="en-AU" u="sng" dirty="0"/>
              <a:t>FORCES ON A BANKED TRACK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9210D8-523F-4EBF-BAFA-776EFEAC949A}"/>
                  </a:ext>
                </a:extLst>
              </p:cNvPr>
              <p:cNvSpPr>
                <a:spLocks noGrp="1"/>
              </p:cNvSpPr>
              <p:nvPr>
                <p:ph idx="1"/>
              </p:nvPr>
            </p:nvSpPr>
            <p:spPr/>
            <p:txBody>
              <a:bodyPr/>
              <a:lstStyle/>
              <a:p>
                <a:r>
                  <a:rPr lang="en-AU" dirty="0"/>
                  <a:t>The formula for speed that we calculated earlier:</a:t>
                </a:r>
              </a:p>
              <a:p>
                <a:pPr marL="0" indent="0" algn="ctr">
                  <a:buNone/>
                </a:pPr>
                <a:endParaRPr lang="en-AU"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𝑣</m:t>
                      </m:r>
                      <m:r>
                        <a:rPr lang="en-AU" b="0" i="1" smtClean="0">
                          <a:latin typeface="Cambria Math" panose="02040503050406030204" pitchFamily="18" charset="0"/>
                          <a:ea typeface="Cambria Math" panose="02040503050406030204" pitchFamily="18" charset="0"/>
                        </a:rPr>
                        <m:t>=</m:t>
                      </m:r>
                      <m:rad>
                        <m:radPr>
                          <m:degHide m:val="on"/>
                          <m:ctrlPr>
                            <a:rPr lang="en-AU" b="0" i="1" smtClean="0">
                              <a:latin typeface="Cambria Math" panose="02040503050406030204" pitchFamily="18" charset="0"/>
                              <a:ea typeface="Cambria Math" panose="02040503050406030204" pitchFamily="18" charset="0"/>
                            </a:rPr>
                          </m:ctrlPr>
                        </m:radPr>
                        <m:deg/>
                        <m:e>
                          <m:r>
                            <a:rPr lang="en-AU" b="0" i="1" smtClean="0">
                              <a:latin typeface="Cambria Math" panose="02040503050406030204" pitchFamily="18" charset="0"/>
                              <a:ea typeface="Cambria Math" panose="02040503050406030204" pitchFamily="18" charset="0"/>
                            </a:rPr>
                            <m:t>𝑟𝑔</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𝑡𝑎𝑛</m:t>
                          </m:r>
                          <m:r>
                            <a:rPr lang="en-AU" b="0" i="1" smtClean="0">
                              <a:latin typeface="Cambria Math" panose="02040503050406030204" pitchFamily="18" charset="0"/>
                              <a:ea typeface="Cambria Math" panose="02040503050406030204" pitchFamily="18" charset="0"/>
                            </a:rPr>
                            <m:t>𝜃</m:t>
                          </m:r>
                        </m:e>
                      </m:rad>
                    </m:oMath>
                  </m:oMathPara>
                </a14:m>
                <a:endParaRPr lang="en-AU" dirty="0"/>
              </a:p>
              <a:p>
                <a:pPr marL="0" indent="0">
                  <a:buNone/>
                </a:pPr>
                <a:endParaRPr lang="en-AU" dirty="0"/>
              </a:p>
              <a:p>
                <a:r>
                  <a:rPr lang="en-AU" dirty="0"/>
                  <a:t>This is more properly known as the </a:t>
                </a:r>
                <a:r>
                  <a:rPr lang="en-AU" i="1" dirty="0"/>
                  <a:t>design speed</a:t>
                </a:r>
                <a:r>
                  <a:rPr lang="en-AU" dirty="0"/>
                  <a:t>. At this speed, there is no need to rely on friction as you round the curve. If you exceed the design speed, you will </a:t>
                </a:r>
                <a:r>
                  <a:rPr lang="en-AU" i="1" dirty="0"/>
                  <a:t>not </a:t>
                </a:r>
                <a:r>
                  <a:rPr lang="en-AU" dirty="0"/>
                  <a:t>drift up the slope, as friction will keep you in place. Similarly, if you do not reach this speed, you will </a:t>
                </a:r>
                <a:r>
                  <a:rPr lang="en-AU" i="1" dirty="0"/>
                  <a:t>not </a:t>
                </a:r>
                <a:r>
                  <a:rPr lang="en-AU" dirty="0"/>
                  <a:t>drift down the slope.</a:t>
                </a:r>
              </a:p>
            </p:txBody>
          </p:sp>
        </mc:Choice>
        <mc:Fallback>
          <p:sp>
            <p:nvSpPr>
              <p:cNvPr id="3" name="Content Placeholder 2">
                <a:extLst>
                  <a:ext uri="{FF2B5EF4-FFF2-40B4-BE49-F238E27FC236}">
                    <a16:creationId xmlns:a16="http://schemas.microsoft.com/office/drawing/2014/main" id="{739210D8-523F-4EBF-BAFA-776EFEAC949A}"/>
                  </a:ext>
                </a:extLst>
              </p:cNvPr>
              <p:cNvSpPr>
                <a:spLocks noGrp="1" noRot="1" noChangeAspect="1" noMove="1" noResize="1" noEditPoints="1" noAdjustHandles="1" noChangeArrowheads="1" noChangeShapeType="1" noTextEdit="1"/>
              </p:cNvSpPr>
              <p:nvPr>
                <p:ph idx="1"/>
              </p:nvPr>
            </p:nvSpPr>
            <p:spPr>
              <a:blipFill>
                <a:blip r:embed="rId2"/>
                <a:stretch>
                  <a:fillRect l="-1043" t="-2241" r="-1797"/>
                </a:stretch>
              </a:blipFill>
            </p:spPr>
            <p:txBody>
              <a:bodyPr/>
              <a:lstStyle/>
              <a:p>
                <a:r>
                  <a:rPr lang="en-AU">
                    <a:noFill/>
                  </a:rPr>
                  <a:t> </a:t>
                </a:r>
              </a:p>
            </p:txBody>
          </p:sp>
        </mc:Fallback>
      </mc:AlternateContent>
    </p:spTree>
    <p:extLst>
      <p:ext uri="{BB962C8B-B14F-4D97-AF65-F5344CB8AC3E}">
        <p14:creationId xmlns:p14="http://schemas.microsoft.com/office/powerpoint/2010/main" val="29260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8CBE-9073-4783-94D9-AA3011C08A89}"/>
              </a:ext>
            </a:extLst>
          </p:cNvPr>
          <p:cNvSpPr>
            <a:spLocks noGrp="1"/>
          </p:cNvSpPr>
          <p:nvPr>
            <p:ph type="title"/>
          </p:nvPr>
        </p:nvSpPr>
        <p:spPr/>
        <p:txBody>
          <a:bodyPr/>
          <a:lstStyle/>
          <a:p>
            <a:r>
              <a:rPr lang="en-AU" u="sng" dirty="0"/>
              <a:t>EXAMPLE</a:t>
            </a:r>
          </a:p>
        </p:txBody>
      </p:sp>
      <p:sp>
        <p:nvSpPr>
          <p:cNvPr id="3" name="Content Placeholder 2">
            <a:extLst>
              <a:ext uri="{FF2B5EF4-FFF2-40B4-BE49-F238E27FC236}">
                <a16:creationId xmlns:a16="http://schemas.microsoft.com/office/drawing/2014/main" id="{F62D1088-9166-4FD5-904D-209C709096D1}"/>
              </a:ext>
            </a:extLst>
          </p:cNvPr>
          <p:cNvSpPr>
            <a:spLocks noGrp="1"/>
          </p:cNvSpPr>
          <p:nvPr>
            <p:ph idx="1"/>
          </p:nvPr>
        </p:nvSpPr>
        <p:spPr/>
        <p:txBody>
          <a:bodyPr/>
          <a:lstStyle/>
          <a:p>
            <a:r>
              <a:rPr lang="en-AU" dirty="0"/>
              <a:t>A curved section of track on an Olympic velodrome has a radius of 50m and is banked at an angle of 42</a:t>
            </a:r>
            <a:r>
              <a:rPr lang="en-AU" dirty="0">
                <a:cs typeface="Times New Roman" panose="02020603050405020304" pitchFamily="18" charset="0"/>
              </a:rPr>
              <a:t>˚ to the horizontal. A cyclist of mass 75kg is riding on this section of track at the design speed.</a:t>
            </a:r>
          </a:p>
          <a:p>
            <a:pPr marL="0" indent="0">
              <a:buNone/>
            </a:pPr>
            <a:endParaRPr lang="en-AU" dirty="0">
              <a:cs typeface="Times New Roman" panose="02020603050405020304" pitchFamily="18" charset="0"/>
            </a:endParaRPr>
          </a:p>
          <a:p>
            <a:pPr marL="914400" lvl="1" indent="-457200">
              <a:buFont typeface="+mj-lt"/>
              <a:buAutoNum type="alphaLcPeriod"/>
            </a:pPr>
            <a:r>
              <a:rPr lang="en-AU" dirty="0">
                <a:cs typeface="Times New Roman" panose="02020603050405020304" pitchFamily="18" charset="0"/>
              </a:rPr>
              <a:t>Calculate the net force (i.e. the centripetal force) acting on the cyclist.</a:t>
            </a:r>
          </a:p>
          <a:p>
            <a:pPr marL="914400" lvl="1" indent="-457200">
              <a:buFont typeface="+mj-lt"/>
              <a:buAutoNum type="alphaLcPeriod"/>
            </a:pPr>
            <a:r>
              <a:rPr lang="en-AU" dirty="0">
                <a:cs typeface="Times New Roman" panose="02020603050405020304" pitchFamily="18" charset="0"/>
              </a:rPr>
              <a:t>Calculate the design speed of this section of the track.</a:t>
            </a:r>
            <a:endParaRPr lang="en-AU" dirty="0"/>
          </a:p>
        </p:txBody>
      </p:sp>
    </p:spTree>
    <p:extLst>
      <p:ext uri="{BB962C8B-B14F-4D97-AF65-F5344CB8AC3E}">
        <p14:creationId xmlns:p14="http://schemas.microsoft.com/office/powerpoint/2010/main" val="385332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D06E-2E95-42AE-A999-C412EDCFE82E}"/>
              </a:ext>
            </a:extLst>
          </p:cNvPr>
          <p:cNvSpPr>
            <a:spLocks noGrp="1"/>
          </p:cNvSpPr>
          <p:nvPr>
            <p:ph type="title"/>
          </p:nvPr>
        </p:nvSpPr>
        <p:spPr/>
        <p:txBody>
          <a:bodyPr/>
          <a:lstStyle/>
          <a:p>
            <a:r>
              <a:rPr lang="en-AU" u="sng" dirty="0"/>
              <a:t>BANKED CURVES WITH FRICTION</a:t>
            </a:r>
          </a:p>
        </p:txBody>
      </p:sp>
      <p:sp>
        <p:nvSpPr>
          <p:cNvPr id="3" name="Content Placeholder 2">
            <a:extLst>
              <a:ext uri="{FF2B5EF4-FFF2-40B4-BE49-F238E27FC236}">
                <a16:creationId xmlns:a16="http://schemas.microsoft.com/office/drawing/2014/main" id="{3C93FE90-58BD-40FA-9C5D-7ADF36D68EC1}"/>
              </a:ext>
            </a:extLst>
          </p:cNvPr>
          <p:cNvSpPr>
            <a:spLocks noGrp="1"/>
          </p:cNvSpPr>
          <p:nvPr>
            <p:ph idx="1"/>
          </p:nvPr>
        </p:nvSpPr>
        <p:spPr/>
        <p:txBody>
          <a:bodyPr/>
          <a:lstStyle/>
          <a:p>
            <a:r>
              <a:rPr lang="en-AU" dirty="0"/>
              <a:t>Sometimes it is necessary to rely upon friction to travel either faster or slower than the design speed. In these circumstances, friction must be included in the vector calculations:</a:t>
            </a:r>
          </a:p>
        </p:txBody>
      </p:sp>
    </p:spTree>
    <p:extLst>
      <p:ext uri="{BB962C8B-B14F-4D97-AF65-F5344CB8AC3E}">
        <p14:creationId xmlns:p14="http://schemas.microsoft.com/office/powerpoint/2010/main" val="197836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7530-D298-47E5-BD84-D71626C51230}"/>
              </a:ext>
            </a:extLst>
          </p:cNvPr>
          <p:cNvSpPr>
            <a:spLocks noGrp="1"/>
          </p:cNvSpPr>
          <p:nvPr>
            <p:ph type="title"/>
          </p:nvPr>
        </p:nvSpPr>
        <p:spPr/>
        <p:txBody>
          <a:bodyPr/>
          <a:lstStyle/>
          <a:p>
            <a:r>
              <a:rPr lang="en-AU" u="sng" dirty="0"/>
              <a:t>BANKED CURVES WITH FRICTION</a:t>
            </a:r>
          </a:p>
        </p:txBody>
      </p:sp>
      <p:sp>
        <p:nvSpPr>
          <p:cNvPr id="4" name="Right Triangle 3">
            <a:extLst>
              <a:ext uri="{FF2B5EF4-FFF2-40B4-BE49-F238E27FC236}">
                <a16:creationId xmlns:a16="http://schemas.microsoft.com/office/drawing/2014/main" id="{4884C29A-D70B-460D-B9E5-985939E3E7F6}"/>
              </a:ext>
            </a:extLst>
          </p:cNvPr>
          <p:cNvSpPr/>
          <p:nvPr/>
        </p:nvSpPr>
        <p:spPr>
          <a:xfrm flipH="1">
            <a:off x="7039990" y="4046766"/>
            <a:ext cx="4190258" cy="2228295"/>
          </a:xfrm>
          <a:prstGeom prst="r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F6D39A5F-D29D-4BCA-A83B-E30CD533CD8E}"/>
              </a:ext>
            </a:extLst>
          </p:cNvPr>
          <p:cNvSpPr/>
          <p:nvPr/>
        </p:nvSpPr>
        <p:spPr>
          <a:xfrm rot="19891181">
            <a:off x="8619225" y="4660777"/>
            <a:ext cx="594804" cy="5770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C89F0314-AB1F-470F-92E2-BAE20EC1170C}"/>
              </a:ext>
            </a:extLst>
          </p:cNvPr>
          <p:cNvCxnSpPr>
            <a:cxnSpLocks/>
          </p:cNvCxnSpPr>
          <p:nvPr/>
        </p:nvCxnSpPr>
        <p:spPr>
          <a:xfrm flipH="1" flipV="1">
            <a:off x="7994544" y="3342168"/>
            <a:ext cx="918202" cy="160713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B97205-6882-4714-982B-04DB5CC97AFD}"/>
              </a:ext>
            </a:extLst>
          </p:cNvPr>
          <p:cNvCxnSpPr>
            <a:cxnSpLocks/>
          </p:cNvCxnSpPr>
          <p:nvPr/>
        </p:nvCxnSpPr>
        <p:spPr>
          <a:xfrm>
            <a:off x="8916627" y="4949301"/>
            <a:ext cx="0" cy="14424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CD787C-9C95-443D-8942-FB70C9A50FD7}"/>
              </a:ext>
            </a:extLst>
          </p:cNvPr>
          <p:cNvCxnSpPr>
            <a:cxnSpLocks/>
          </p:cNvCxnSpPr>
          <p:nvPr/>
        </p:nvCxnSpPr>
        <p:spPr>
          <a:xfrm>
            <a:off x="7645553" y="4944673"/>
            <a:ext cx="1293872" cy="0"/>
          </a:xfrm>
          <a:prstGeom prst="straightConnector1">
            <a:avLst/>
          </a:prstGeom>
          <a:ln w="28575">
            <a:solidFill>
              <a:srgbClr val="00FF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8C76C37-5741-490E-9E22-75E2679EED3B}"/>
              </a:ext>
            </a:extLst>
          </p:cNvPr>
          <p:cNvCxnSpPr>
            <a:cxnSpLocks/>
          </p:cNvCxnSpPr>
          <p:nvPr/>
        </p:nvCxnSpPr>
        <p:spPr>
          <a:xfrm flipH="1" flipV="1">
            <a:off x="7997984" y="3338717"/>
            <a:ext cx="913710" cy="159089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F04D6D-E5BD-4611-9FA1-8699AAFDE604}"/>
              </a:ext>
            </a:extLst>
          </p:cNvPr>
          <p:cNvCxnSpPr>
            <a:cxnSpLocks/>
          </p:cNvCxnSpPr>
          <p:nvPr/>
        </p:nvCxnSpPr>
        <p:spPr>
          <a:xfrm>
            <a:off x="8918104" y="4950777"/>
            <a:ext cx="0" cy="14424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EAFFC8-55CE-4C87-B9BB-677BEFEA0CC5}"/>
              </a:ext>
            </a:extLst>
          </p:cNvPr>
          <p:cNvCxnSpPr>
            <a:cxnSpLocks/>
          </p:cNvCxnSpPr>
          <p:nvPr/>
        </p:nvCxnSpPr>
        <p:spPr>
          <a:xfrm>
            <a:off x="7645553" y="4944673"/>
            <a:ext cx="1295349" cy="1476"/>
          </a:xfrm>
          <a:prstGeom prst="straightConnector1">
            <a:avLst/>
          </a:prstGeom>
          <a:ln w="28575">
            <a:solidFill>
              <a:srgbClr val="00FF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89B428F8-E1F5-418F-8FB5-1C9702AA7CFC}"/>
              </a:ext>
            </a:extLst>
          </p:cNvPr>
          <p:cNvSpPr>
            <a:spLocks noGrp="1"/>
          </p:cNvSpPr>
          <p:nvPr>
            <p:ph idx="1"/>
          </p:nvPr>
        </p:nvSpPr>
        <p:spPr>
          <a:xfrm>
            <a:off x="7561543" y="5965852"/>
            <a:ext cx="455232" cy="507162"/>
          </a:xfrm>
        </p:spPr>
        <p:txBody>
          <a:bodyPr>
            <a:normAutofit/>
          </a:bodyPr>
          <a:lstStyle/>
          <a:p>
            <a:pPr marL="0" indent="0">
              <a:buNone/>
            </a:pPr>
            <a:r>
              <a:rPr lang="el-GR" sz="2000" dirty="0"/>
              <a:t>θ</a:t>
            </a:r>
            <a:endParaRPr lang="en-AU" sz="2000" dirty="0"/>
          </a:p>
        </p:txBody>
      </p:sp>
      <p:sp>
        <p:nvSpPr>
          <p:cNvPr id="36" name="Content Placeholder 2">
            <a:extLst>
              <a:ext uri="{FF2B5EF4-FFF2-40B4-BE49-F238E27FC236}">
                <a16:creationId xmlns:a16="http://schemas.microsoft.com/office/drawing/2014/main" id="{4ECD9228-49F5-49F2-AA46-F9640D43A51A}"/>
              </a:ext>
            </a:extLst>
          </p:cNvPr>
          <p:cNvSpPr txBox="1">
            <a:spLocks/>
          </p:cNvSpPr>
          <p:nvPr/>
        </p:nvSpPr>
        <p:spPr>
          <a:xfrm>
            <a:off x="8883292" y="5965852"/>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err="1"/>
              <a:t>F</a:t>
            </a:r>
            <a:r>
              <a:rPr lang="en-AU" sz="1600" baseline="-25000" dirty="0" err="1"/>
              <a:t>g</a:t>
            </a:r>
            <a:endParaRPr lang="en-AU" sz="1600" dirty="0"/>
          </a:p>
        </p:txBody>
      </p:sp>
      <p:sp>
        <p:nvSpPr>
          <p:cNvPr id="37" name="Content Placeholder 2">
            <a:extLst>
              <a:ext uri="{FF2B5EF4-FFF2-40B4-BE49-F238E27FC236}">
                <a16:creationId xmlns:a16="http://schemas.microsoft.com/office/drawing/2014/main" id="{9E794808-B7C8-4429-940A-527599B6564D}"/>
              </a:ext>
            </a:extLst>
          </p:cNvPr>
          <p:cNvSpPr txBox="1">
            <a:spLocks/>
          </p:cNvSpPr>
          <p:nvPr/>
        </p:nvSpPr>
        <p:spPr>
          <a:xfrm>
            <a:off x="8224310" y="3420995"/>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N</a:t>
            </a:r>
            <a:endParaRPr lang="en-AU" sz="1600" dirty="0"/>
          </a:p>
        </p:txBody>
      </p:sp>
      <p:sp>
        <p:nvSpPr>
          <p:cNvPr id="38" name="Content Placeholder 2">
            <a:extLst>
              <a:ext uri="{FF2B5EF4-FFF2-40B4-BE49-F238E27FC236}">
                <a16:creationId xmlns:a16="http://schemas.microsoft.com/office/drawing/2014/main" id="{98D77CEF-F9CD-493A-A6A7-1A1814E4ECBA}"/>
              </a:ext>
            </a:extLst>
          </p:cNvPr>
          <p:cNvSpPr txBox="1">
            <a:spLocks/>
          </p:cNvSpPr>
          <p:nvPr/>
        </p:nvSpPr>
        <p:spPr>
          <a:xfrm>
            <a:off x="7240472" y="4740803"/>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C</a:t>
            </a:r>
            <a:endParaRPr lang="en-AU" sz="1600" dirty="0"/>
          </a:p>
        </p:txBody>
      </p:sp>
      <p:sp>
        <p:nvSpPr>
          <p:cNvPr id="39" name="Rectangle 38">
            <a:extLst>
              <a:ext uri="{FF2B5EF4-FFF2-40B4-BE49-F238E27FC236}">
                <a16:creationId xmlns:a16="http://schemas.microsoft.com/office/drawing/2014/main" id="{36132A40-D135-4906-A531-717D88004C46}"/>
              </a:ext>
            </a:extLst>
          </p:cNvPr>
          <p:cNvSpPr/>
          <p:nvPr/>
        </p:nvSpPr>
        <p:spPr>
          <a:xfrm>
            <a:off x="11052699" y="6122873"/>
            <a:ext cx="166368" cy="1521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Content Placeholder 2">
            <a:extLst>
              <a:ext uri="{FF2B5EF4-FFF2-40B4-BE49-F238E27FC236}">
                <a16:creationId xmlns:a16="http://schemas.microsoft.com/office/drawing/2014/main" id="{2646022D-DEBE-4098-AF61-A4F6F8257CBB}"/>
              </a:ext>
            </a:extLst>
          </p:cNvPr>
          <p:cNvSpPr txBox="1">
            <a:spLocks/>
          </p:cNvSpPr>
          <p:nvPr/>
        </p:nvSpPr>
        <p:spPr>
          <a:xfrm>
            <a:off x="838200" y="1439124"/>
            <a:ext cx="10515600" cy="18632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For example, suppose that we had to rely upon friction to prevent us from drifting up the slope. The friction force would be directed down the slope, to provide additional centripetal force.</a:t>
            </a:r>
          </a:p>
          <a:p>
            <a:r>
              <a:rPr lang="en-AU" dirty="0"/>
              <a:t>Believe it or not, it is possible to solve for the centripetal force here, by calculating the horizontal components of the normal and frictional forces…</a:t>
            </a:r>
          </a:p>
        </p:txBody>
      </p:sp>
      <p:cxnSp>
        <p:nvCxnSpPr>
          <p:cNvPr id="30" name="Straight Arrow Connector 29">
            <a:extLst>
              <a:ext uri="{FF2B5EF4-FFF2-40B4-BE49-F238E27FC236}">
                <a16:creationId xmlns:a16="http://schemas.microsoft.com/office/drawing/2014/main" id="{CAFCF5AC-5FFA-488B-8631-8AF1A09D519A}"/>
              </a:ext>
            </a:extLst>
          </p:cNvPr>
          <p:cNvCxnSpPr>
            <a:cxnSpLocks/>
          </p:cNvCxnSpPr>
          <p:nvPr/>
        </p:nvCxnSpPr>
        <p:spPr>
          <a:xfrm flipH="1">
            <a:off x="8603910" y="4944673"/>
            <a:ext cx="335516" cy="17819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990AEF8B-7FC9-4677-B9F3-9A37E263D748}"/>
              </a:ext>
            </a:extLst>
          </p:cNvPr>
          <p:cNvSpPr txBox="1">
            <a:spLocks/>
          </p:cNvSpPr>
          <p:nvPr/>
        </p:nvSpPr>
        <p:spPr>
          <a:xfrm>
            <a:off x="8281832" y="5060846"/>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F</a:t>
            </a:r>
            <a:endParaRPr lang="en-AU" sz="1600" dirty="0"/>
          </a:p>
        </p:txBody>
      </p:sp>
      <p:cxnSp>
        <p:nvCxnSpPr>
          <p:cNvPr id="44" name="Straight Arrow Connector 43">
            <a:extLst>
              <a:ext uri="{FF2B5EF4-FFF2-40B4-BE49-F238E27FC236}">
                <a16:creationId xmlns:a16="http://schemas.microsoft.com/office/drawing/2014/main" id="{2DD91FB5-2F5A-406A-BE2B-1BE5AC2B37A9}"/>
              </a:ext>
            </a:extLst>
          </p:cNvPr>
          <p:cNvCxnSpPr>
            <a:cxnSpLocks/>
          </p:cNvCxnSpPr>
          <p:nvPr/>
        </p:nvCxnSpPr>
        <p:spPr>
          <a:xfrm flipH="1">
            <a:off x="8604833" y="4960548"/>
            <a:ext cx="308558" cy="16041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5" name="Content Placeholder 2">
            <a:extLst>
              <a:ext uri="{FF2B5EF4-FFF2-40B4-BE49-F238E27FC236}">
                <a16:creationId xmlns:a16="http://schemas.microsoft.com/office/drawing/2014/main" id="{417D7515-028A-45D8-89EA-12544AB10CDF}"/>
              </a:ext>
            </a:extLst>
          </p:cNvPr>
          <p:cNvSpPr txBox="1">
            <a:spLocks/>
          </p:cNvSpPr>
          <p:nvPr/>
        </p:nvSpPr>
        <p:spPr>
          <a:xfrm>
            <a:off x="1880174" y="4500604"/>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N</a:t>
            </a:r>
            <a:endParaRPr lang="en-AU" sz="1600" dirty="0"/>
          </a:p>
        </p:txBody>
      </p:sp>
      <p:sp>
        <p:nvSpPr>
          <p:cNvPr id="86" name="Content Placeholder 2">
            <a:extLst>
              <a:ext uri="{FF2B5EF4-FFF2-40B4-BE49-F238E27FC236}">
                <a16:creationId xmlns:a16="http://schemas.microsoft.com/office/drawing/2014/main" id="{3121A484-B91A-4409-9318-26C4E2DF7850}"/>
              </a:ext>
            </a:extLst>
          </p:cNvPr>
          <p:cNvSpPr txBox="1">
            <a:spLocks/>
          </p:cNvSpPr>
          <p:nvPr/>
        </p:nvSpPr>
        <p:spPr>
          <a:xfrm>
            <a:off x="2918113" y="4487222"/>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err="1"/>
              <a:t>F</a:t>
            </a:r>
            <a:r>
              <a:rPr lang="en-AU" sz="1600" baseline="-25000" dirty="0" err="1"/>
              <a:t>g</a:t>
            </a:r>
            <a:endParaRPr lang="en-AU" sz="1600" dirty="0"/>
          </a:p>
        </p:txBody>
      </p:sp>
      <p:sp>
        <p:nvSpPr>
          <p:cNvPr id="87" name="Content Placeholder 2">
            <a:extLst>
              <a:ext uri="{FF2B5EF4-FFF2-40B4-BE49-F238E27FC236}">
                <a16:creationId xmlns:a16="http://schemas.microsoft.com/office/drawing/2014/main" id="{E4AACA9D-3E35-4C3D-A442-04C62885F74A}"/>
              </a:ext>
            </a:extLst>
          </p:cNvPr>
          <p:cNvSpPr txBox="1">
            <a:spLocks/>
          </p:cNvSpPr>
          <p:nvPr/>
        </p:nvSpPr>
        <p:spPr>
          <a:xfrm>
            <a:off x="2183290" y="3674575"/>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C</a:t>
            </a:r>
            <a:endParaRPr lang="en-AU" sz="1600" dirty="0"/>
          </a:p>
        </p:txBody>
      </p:sp>
      <p:sp>
        <p:nvSpPr>
          <p:cNvPr id="88" name="Content Placeholder 2">
            <a:extLst>
              <a:ext uri="{FF2B5EF4-FFF2-40B4-BE49-F238E27FC236}">
                <a16:creationId xmlns:a16="http://schemas.microsoft.com/office/drawing/2014/main" id="{FC56667A-7835-4844-9C19-AE003F046AC3}"/>
              </a:ext>
            </a:extLst>
          </p:cNvPr>
          <p:cNvSpPr txBox="1">
            <a:spLocks/>
          </p:cNvSpPr>
          <p:nvPr/>
        </p:nvSpPr>
        <p:spPr>
          <a:xfrm>
            <a:off x="1432891" y="3613532"/>
            <a:ext cx="577801"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F</a:t>
            </a:r>
            <a:r>
              <a:rPr lang="en-AU" sz="1600" baseline="-25000" dirty="0"/>
              <a:t>F</a:t>
            </a:r>
            <a:endParaRPr lang="en-AU" sz="1600" dirty="0"/>
          </a:p>
        </p:txBody>
      </p:sp>
      <p:sp>
        <p:nvSpPr>
          <p:cNvPr id="89" name="Rectangle 88">
            <a:extLst>
              <a:ext uri="{FF2B5EF4-FFF2-40B4-BE49-F238E27FC236}">
                <a16:creationId xmlns:a16="http://schemas.microsoft.com/office/drawing/2014/main" id="{8F14EFE2-7F4B-44E8-9C9A-989C373FCBE1}"/>
              </a:ext>
            </a:extLst>
          </p:cNvPr>
          <p:cNvSpPr/>
          <p:nvPr/>
        </p:nvSpPr>
        <p:spPr>
          <a:xfrm>
            <a:off x="2670718" y="4029549"/>
            <a:ext cx="166368" cy="1521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Content Placeholder 2">
            <a:extLst>
              <a:ext uri="{FF2B5EF4-FFF2-40B4-BE49-F238E27FC236}">
                <a16:creationId xmlns:a16="http://schemas.microsoft.com/office/drawing/2014/main" id="{9271DCF4-19F8-4D72-80A8-D20D531B7A18}"/>
              </a:ext>
            </a:extLst>
          </p:cNvPr>
          <p:cNvSpPr txBox="1">
            <a:spLocks/>
          </p:cNvSpPr>
          <p:nvPr/>
        </p:nvSpPr>
        <p:spPr>
          <a:xfrm>
            <a:off x="2503338" y="4717884"/>
            <a:ext cx="455232" cy="507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l-GR" sz="2000"/>
              <a:t>θ</a:t>
            </a:r>
            <a:endParaRPr lang="en-AU" sz="2000" dirty="0"/>
          </a:p>
        </p:txBody>
      </p:sp>
      <p:sp>
        <p:nvSpPr>
          <p:cNvPr id="91" name="Content Placeholder 2">
            <a:extLst>
              <a:ext uri="{FF2B5EF4-FFF2-40B4-BE49-F238E27FC236}">
                <a16:creationId xmlns:a16="http://schemas.microsoft.com/office/drawing/2014/main" id="{8001966D-6E87-4688-A4D9-84111EA3E328}"/>
              </a:ext>
            </a:extLst>
          </p:cNvPr>
          <p:cNvSpPr txBox="1">
            <a:spLocks/>
          </p:cNvSpPr>
          <p:nvPr/>
        </p:nvSpPr>
        <p:spPr>
          <a:xfrm>
            <a:off x="838200" y="5568008"/>
            <a:ext cx="5564738" cy="1204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600" dirty="0"/>
              <a:t>However, this will be left as an exercise for you to attempt later ;)</a:t>
            </a:r>
          </a:p>
        </p:txBody>
      </p:sp>
    </p:spTree>
    <p:extLst>
      <p:ext uri="{BB962C8B-B14F-4D97-AF65-F5344CB8AC3E}">
        <p14:creationId xmlns:p14="http://schemas.microsoft.com/office/powerpoint/2010/main" val="8604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xEl>
                                              <p:pRg st="0" end="0"/>
                                            </p:txEl>
                                          </p:spTgt>
                                        </p:tgtEl>
                                        <p:attrNameLst>
                                          <p:attrName>style.visibility</p:attrName>
                                        </p:attrNameLst>
                                      </p:cBhvr>
                                      <p:to>
                                        <p:strVal val="visible"/>
                                      </p:to>
                                    </p:set>
                                    <p:animEffect transition="in" filter="fade">
                                      <p:cBhvr>
                                        <p:cTn id="17" dur="500"/>
                                        <p:tgtEl>
                                          <p:spTgt spid="35">
                                            <p:txEl>
                                              <p:pRg st="0" end="0"/>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par>
                                <p:cTn id="27" presetID="22" presetClass="entr" presetSubtype="1"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down)">
                                      <p:cBhvr>
                                        <p:cTn id="38" dur="500"/>
                                        <p:tgtEl>
                                          <p:spTgt spid="32"/>
                                        </p:tgtEl>
                                      </p:cBhvr>
                                    </p:animEffect>
                                  </p:childTnLst>
                                </p:cTn>
                              </p:par>
                              <p:par>
                                <p:cTn id="39" presetID="22" presetClass="entr" presetSubtype="4"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right)">
                                      <p:cBhvr>
                                        <p:cTn id="50" dur="500"/>
                                        <p:tgtEl>
                                          <p:spTgt spid="34"/>
                                        </p:tgtEl>
                                      </p:cBhvr>
                                    </p:animEffect>
                                  </p:childTnLst>
                                </p:cTn>
                              </p:par>
                              <p:par>
                                <p:cTn id="51" presetID="22" presetClass="entr" presetSubtype="2"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right)">
                                      <p:cBhvr>
                                        <p:cTn id="53" dur="500"/>
                                        <p:tgtEl>
                                          <p:spTgt spid="31"/>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right)">
                                      <p:cBhvr>
                                        <p:cTn id="62" dur="500"/>
                                        <p:tgtEl>
                                          <p:spTgt spid="30"/>
                                        </p:tgtEl>
                                      </p:cBhvr>
                                    </p:animEffect>
                                  </p:childTnLst>
                                </p:cTn>
                              </p:par>
                              <p:par>
                                <p:cTn id="63" presetID="22" presetClass="entr" presetSubtype="2"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right)">
                                      <p:cBhvr>
                                        <p:cTn id="65" dur="500"/>
                                        <p:tgtEl>
                                          <p:spTgt spid="44"/>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35" presetClass="path" presetSubtype="0" accel="50000" decel="50000" fill="hold" nodeType="clickEffect">
                                  <p:stCondLst>
                                    <p:cond delay="0"/>
                                  </p:stCondLst>
                                  <p:childTnLst>
                                    <p:animMotion origin="layout" path="M -4.16667E-7 -3.33333E-6 L -0.49883 -0.13611 " pathEditMode="relative" rAng="0" ptsTypes="AA">
                                      <p:cBhvr>
                                        <p:cTn id="73" dur="2000" fill="hold"/>
                                        <p:tgtEl>
                                          <p:spTgt spid="33"/>
                                        </p:tgtEl>
                                        <p:attrNameLst>
                                          <p:attrName>ppt_x</p:attrName>
                                          <p:attrName>ppt_y</p:attrName>
                                        </p:attrNameLst>
                                      </p:cBhvr>
                                      <p:rCtr x="-24948" y="-6806"/>
                                    </p:animMotion>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childTnLst>
                          </p:cTn>
                        </p:par>
                      </p:childTnLst>
                    </p:cTn>
                  </p:par>
                  <p:par>
                    <p:cTn id="78" fill="hold">
                      <p:stCondLst>
                        <p:cond delay="indefinite"/>
                      </p:stCondLst>
                      <p:childTnLst>
                        <p:par>
                          <p:cTn id="79" fill="hold">
                            <p:stCondLst>
                              <p:cond delay="0"/>
                            </p:stCondLst>
                            <p:childTnLst>
                              <p:par>
                                <p:cTn id="80" presetID="35" presetClass="path" presetSubtype="0" accel="50000" decel="50000" fill="hold" nodeType="clickEffect">
                                  <p:stCondLst>
                                    <p:cond delay="0"/>
                                  </p:stCondLst>
                                  <p:childTnLst>
                                    <p:animMotion origin="layout" path="M 4.16667E-7 2.22222E-6 L -0.5013 0.07546 " pathEditMode="relative" rAng="0" ptsTypes="AA">
                                      <p:cBhvr>
                                        <p:cTn id="81" dur="2000" fill="hold"/>
                                        <p:tgtEl>
                                          <p:spTgt spid="32"/>
                                        </p:tgtEl>
                                        <p:attrNameLst>
                                          <p:attrName>ppt_x</p:attrName>
                                          <p:attrName>ppt_y</p:attrName>
                                        </p:attrNameLst>
                                      </p:cBhvr>
                                      <p:rCtr x="-25065" y="3773"/>
                                    </p:animMotion>
                                  </p:childTnLst>
                                </p:cTn>
                              </p:par>
                            </p:childTnLst>
                          </p:cTn>
                        </p:par>
                        <p:par>
                          <p:cTn id="82" fill="hold">
                            <p:stCondLst>
                              <p:cond delay="2000"/>
                            </p:stCondLst>
                            <p:childTnLst>
                              <p:par>
                                <p:cTn id="83" presetID="10" presetClass="entr" presetSubtype="0" fill="hold" grpId="0" nodeType="after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fade">
                                      <p:cBhvr>
                                        <p:cTn id="85" dur="500"/>
                                        <p:tgtEl>
                                          <p:spTgt spid="85"/>
                                        </p:tgtEl>
                                      </p:cBhvr>
                                    </p:animEffect>
                                  </p:childTnLst>
                                </p:cTn>
                              </p:par>
                            </p:childTnLst>
                          </p:cTn>
                        </p:par>
                      </p:childTnLst>
                    </p:cTn>
                  </p:par>
                  <p:par>
                    <p:cTn id="86" fill="hold">
                      <p:stCondLst>
                        <p:cond delay="indefinite"/>
                      </p:stCondLst>
                      <p:childTnLst>
                        <p:par>
                          <p:cTn id="87" fill="hold">
                            <p:stCondLst>
                              <p:cond delay="0"/>
                            </p:stCondLst>
                            <p:childTnLst>
                              <p:par>
                                <p:cTn id="88" presetID="35" presetClass="path" presetSubtype="0" accel="50000" decel="50000" fill="hold" nodeType="clickEffect">
                                  <p:stCondLst>
                                    <p:cond delay="0"/>
                                  </p:stCondLst>
                                  <p:childTnLst>
                                    <p:animMotion origin="layout" path="M 1.66667E-6 -4.81481E-6 L -0.50143 -0.13726 " pathEditMode="relative" rAng="0" ptsTypes="AA">
                                      <p:cBhvr>
                                        <p:cTn id="89" dur="2000" fill="hold"/>
                                        <p:tgtEl>
                                          <p:spTgt spid="34"/>
                                        </p:tgtEl>
                                        <p:attrNameLst>
                                          <p:attrName>ppt_x</p:attrName>
                                          <p:attrName>ppt_y</p:attrName>
                                        </p:attrNameLst>
                                      </p:cBhvr>
                                      <p:rCtr x="-25078" y="-6875"/>
                                    </p:animMotion>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500"/>
                                        <p:tgtEl>
                                          <p:spTgt spid="87"/>
                                        </p:tgtEl>
                                      </p:cBhvr>
                                    </p:animEffect>
                                  </p:childTnLst>
                                </p:cTn>
                              </p:par>
                            </p:childTnLst>
                          </p:cTn>
                        </p:par>
                      </p:childTnLst>
                    </p:cTn>
                  </p:par>
                  <p:par>
                    <p:cTn id="94" fill="hold">
                      <p:stCondLst>
                        <p:cond delay="indefinite"/>
                      </p:stCondLst>
                      <p:childTnLst>
                        <p:par>
                          <p:cTn id="95" fill="hold">
                            <p:stCondLst>
                              <p:cond delay="0"/>
                            </p:stCondLst>
                            <p:childTnLst>
                              <p:par>
                                <p:cTn id="96" presetID="35" presetClass="path" presetSubtype="0" accel="50000" decel="50000" fill="hold" nodeType="clickEffect">
                                  <p:stCondLst>
                                    <p:cond delay="0"/>
                                  </p:stCondLst>
                                  <p:childTnLst>
                                    <p:animMotion origin="layout" path="M 6.25E-7 -3.7037E-6 L -0.57747 -0.16365 " pathEditMode="relative" rAng="0" ptsTypes="AA">
                                      <p:cBhvr>
                                        <p:cTn id="97" dur="2000" fill="hold"/>
                                        <p:tgtEl>
                                          <p:spTgt spid="44"/>
                                        </p:tgtEl>
                                        <p:attrNameLst>
                                          <p:attrName>ppt_x</p:attrName>
                                          <p:attrName>ppt_y</p:attrName>
                                        </p:attrNameLst>
                                      </p:cBhvr>
                                      <p:rCtr x="-28880" y="-8194"/>
                                    </p:animMotion>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fade">
                                      <p:cBhvr>
                                        <p:cTn id="101" dur="500"/>
                                        <p:tgtEl>
                                          <p:spTgt spid="88"/>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89"/>
                                        </p:tgtEl>
                                        <p:attrNameLst>
                                          <p:attrName>style.visibility</p:attrName>
                                        </p:attrNameLst>
                                      </p:cBhvr>
                                      <p:to>
                                        <p:strVal val="visible"/>
                                      </p:to>
                                    </p:set>
                                    <p:anim calcmode="lin" valueType="num">
                                      <p:cBhvr additive="base">
                                        <p:cTn id="106" dur="500" fill="hold"/>
                                        <p:tgtEl>
                                          <p:spTgt spid="89"/>
                                        </p:tgtEl>
                                        <p:attrNameLst>
                                          <p:attrName>ppt_x</p:attrName>
                                        </p:attrNameLst>
                                      </p:cBhvr>
                                      <p:tavLst>
                                        <p:tav tm="0">
                                          <p:val>
                                            <p:strVal val="#ppt_x"/>
                                          </p:val>
                                        </p:tav>
                                        <p:tav tm="100000">
                                          <p:val>
                                            <p:strVal val="#ppt_x"/>
                                          </p:val>
                                        </p:tav>
                                      </p:tavLst>
                                    </p:anim>
                                    <p:anim calcmode="lin" valueType="num">
                                      <p:cBhvr additive="base">
                                        <p:cTn id="107" dur="500" fill="hold"/>
                                        <p:tgtEl>
                                          <p:spTgt spid="89"/>
                                        </p:tgtEl>
                                        <p:attrNameLst>
                                          <p:attrName>ppt_y</p:attrName>
                                        </p:attrNameLst>
                                      </p:cBhvr>
                                      <p:tavLst>
                                        <p:tav tm="0">
                                          <p:val>
                                            <p:strVal val="1+#ppt_h/2"/>
                                          </p:val>
                                        </p:tav>
                                        <p:tav tm="100000">
                                          <p:val>
                                            <p:strVal val="#ppt_y"/>
                                          </p:val>
                                        </p:tav>
                                      </p:tavLst>
                                    </p:anim>
                                  </p:childTnLst>
                                </p:cTn>
                              </p:par>
                              <p:par>
                                <p:cTn id="108" presetID="10" presetClass="entr" presetSubtype="0" fill="hold" grpId="0" nodeType="withEffect">
                                  <p:stCondLst>
                                    <p:cond delay="0"/>
                                  </p:stCondLst>
                                  <p:childTnLst>
                                    <p:set>
                                      <p:cBhvr>
                                        <p:cTn id="109" dur="1" fill="hold">
                                          <p:stCondLst>
                                            <p:cond delay="0"/>
                                          </p:stCondLst>
                                        </p:cTn>
                                        <p:tgtEl>
                                          <p:spTgt spid="90">
                                            <p:txEl>
                                              <p:pRg st="0" end="0"/>
                                            </p:txEl>
                                          </p:spTgt>
                                        </p:tgtEl>
                                        <p:attrNameLst>
                                          <p:attrName>style.visibility</p:attrName>
                                        </p:attrNameLst>
                                      </p:cBhvr>
                                      <p:to>
                                        <p:strVal val="visible"/>
                                      </p:to>
                                    </p:set>
                                    <p:animEffect transition="in" filter="fade">
                                      <p:cBhvr>
                                        <p:cTn id="110" dur="500"/>
                                        <p:tgtEl>
                                          <p:spTgt spid="90">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
                                            <p:txEl>
                                              <p:pRg st="1" end="1"/>
                                            </p:txEl>
                                          </p:spTgt>
                                        </p:tgtEl>
                                        <p:attrNameLst>
                                          <p:attrName>style.visibility</p:attrName>
                                        </p:attrNameLst>
                                      </p:cBhvr>
                                      <p:to>
                                        <p:strVal val="visible"/>
                                      </p:to>
                                    </p:set>
                                    <p:animEffect transition="in" filter="fade">
                                      <p:cBhvr>
                                        <p:cTn id="115" dur="500"/>
                                        <p:tgtEl>
                                          <p:spTgt spid="26">
                                            <p:txEl>
                                              <p:pRg st="1" end="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91"/>
                                        </p:tgtEl>
                                        <p:attrNameLst>
                                          <p:attrName>style.visibility</p:attrName>
                                        </p:attrNameLst>
                                      </p:cBhvr>
                                      <p:to>
                                        <p:strVal val="visible"/>
                                      </p:to>
                                    </p:set>
                                    <p:animEffect transition="in" filter="fade">
                                      <p:cBhvr>
                                        <p:cTn id="12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5" grpId="0" build="p"/>
      <p:bldP spid="36" grpId="0"/>
      <p:bldP spid="37" grpId="0"/>
      <p:bldP spid="38" grpId="0"/>
      <p:bldP spid="39" grpId="0" animBg="1"/>
      <p:bldP spid="40" grpId="0"/>
      <p:bldP spid="85" grpId="0"/>
      <p:bldP spid="86" grpId="0"/>
      <p:bldP spid="87" grpId="0"/>
      <p:bldP spid="88" grpId="0"/>
      <p:bldP spid="89" grpId="0" animBg="1"/>
      <p:bldP spid="90" grpId="0" build="p"/>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88D193DE-49D6-42F6-9A42-A0663365B84A}"/>
              </a:ext>
            </a:extLst>
          </p:cNvPr>
          <p:cNvSpPr>
            <a:spLocks noGrp="1" noChangeArrowheads="1"/>
          </p:cNvSpPr>
          <p:nvPr>
            <p:ph type="body" sz="half" idx="1"/>
          </p:nvPr>
        </p:nvSpPr>
        <p:spPr>
          <a:xfrm>
            <a:off x="838200" y="1653750"/>
            <a:ext cx="4745038" cy="4381500"/>
          </a:xfrm>
        </p:spPr>
        <p:txBody>
          <a:bodyPr/>
          <a:lstStyle/>
          <a:p>
            <a:pPr eaLnBrk="1" hangingPunct="1"/>
            <a:r>
              <a:rPr lang="en-US" altLang="zh-CN" sz="2400" dirty="0">
                <a:ea typeface="宋体" panose="02010600030101010101" pitchFamily="2" charset="-122"/>
              </a:rPr>
              <a:t>A car moving at the designated speed can negotiate the curve. Such a ramp is usually banked, which means that the roadway is tilted toward the inside of the curve. Suppose the designated speed for the ramp is to be 13.4 m/s and the radius of the curve is 35.0 m. At what angle should the curve be banked?</a:t>
            </a:r>
            <a:endParaRPr lang="en-US" altLang="en-US" dirty="0"/>
          </a:p>
        </p:txBody>
      </p:sp>
      <p:pic>
        <p:nvPicPr>
          <p:cNvPr id="23557" name="Picture 4">
            <a:extLst>
              <a:ext uri="{FF2B5EF4-FFF2-40B4-BE49-F238E27FC236}">
                <a16:creationId xmlns:a16="http://schemas.microsoft.com/office/drawing/2014/main" id="{B18A7481-2CFA-450E-B612-9F3FCB0AF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326" y="3263900"/>
            <a:ext cx="37623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5">
            <a:extLst>
              <a:ext uri="{FF2B5EF4-FFF2-40B4-BE49-F238E27FC236}">
                <a16:creationId xmlns:a16="http://schemas.microsoft.com/office/drawing/2014/main" id="{3F229A02-AF31-43C8-9E13-327428158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1325" y="1457325"/>
            <a:ext cx="327183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FDCF0B28-E389-4DBA-9FF9-E516B39A192B}"/>
              </a:ext>
            </a:extLst>
          </p:cNvPr>
          <p:cNvSpPr>
            <a:spLocks noGrp="1"/>
          </p:cNvSpPr>
          <p:nvPr>
            <p:ph type="title"/>
          </p:nvPr>
        </p:nvSpPr>
        <p:spPr>
          <a:xfrm>
            <a:off x="838200" y="365125"/>
            <a:ext cx="10515600" cy="1325563"/>
          </a:xfrm>
        </p:spPr>
        <p:txBody>
          <a:bodyPr/>
          <a:lstStyle/>
          <a:p>
            <a:r>
              <a:rPr lang="en-AU" u="sng" dirty="0"/>
              <a:t>BANKED CURVES – EXAMPLE 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3CD8BEC-923F-417D-8FC1-2F9609E52B72}"/>
</file>

<file path=customXml/itemProps2.xml><?xml version="1.0" encoding="utf-8"?>
<ds:datastoreItem xmlns:ds="http://schemas.openxmlformats.org/officeDocument/2006/customXml" ds:itemID="{EAC12268-A223-4FC7-B4EF-BC43ABED4BD3}"/>
</file>

<file path=customXml/itemProps3.xml><?xml version="1.0" encoding="utf-8"?>
<ds:datastoreItem xmlns:ds="http://schemas.openxmlformats.org/officeDocument/2006/customXml" ds:itemID="{B69565E5-86FE-4350-A3DC-81786539E916}"/>
</file>

<file path=docProps/app.xml><?xml version="1.0" encoding="utf-8"?>
<Properties xmlns="http://schemas.openxmlformats.org/officeDocument/2006/extended-properties" xmlns:vt="http://schemas.openxmlformats.org/officeDocument/2006/docPropsVTypes">
  <TotalTime>254</TotalTime>
  <Words>573</Words>
  <Application>Microsoft Office PowerPoint</Application>
  <PresentationFormat>Widescreen</PresentationFormat>
  <Paragraphs>67</Paragraphs>
  <Slides>10</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Times New Roman</vt:lpstr>
      <vt:lpstr>Office Theme</vt:lpstr>
      <vt:lpstr>公式</vt:lpstr>
      <vt:lpstr>CIRCULAR MOTION</vt:lpstr>
      <vt:lpstr>CIRCULAR MOTION</vt:lpstr>
      <vt:lpstr>FORCES ON A BANKED TRACK</vt:lpstr>
      <vt:lpstr>FORCES ON A BANKED TRACK</vt:lpstr>
      <vt:lpstr>FORCES ON A BANKED TRACK</vt:lpstr>
      <vt:lpstr>EXAMPLE</vt:lpstr>
      <vt:lpstr>BANKED CURVES WITH FRICTION</vt:lpstr>
      <vt:lpstr>BANKED CURVES WITH FRICTION</vt:lpstr>
      <vt:lpstr>BANKED CURVES – EXAMPLE 2</vt:lpstr>
      <vt:lpstr>BANKED CURVES – 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MOTION</dc:title>
  <dc:creator>Bradley Hearn</dc:creator>
  <cp:lastModifiedBy>Bradley Hearn</cp:lastModifiedBy>
  <cp:revision>24</cp:revision>
  <dcterms:created xsi:type="dcterms:W3CDTF">2020-03-08T12:22:48Z</dcterms:created>
  <dcterms:modified xsi:type="dcterms:W3CDTF">2022-03-04T01:00:04Z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