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0" r:id="rId13"/>
    <p:sldId id="271" r:id="rId14"/>
    <p:sldId id="272" r:id="rId15"/>
    <p:sldId id="268"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ley Hearn" initials="BH" lastIdx="1" clrIdx="0">
    <p:extLst>
      <p:ext uri="{19B8F6BF-5375-455C-9EA6-DF929625EA0E}">
        <p15:presenceInfo xmlns:p15="http://schemas.microsoft.com/office/powerpoint/2012/main" userId="feb163004288a6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6548-D7E4-4DC8-8B11-C1A5DD680F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E2781EF-62C1-47FE-A871-3EE609DA6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EECDF61-EE99-4937-B481-9210ADBB96B4}"/>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5" name="Footer Placeholder 4">
            <a:extLst>
              <a:ext uri="{FF2B5EF4-FFF2-40B4-BE49-F238E27FC236}">
                <a16:creationId xmlns:a16="http://schemas.microsoft.com/office/drawing/2014/main" id="{625E3D42-6621-4DA3-B8D9-489E6D6849F1}"/>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8CFBA62A-F9DB-4EB4-B147-D42751B1E9AB}"/>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88228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0050-B3AF-459E-80FF-7106D512AB2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83D3E2F-2D93-49F6-8E7E-2DC51408B6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81E5847-6309-4E24-A3C4-BAC335CF90B3}"/>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5" name="Footer Placeholder 4">
            <a:extLst>
              <a:ext uri="{FF2B5EF4-FFF2-40B4-BE49-F238E27FC236}">
                <a16:creationId xmlns:a16="http://schemas.microsoft.com/office/drawing/2014/main" id="{FB8884C1-8578-426A-BDF4-DD201C5ABFBA}"/>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33316971-0F78-49D3-BF6F-73D70260BBF5}"/>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35142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56C92-F71A-40B9-A9D5-2FCE22CCD2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E6120F-D828-4DF3-A71C-A257DED26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F6F007-01B4-4496-B3A6-921DB6E522CA}"/>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5" name="Footer Placeholder 4">
            <a:extLst>
              <a:ext uri="{FF2B5EF4-FFF2-40B4-BE49-F238E27FC236}">
                <a16:creationId xmlns:a16="http://schemas.microsoft.com/office/drawing/2014/main" id="{2847DF3A-0222-4646-AF10-3516103B41EB}"/>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88BEFDCC-E79B-49F1-8B05-0636C884E893}"/>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93164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433D-B67C-41B9-A110-24CC5EC65E4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463E741-DDC1-4A98-9718-91236FFB5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1985E8C-D707-4B2F-BA2A-04A268401E6E}"/>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5" name="Footer Placeholder 4">
            <a:extLst>
              <a:ext uri="{FF2B5EF4-FFF2-40B4-BE49-F238E27FC236}">
                <a16:creationId xmlns:a16="http://schemas.microsoft.com/office/drawing/2014/main" id="{CBD326A2-DA54-4415-B05F-1B9CF9D736E3}"/>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74A9C120-048E-4508-8CFC-4F4430212490}"/>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278147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919C-67C7-44CE-AEDF-D400DC3AE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E1C2BD9-C2AC-40BB-AB4C-8CD4B4704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ED445-77C7-49B2-8B75-3216755B5EC7}"/>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5" name="Footer Placeholder 4">
            <a:extLst>
              <a:ext uri="{FF2B5EF4-FFF2-40B4-BE49-F238E27FC236}">
                <a16:creationId xmlns:a16="http://schemas.microsoft.com/office/drawing/2014/main" id="{0BB18DF4-3C0F-4E3E-B5A0-47B9332E0F77}"/>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E470EFF0-536F-419D-8909-F69C170220F0}"/>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234437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FEB7-716D-4AA3-A3AA-765D4CE21F1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868D5E-EC7A-45C5-A2B1-3FC311C10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85221BA-EBF6-4FE2-94D9-4D3E302A40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FCA58FD-3E1A-49A5-845B-EDB0B985E556}"/>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6" name="Footer Placeholder 5">
            <a:extLst>
              <a:ext uri="{FF2B5EF4-FFF2-40B4-BE49-F238E27FC236}">
                <a16:creationId xmlns:a16="http://schemas.microsoft.com/office/drawing/2014/main" id="{1FEC6FA5-E108-48B3-9A87-0DA535D96D40}"/>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19620FA4-44FC-4095-872D-C7C7046EEF7E}"/>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185506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494E-2BA2-4BEF-A141-68E8174DBFB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9CD8AC7-C037-47AF-9A35-22098EEEA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D03AA-C14E-4652-8EF0-CC983F587C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E6C5D21-CA71-4B26-A449-7843B78C0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8145EA-5AA7-4FFC-80D6-C90855DC80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2FF1F60-B6D9-4E96-87D7-0CE122A06450}"/>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8" name="Footer Placeholder 7">
            <a:extLst>
              <a:ext uri="{FF2B5EF4-FFF2-40B4-BE49-F238E27FC236}">
                <a16:creationId xmlns:a16="http://schemas.microsoft.com/office/drawing/2014/main" id="{C97E85C4-3D4C-4157-A997-16D440C2481A}"/>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E77C845C-3886-452D-A7A1-079F3E59F078}"/>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370299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BD46-84D1-47BF-B81F-55D01E141B4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F9EED34-3FA1-4C5C-922B-CEC335B117C6}"/>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4" name="Footer Placeholder 3">
            <a:extLst>
              <a:ext uri="{FF2B5EF4-FFF2-40B4-BE49-F238E27FC236}">
                <a16:creationId xmlns:a16="http://schemas.microsoft.com/office/drawing/2014/main" id="{3ED5C477-1043-4307-9C81-134DC2E3B744}"/>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F8D25347-FD6E-4152-9423-90D4CD61DB9B}"/>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337855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43257-22F4-4EA4-9055-C4FFFC769C28}"/>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3" name="Footer Placeholder 2">
            <a:extLst>
              <a:ext uri="{FF2B5EF4-FFF2-40B4-BE49-F238E27FC236}">
                <a16:creationId xmlns:a16="http://schemas.microsoft.com/office/drawing/2014/main" id="{D5FA8E32-357B-42A2-9398-3990F7D7F9A3}"/>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04D15ED2-7ED0-4672-9677-EFD4064FE5DE}"/>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1955206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1F18-028C-48E6-A47F-2A585949D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E4D30BD-4FFA-4F0F-ABEE-F263FBB253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F979351-1F03-4049-87FF-2EA5B6D8F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D534A8-A578-4946-A5E5-B34A4C55CFC5}"/>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6" name="Footer Placeholder 5">
            <a:extLst>
              <a:ext uri="{FF2B5EF4-FFF2-40B4-BE49-F238E27FC236}">
                <a16:creationId xmlns:a16="http://schemas.microsoft.com/office/drawing/2014/main" id="{39E66A2B-9B63-4BC8-8C36-E58F5564EB7D}"/>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F040FC99-EA60-4197-8EED-48529E6A289F}"/>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68141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B903-D8FA-4E95-8E22-07C2DE9CB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2B7D740-1024-4D34-931E-2A67514E57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5D794ED4-DC52-4D77-BC63-889241AFF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D53F2-F005-4AF0-9534-3A8C1548A30C}"/>
              </a:ext>
            </a:extLst>
          </p:cNvPr>
          <p:cNvSpPr>
            <a:spLocks noGrp="1"/>
          </p:cNvSpPr>
          <p:nvPr>
            <p:ph type="dt" sz="half" idx="10"/>
          </p:nvPr>
        </p:nvSpPr>
        <p:spPr/>
        <p:txBody>
          <a:bodyPr/>
          <a:lstStyle/>
          <a:p>
            <a:fld id="{F342CF9C-D048-4BF9-8643-0F486288B745}" type="datetimeFigureOut">
              <a:rPr lang="en-AU" smtClean="0"/>
              <a:t>10/03/2023</a:t>
            </a:fld>
            <a:endParaRPr lang="en-AU" dirty="0"/>
          </a:p>
        </p:txBody>
      </p:sp>
      <p:sp>
        <p:nvSpPr>
          <p:cNvPr id="6" name="Footer Placeholder 5">
            <a:extLst>
              <a:ext uri="{FF2B5EF4-FFF2-40B4-BE49-F238E27FC236}">
                <a16:creationId xmlns:a16="http://schemas.microsoft.com/office/drawing/2014/main" id="{79916AB1-7B7D-4985-AD03-0398EC3B245A}"/>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3CCC318F-C7B6-46AE-819D-C988BC153F7B}"/>
              </a:ext>
            </a:extLst>
          </p:cNvPr>
          <p:cNvSpPr>
            <a:spLocks noGrp="1"/>
          </p:cNvSpPr>
          <p:nvPr>
            <p:ph type="sldNum" sz="quarter" idx="12"/>
          </p:nvPr>
        </p:nvSpPr>
        <p:spPr/>
        <p:txBody>
          <a:bodyPr/>
          <a:lstStyle/>
          <a:p>
            <a:fld id="{82918A41-76D8-4F9B-8DCB-01F8AD9573B6}" type="slidenum">
              <a:rPr lang="en-AU" smtClean="0"/>
              <a:t>‹#›</a:t>
            </a:fld>
            <a:endParaRPr lang="en-AU" dirty="0"/>
          </a:p>
        </p:txBody>
      </p:sp>
    </p:spTree>
    <p:extLst>
      <p:ext uri="{BB962C8B-B14F-4D97-AF65-F5344CB8AC3E}">
        <p14:creationId xmlns:p14="http://schemas.microsoft.com/office/powerpoint/2010/main" val="358762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79B1E-104D-4172-8F50-867BD282E1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80BF158-E9D8-4BAC-92E4-3D24F1EF4A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AD7F02-AB00-432A-AC68-06DD02291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2CF9C-D048-4BF9-8643-0F486288B745}" type="datetimeFigureOut">
              <a:rPr lang="en-AU" smtClean="0"/>
              <a:t>10/03/2023</a:t>
            </a:fld>
            <a:endParaRPr lang="en-AU" dirty="0"/>
          </a:p>
        </p:txBody>
      </p:sp>
      <p:sp>
        <p:nvSpPr>
          <p:cNvPr id="5" name="Footer Placeholder 4">
            <a:extLst>
              <a:ext uri="{FF2B5EF4-FFF2-40B4-BE49-F238E27FC236}">
                <a16:creationId xmlns:a16="http://schemas.microsoft.com/office/drawing/2014/main" id="{5EF9F391-69C6-406D-B209-A69AA57F3F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D51127CA-2045-4449-8A65-F511F1A86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18A41-76D8-4F9B-8DCB-01F8AD9573B6}" type="slidenum">
              <a:rPr lang="en-AU" smtClean="0"/>
              <a:t>‹#›</a:t>
            </a:fld>
            <a:endParaRPr lang="en-AU" dirty="0"/>
          </a:p>
        </p:txBody>
      </p:sp>
    </p:spTree>
    <p:extLst>
      <p:ext uri="{BB962C8B-B14F-4D97-AF65-F5344CB8AC3E}">
        <p14:creationId xmlns:p14="http://schemas.microsoft.com/office/powerpoint/2010/main" val="1868622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image" Target="../media/image28.jpg"/><Relationship Id="rId1" Type="http://schemas.openxmlformats.org/officeDocument/2006/relationships/slideLayout" Target="../slideLayouts/slideLayout6.xml"/><Relationship Id="rId6" Type="http://schemas.openxmlformats.org/officeDocument/2006/relationships/image" Target="../media/image32.gif"/><Relationship Id="rId5" Type="http://schemas.openxmlformats.org/officeDocument/2006/relationships/image" Target="../media/image31.jpg"/><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503C-890B-4B3A-80F3-6E6BECC9F288}"/>
              </a:ext>
            </a:extLst>
          </p:cNvPr>
          <p:cNvSpPr>
            <a:spLocks noGrp="1"/>
          </p:cNvSpPr>
          <p:nvPr>
            <p:ph type="ctrTitle"/>
          </p:nvPr>
        </p:nvSpPr>
        <p:spPr>
          <a:xfrm>
            <a:off x="1524000" y="65921"/>
            <a:ext cx="9144000" cy="2387600"/>
          </a:xfrm>
        </p:spPr>
        <p:txBody>
          <a:bodyPr/>
          <a:lstStyle/>
          <a:p>
            <a:r>
              <a:rPr lang="en-AU" u="sng" dirty="0"/>
              <a:t>CIRCULAR MOTION</a:t>
            </a:r>
          </a:p>
        </p:txBody>
      </p:sp>
      <p:sp>
        <p:nvSpPr>
          <p:cNvPr id="3" name="Subtitle 2">
            <a:extLst>
              <a:ext uri="{FF2B5EF4-FFF2-40B4-BE49-F238E27FC236}">
                <a16:creationId xmlns:a16="http://schemas.microsoft.com/office/drawing/2014/main" id="{97C1B4E8-71C3-479D-911D-A8118472DDD4}"/>
              </a:ext>
            </a:extLst>
          </p:cNvPr>
          <p:cNvSpPr>
            <a:spLocks noGrp="1"/>
          </p:cNvSpPr>
          <p:nvPr>
            <p:ph type="subTitle" idx="1"/>
          </p:nvPr>
        </p:nvSpPr>
        <p:spPr>
          <a:xfrm>
            <a:off x="1524000" y="2545596"/>
            <a:ext cx="9144000" cy="1655762"/>
          </a:xfrm>
        </p:spPr>
        <p:txBody>
          <a:bodyPr/>
          <a:lstStyle/>
          <a:p>
            <a:r>
              <a:rPr lang="en-AU" dirty="0"/>
              <a:t>VERTICAL PLANE</a:t>
            </a:r>
          </a:p>
        </p:txBody>
      </p:sp>
      <p:pic>
        <p:nvPicPr>
          <p:cNvPr id="5" name="Picture 4">
            <a:extLst>
              <a:ext uri="{FF2B5EF4-FFF2-40B4-BE49-F238E27FC236}">
                <a16:creationId xmlns:a16="http://schemas.microsoft.com/office/drawing/2014/main" id="{D3FDE2B0-F817-43A0-B43F-B9FE9EBE5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785" y="3395663"/>
            <a:ext cx="2976391" cy="3244850"/>
          </a:xfrm>
          <a:prstGeom prst="rect">
            <a:avLst/>
          </a:prstGeom>
        </p:spPr>
      </p:pic>
    </p:spTree>
    <p:extLst>
      <p:ext uri="{BB962C8B-B14F-4D97-AF65-F5344CB8AC3E}">
        <p14:creationId xmlns:p14="http://schemas.microsoft.com/office/powerpoint/2010/main" val="340155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TRAVELLING UPSIDE-DOWN?</a:t>
            </a:r>
          </a:p>
        </p:txBody>
      </p:sp>
      <p:sp>
        <p:nvSpPr>
          <p:cNvPr id="3" name="Content Placeholder 2">
            <a:extLst>
              <a:ext uri="{FF2B5EF4-FFF2-40B4-BE49-F238E27FC236}">
                <a16:creationId xmlns:a16="http://schemas.microsoft.com/office/drawing/2014/main" id="{376F947B-7417-4917-AC09-0AD08B3E34A7}"/>
              </a:ext>
            </a:extLst>
          </p:cNvPr>
          <p:cNvSpPr>
            <a:spLocks noGrp="1"/>
          </p:cNvSpPr>
          <p:nvPr>
            <p:ph idx="1"/>
          </p:nvPr>
        </p:nvSpPr>
        <p:spPr/>
        <p:txBody>
          <a:bodyPr>
            <a:normAutofit/>
          </a:bodyPr>
          <a:lstStyle/>
          <a:p>
            <a:r>
              <a:rPr lang="en-AU" dirty="0"/>
              <a:t>To ensure that we achieve the </a:t>
            </a:r>
            <a:r>
              <a:rPr lang="en-AU" i="1" u="sng" dirty="0"/>
              <a:t>minimum speed</a:t>
            </a:r>
            <a:r>
              <a:rPr lang="en-AU" dirty="0"/>
              <a:t> such that we don’t fall out, we need F</a:t>
            </a:r>
            <a:r>
              <a:rPr lang="en-AU" baseline="-25000" dirty="0"/>
              <a:t>W</a:t>
            </a:r>
            <a:r>
              <a:rPr lang="en-AU" dirty="0"/>
              <a:t> = F</a:t>
            </a:r>
            <a:r>
              <a:rPr lang="en-AU" baseline="-25000" dirty="0"/>
              <a:t>C</a:t>
            </a:r>
            <a:r>
              <a:rPr lang="en-AU" dirty="0"/>
              <a:t> , which just so happens to be the condition for weightlessness that we discussed earlier! Therefore, the minimum speed is:</a:t>
            </a:r>
          </a:p>
          <a:p>
            <a:pPr marL="0" indent="0">
              <a:buNone/>
            </a:pPr>
            <a:endParaRPr lang="en-AU" dirty="0"/>
          </a:p>
          <a:p>
            <a:r>
              <a:rPr lang="en-AU" dirty="0"/>
              <a:t>If the speed of the rollercoaster at the top of the loop is such that     F</a:t>
            </a:r>
            <a:r>
              <a:rPr lang="en-AU" baseline="-25000" dirty="0"/>
              <a:t>W</a:t>
            </a:r>
            <a:r>
              <a:rPr lang="en-AU" dirty="0"/>
              <a:t> &lt; F</a:t>
            </a:r>
            <a:r>
              <a:rPr lang="en-AU" baseline="-25000" dirty="0"/>
              <a:t>C</a:t>
            </a:r>
            <a:r>
              <a:rPr lang="en-AU" dirty="0"/>
              <a:t> , then our seat will be accelerating towards the centre of the circle faster than we can fall due to gravity. Therefore, we don’t lose contact with the seat… i.e. we don’t fall out (and we don’t die – yay!).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E13E08-4497-42E8-B3C7-63544D76E4D6}"/>
                  </a:ext>
                </a:extLst>
              </p:cNvPr>
              <p:cNvSpPr txBox="1"/>
              <p:nvPr/>
            </p:nvSpPr>
            <p:spPr>
              <a:xfrm>
                <a:off x="5649627" y="3437917"/>
                <a:ext cx="892745" cy="278025"/>
              </a:xfrm>
              <a:prstGeom prst="rect">
                <a:avLst/>
              </a:prstGeom>
              <a:noFill/>
              <a:ln w="28575">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𝑣</m:t>
                      </m:r>
                      <m:r>
                        <a:rPr lang="en-AU" b="0" i="1" smtClean="0">
                          <a:latin typeface="Cambria Math" panose="02040503050406030204" pitchFamily="18" charset="0"/>
                        </a:rPr>
                        <m:t>=</m:t>
                      </m:r>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𝑔𝑟</m:t>
                          </m:r>
                        </m:e>
                      </m:rad>
                    </m:oMath>
                  </m:oMathPara>
                </a14:m>
                <a:endParaRPr lang="en-AU" dirty="0"/>
              </a:p>
            </p:txBody>
          </p:sp>
        </mc:Choice>
        <mc:Fallback xmlns="">
          <p:sp>
            <p:nvSpPr>
              <p:cNvPr id="4" name="TextBox 3">
                <a:extLst>
                  <a:ext uri="{FF2B5EF4-FFF2-40B4-BE49-F238E27FC236}">
                    <a16:creationId xmlns:a16="http://schemas.microsoft.com/office/drawing/2014/main" id="{6DE13E08-4497-42E8-B3C7-63544D76E4D6}"/>
                  </a:ext>
                </a:extLst>
              </p:cNvPr>
              <p:cNvSpPr txBox="1">
                <a:spLocks noRot="1" noChangeAspect="1" noMove="1" noResize="1" noEditPoints="1" noAdjustHandles="1" noChangeArrowheads="1" noChangeShapeType="1" noTextEdit="1"/>
              </p:cNvSpPr>
              <p:nvPr/>
            </p:nvSpPr>
            <p:spPr>
              <a:xfrm>
                <a:off x="5649627" y="3437917"/>
                <a:ext cx="892745" cy="278025"/>
              </a:xfrm>
              <a:prstGeom prst="rect">
                <a:avLst/>
              </a:prstGeom>
              <a:blipFill>
                <a:blip r:embed="rId2"/>
                <a:stretch>
                  <a:fillRect l="-1987" r="-3974" b="-15686"/>
                </a:stretch>
              </a:blipFill>
              <a:ln w="28575">
                <a:solidFill>
                  <a:srgbClr val="FF0000"/>
                </a:solidFill>
              </a:ln>
            </p:spPr>
            <p:txBody>
              <a:bodyPr/>
              <a:lstStyle/>
              <a:p>
                <a:r>
                  <a:rPr lang="en-AU">
                    <a:noFill/>
                  </a:rPr>
                  <a:t> </a:t>
                </a:r>
              </a:p>
            </p:txBody>
          </p:sp>
        </mc:Fallback>
      </mc:AlternateContent>
    </p:spTree>
    <p:extLst>
      <p:ext uri="{BB962C8B-B14F-4D97-AF65-F5344CB8AC3E}">
        <p14:creationId xmlns:p14="http://schemas.microsoft.com/office/powerpoint/2010/main" val="31060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TRAVELLING UPSIDE-DOWN?</a:t>
            </a:r>
          </a:p>
        </p:txBody>
      </p:sp>
      <p:sp>
        <p:nvSpPr>
          <p:cNvPr id="6" name="Oval 5">
            <a:extLst>
              <a:ext uri="{FF2B5EF4-FFF2-40B4-BE49-F238E27FC236}">
                <a16:creationId xmlns:a16="http://schemas.microsoft.com/office/drawing/2014/main" id="{835B308B-D390-442C-8C1E-49417B68D09B}"/>
              </a:ext>
            </a:extLst>
          </p:cNvPr>
          <p:cNvSpPr/>
          <p:nvPr/>
        </p:nvSpPr>
        <p:spPr>
          <a:xfrm>
            <a:off x="3943165" y="1944160"/>
            <a:ext cx="4305670" cy="42701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7F219A71-B531-4D7F-8114-56D15EADF768}"/>
              </a:ext>
            </a:extLst>
          </p:cNvPr>
          <p:cNvSpPr/>
          <p:nvPr/>
        </p:nvSpPr>
        <p:spPr>
          <a:xfrm>
            <a:off x="5931763" y="1797678"/>
            <a:ext cx="328474" cy="292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Oval 9">
            <a:extLst>
              <a:ext uri="{FF2B5EF4-FFF2-40B4-BE49-F238E27FC236}">
                <a16:creationId xmlns:a16="http://schemas.microsoft.com/office/drawing/2014/main" id="{BCF98C00-530D-473C-8055-91B4403A4BEC}"/>
              </a:ext>
            </a:extLst>
          </p:cNvPr>
          <p:cNvSpPr/>
          <p:nvPr/>
        </p:nvSpPr>
        <p:spPr>
          <a:xfrm>
            <a:off x="6067148" y="4052606"/>
            <a:ext cx="82119" cy="73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2" name="Straight Arrow Connector 11">
            <a:extLst>
              <a:ext uri="{FF2B5EF4-FFF2-40B4-BE49-F238E27FC236}">
                <a16:creationId xmlns:a16="http://schemas.microsoft.com/office/drawing/2014/main" id="{3092359F-FC0B-43FF-88B9-69F2CB95528C}"/>
              </a:ext>
            </a:extLst>
          </p:cNvPr>
          <p:cNvCxnSpPr>
            <a:cxnSpLocks/>
            <a:endCxn id="10" idx="0"/>
          </p:cNvCxnSpPr>
          <p:nvPr/>
        </p:nvCxnSpPr>
        <p:spPr>
          <a:xfrm>
            <a:off x="6096000" y="1944160"/>
            <a:ext cx="12208" cy="2108446"/>
          </a:xfrm>
          <a:prstGeom prst="straightConnector1">
            <a:avLst/>
          </a:prstGeom>
          <a:ln w="28575">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A1A151-D4BD-41C3-8A3C-6538C11FD0EC}"/>
              </a:ext>
            </a:extLst>
          </p:cNvPr>
          <p:cNvCxnSpPr>
            <a:cxnSpLocks/>
          </p:cNvCxnSpPr>
          <p:nvPr/>
        </p:nvCxnSpPr>
        <p:spPr>
          <a:xfrm>
            <a:off x="5966718" y="1943052"/>
            <a:ext cx="0" cy="1180189"/>
          </a:xfrm>
          <a:prstGeom prst="straightConnector1">
            <a:avLst/>
          </a:prstGeom>
          <a:ln w="28575">
            <a:solidFill>
              <a:srgbClr val="0070C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C4430B7E-2F73-4EF4-A393-1092389CC781}"/>
              </a:ext>
            </a:extLst>
          </p:cNvPr>
          <p:cNvSpPr>
            <a:spLocks noGrp="1"/>
          </p:cNvSpPr>
          <p:nvPr>
            <p:ph idx="1"/>
          </p:nvPr>
        </p:nvSpPr>
        <p:spPr>
          <a:xfrm>
            <a:off x="6206230" y="2753230"/>
            <a:ext cx="516383" cy="516494"/>
          </a:xfrm>
        </p:spPr>
        <p:txBody>
          <a:bodyPr>
            <a:normAutofit/>
          </a:bodyPr>
          <a:lstStyle/>
          <a:p>
            <a:pPr marL="0" indent="0">
              <a:buNone/>
            </a:pPr>
            <a:r>
              <a:rPr lang="en-AU" sz="2000" dirty="0"/>
              <a:t>F</a:t>
            </a:r>
            <a:r>
              <a:rPr lang="en-AU" sz="2000" baseline="-25000" dirty="0"/>
              <a:t>C</a:t>
            </a:r>
            <a:endParaRPr lang="en-AU" sz="2000" dirty="0"/>
          </a:p>
        </p:txBody>
      </p:sp>
      <p:sp>
        <p:nvSpPr>
          <p:cNvPr id="27" name="Content Placeholder 2">
            <a:extLst>
              <a:ext uri="{FF2B5EF4-FFF2-40B4-BE49-F238E27FC236}">
                <a16:creationId xmlns:a16="http://schemas.microsoft.com/office/drawing/2014/main" id="{31154871-009E-4E96-8881-851B2F2AB632}"/>
              </a:ext>
            </a:extLst>
          </p:cNvPr>
          <p:cNvSpPr txBox="1">
            <a:spLocks/>
          </p:cNvSpPr>
          <p:nvPr/>
        </p:nvSpPr>
        <p:spPr>
          <a:xfrm>
            <a:off x="5471788" y="2336502"/>
            <a:ext cx="516383"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F</a:t>
            </a:r>
            <a:r>
              <a:rPr lang="en-AU" sz="2000" baseline="-25000" dirty="0"/>
              <a:t>W</a:t>
            </a:r>
            <a:endParaRPr lang="en-AU" sz="2000" dirty="0"/>
          </a:p>
        </p:txBody>
      </p:sp>
      <p:sp>
        <p:nvSpPr>
          <p:cNvPr id="48" name="Content Placeholder 2">
            <a:extLst>
              <a:ext uri="{FF2B5EF4-FFF2-40B4-BE49-F238E27FC236}">
                <a16:creationId xmlns:a16="http://schemas.microsoft.com/office/drawing/2014/main" id="{55A0D04F-3717-4A77-BD2F-8BE2C6DF9F03}"/>
              </a:ext>
            </a:extLst>
          </p:cNvPr>
          <p:cNvSpPr txBox="1">
            <a:spLocks/>
          </p:cNvSpPr>
          <p:nvPr/>
        </p:nvSpPr>
        <p:spPr>
          <a:xfrm>
            <a:off x="8789140" y="708212"/>
            <a:ext cx="3059589" cy="5784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*If the speed of the rollercoaster at the top of the loop is such that F</a:t>
            </a:r>
            <a:r>
              <a:rPr lang="en-AU" sz="2000" baseline="-25000" dirty="0"/>
              <a:t>W</a:t>
            </a:r>
            <a:r>
              <a:rPr lang="en-AU" sz="2000" dirty="0"/>
              <a:t> &lt; F</a:t>
            </a:r>
            <a:r>
              <a:rPr lang="en-AU" sz="2000" baseline="-25000" dirty="0"/>
              <a:t>C</a:t>
            </a:r>
            <a:r>
              <a:rPr lang="en-AU" sz="2000" dirty="0"/>
              <a:t> then our seat will be accelerating towards the centre of the circle faster than we can fall due to gravity. Therefore, we don’t lose contact with the seat… i.e. we don’t fall out (and we don’t die – yay!).</a:t>
            </a:r>
          </a:p>
          <a:p>
            <a:pPr marL="0" indent="0">
              <a:buNone/>
            </a:pPr>
            <a:r>
              <a:rPr lang="en-AU" sz="2000" dirty="0">
                <a:solidFill>
                  <a:srgbClr val="FF0000"/>
                </a:solidFill>
              </a:rPr>
              <a:t>*In reality, this is a bit simplistic; the reason you don’t leave your chair is similar to the reason you get shoved into the car door when turning a corner, and takes inertia into account… but this is an aside.</a:t>
            </a:r>
          </a:p>
          <a:p>
            <a:pPr marL="0" indent="0">
              <a:buNone/>
            </a:pPr>
            <a:endParaRPr lang="en-AU" sz="2000" dirty="0"/>
          </a:p>
        </p:txBody>
      </p:sp>
      <p:pic>
        <p:nvPicPr>
          <p:cNvPr id="5" name="Picture 4">
            <a:extLst>
              <a:ext uri="{FF2B5EF4-FFF2-40B4-BE49-F238E27FC236}">
                <a16:creationId xmlns:a16="http://schemas.microsoft.com/office/drawing/2014/main" id="{5BD34E0D-9488-45C0-B26F-8EA135175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71" y="4938678"/>
            <a:ext cx="3444966" cy="1325563"/>
          </a:xfrm>
          <a:prstGeom prst="rect">
            <a:avLst/>
          </a:prstGeom>
        </p:spPr>
      </p:pic>
      <p:sp>
        <p:nvSpPr>
          <p:cNvPr id="7" name="Speech Bubble: Oval 6">
            <a:extLst>
              <a:ext uri="{FF2B5EF4-FFF2-40B4-BE49-F238E27FC236}">
                <a16:creationId xmlns:a16="http://schemas.microsoft.com/office/drawing/2014/main" id="{2D96201E-5004-49E6-8A11-A632800BC7C1}"/>
              </a:ext>
            </a:extLst>
          </p:cNvPr>
          <p:cNvSpPr/>
          <p:nvPr/>
        </p:nvSpPr>
        <p:spPr>
          <a:xfrm>
            <a:off x="577049" y="2183907"/>
            <a:ext cx="2831976" cy="2754771"/>
          </a:xfrm>
          <a:prstGeom prst="wedgeEllipseCallout">
            <a:avLst>
              <a:gd name="adj1" fmla="val -4532"/>
              <a:gd name="adj2" fmla="val 5702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3 Cheers for Not Dying!</a:t>
            </a:r>
          </a:p>
        </p:txBody>
      </p:sp>
    </p:spTree>
    <p:extLst>
      <p:ext uri="{BB962C8B-B14F-4D97-AF65-F5344CB8AC3E}">
        <p14:creationId xmlns:p14="http://schemas.microsoft.com/office/powerpoint/2010/main" val="20925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F728-1B0E-408F-A77F-A6561C60C4BD}"/>
              </a:ext>
            </a:extLst>
          </p:cNvPr>
          <p:cNvSpPr>
            <a:spLocks noGrp="1"/>
          </p:cNvSpPr>
          <p:nvPr>
            <p:ph type="title"/>
          </p:nvPr>
        </p:nvSpPr>
        <p:spPr/>
        <p:txBody>
          <a:bodyPr/>
          <a:lstStyle/>
          <a:p>
            <a:r>
              <a:rPr lang="en-AU" u="sng" dirty="0"/>
              <a:t>CONSERVATION OF ENERGY (Pearson p.81-83)</a:t>
            </a:r>
          </a:p>
        </p:txBody>
      </p:sp>
      <p:pic>
        <p:nvPicPr>
          <p:cNvPr id="6" name="Picture 5">
            <a:extLst>
              <a:ext uri="{FF2B5EF4-FFF2-40B4-BE49-F238E27FC236}">
                <a16:creationId xmlns:a16="http://schemas.microsoft.com/office/drawing/2014/main" id="{CCCA7DF8-4F15-4F03-B265-7689C20C09AA}"/>
              </a:ext>
            </a:extLst>
          </p:cNvPr>
          <p:cNvPicPr>
            <a:picLocks noChangeAspect="1"/>
          </p:cNvPicPr>
          <p:nvPr/>
        </p:nvPicPr>
        <p:blipFill>
          <a:blip r:embed="rId2"/>
          <a:stretch>
            <a:fillRect/>
          </a:stretch>
        </p:blipFill>
        <p:spPr>
          <a:xfrm>
            <a:off x="838200" y="1456816"/>
            <a:ext cx="5396994" cy="4801941"/>
          </a:xfrm>
          <a:prstGeom prst="rect">
            <a:avLst/>
          </a:prstGeom>
        </p:spPr>
      </p:pic>
      <p:pic>
        <p:nvPicPr>
          <p:cNvPr id="7" name="Picture 6">
            <a:extLst>
              <a:ext uri="{FF2B5EF4-FFF2-40B4-BE49-F238E27FC236}">
                <a16:creationId xmlns:a16="http://schemas.microsoft.com/office/drawing/2014/main" id="{063EBF87-236B-4CF4-B981-1C30E11B169F}"/>
              </a:ext>
            </a:extLst>
          </p:cNvPr>
          <p:cNvPicPr>
            <a:picLocks noChangeAspect="1"/>
          </p:cNvPicPr>
          <p:nvPr/>
        </p:nvPicPr>
        <p:blipFill>
          <a:blip r:embed="rId3"/>
          <a:stretch>
            <a:fillRect/>
          </a:stretch>
        </p:blipFill>
        <p:spPr>
          <a:xfrm>
            <a:off x="6235194" y="1547812"/>
            <a:ext cx="4906282" cy="4918734"/>
          </a:xfrm>
          <a:prstGeom prst="rect">
            <a:avLst/>
          </a:prstGeom>
        </p:spPr>
      </p:pic>
    </p:spTree>
    <p:extLst>
      <p:ext uri="{BB962C8B-B14F-4D97-AF65-F5344CB8AC3E}">
        <p14:creationId xmlns:p14="http://schemas.microsoft.com/office/powerpoint/2010/main" val="219333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20D69B-2598-4CF7-AD14-4C9BD7DB68D1}"/>
              </a:ext>
            </a:extLst>
          </p:cNvPr>
          <p:cNvPicPr>
            <a:picLocks noChangeAspect="1"/>
          </p:cNvPicPr>
          <p:nvPr/>
        </p:nvPicPr>
        <p:blipFill>
          <a:blip r:embed="rId2"/>
          <a:stretch>
            <a:fillRect/>
          </a:stretch>
        </p:blipFill>
        <p:spPr>
          <a:xfrm>
            <a:off x="427931" y="375775"/>
            <a:ext cx="5567817" cy="6149312"/>
          </a:xfrm>
          <a:prstGeom prst="rect">
            <a:avLst/>
          </a:prstGeom>
        </p:spPr>
      </p:pic>
      <p:pic>
        <p:nvPicPr>
          <p:cNvPr id="3" name="Picture 2">
            <a:extLst>
              <a:ext uri="{FF2B5EF4-FFF2-40B4-BE49-F238E27FC236}">
                <a16:creationId xmlns:a16="http://schemas.microsoft.com/office/drawing/2014/main" id="{1466BB15-3BA7-442F-9F4C-DEA1A8691C3A}"/>
              </a:ext>
            </a:extLst>
          </p:cNvPr>
          <p:cNvPicPr>
            <a:picLocks noChangeAspect="1"/>
          </p:cNvPicPr>
          <p:nvPr/>
        </p:nvPicPr>
        <p:blipFill>
          <a:blip r:embed="rId3"/>
          <a:stretch>
            <a:fillRect/>
          </a:stretch>
        </p:blipFill>
        <p:spPr>
          <a:xfrm>
            <a:off x="6095999" y="517216"/>
            <a:ext cx="5783479" cy="4170193"/>
          </a:xfrm>
          <a:prstGeom prst="rect">
            <a:avLst/>
          </a:prstGeom>
        </p:spPr>
      </p:pic>
    </p:spTree>
    <p:extLst>
      <p:ext uri="{BB962C8B-B14F-4D97-AF65-F5344CB8AC3E}">
        <p14:creationId xmlns:p14="http://schemas.microsoft.com/office/powerpoint/2010/main" val="1127461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FB050A-351E-415E-82F8-4EA5DD9D0544}"/>
              </a:ext>
            </a:extLst>
          </p:cNvPr>
          <p:cNvPicPr>
            <a:picLocks noChangeAspect="1"/>
          </p:cNvPicPr>
          <p:nvPr/>
        </p:nvPicPr>
        <p:blipFill>
          <a:blip r:embed="rId2"/>
          <a:stretch>
            <a:fillRect/>
          </a:stretch>
        </p:blipFill>
        <p:spPr>
          <a:xfrm>
            <a:off x="3041711" y="304010"/>
            <a:ext cx="6108577" cy="6249979"/>
          </a:xfrm>
          <a:prstGeom prst="rect">
            <a:avLst/>
          </a:prstGeom>
        </p:spPr>
      </p:pic>
    </p:spTree>
    <p:extLst>
      <p:ext uri="{BB962C8B-B14F-4D97-AF65-F5344CB8AC3E}">
        <p14:creationId xmlns:p14="http://schemas.microsoft.com/office/powerpoint/2010/main" val="199354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ARTIFICIAL GRAVITY</a:t>
            </a:r>
          </a:p>
        </p:txBody>
      </p:sp>
      <p:sp>
        <p:nvSpPr>
          <p:cNvPr id="3" name="Content Placeholder 2">
            <a:extLst>
              <a:ext uri="{FF2B5EF4-FFF2-40B4-BE49-F238E27FC236}">
                <a16:creationId xmlns:a16="http://schemas.microsoft.com/office/drawing/2014/main" id="{376F947B-7417-4917-AC09-0AD08B3E34A7}"/>
              </a:ext>
            </a:extLst>
          </p:cNvPr>
          <p:cNvSpPr>
            <a:spLocks noGrp="1"/>
          </p:cNvSpPr>
          <p:nvPr>
            <p:ph idx="1"/>
          </p:nvPr>
        </p:nvSpPr>
        <p:spPr>
          <a:xfrm>
            <a:off x="838200" y="1825625"/>
            <a:ext cx="6539144" cy="4351338"/>
          </a:xfrm>
        </p:spPr>
        <p:txBody>
          <a:bodyPr>
            <a:normAutofit/>
          </a:bodyPr>
          <a:lstStyle/>
          <a:p>
            <a:r>
              <a:rPr lang="en-AU" dirty="0"/>
              <a:t>NASA exploit the principle of weightlessness at the top of a circular path to train astronauts for work in a weightless environment.</a:t>
            </a:r>
          </a:p>
          <a:p>
            <a:r>
              <a:rPr lang="en-AU" dirty="0"/>
              <a:t>Circular Motion could also be used as a possible method to provide future space craft with a kind of artificial gravity, substituting centripetal force for gravitational force (just set the ship spinning and </a:t>
            </a:r>
            <a:r>
              <a:rPr lang="en-AU" i="1" dirty="0"/>
              <a:t>et voila!</a:t>
            </a:r>
            <a:r>
              <a:rPr lang="en-AU" dirty="0"/>
              <a:t>).</a:t>
            </a:r>
          </a:p>
        </p:txBody>
      </p:sp>
      <p:pic>
        <p:nvPicPr>
          <p:cNvPr id="7" name="Picture 6">
            <a:extLst>
              <a:ext uri="{FF2B5EF4-FFF2-40B4-BE49-F238E27FC236}">
                <a16:creationId xmlns:a16="http://schemas.microsoft.com/office/drawing/2014/main" id="{2FEEC39C-E150-4BCA-93DD-F1D5CCF4B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3372" y="987824"/>
            <a:ext cx="2926310" cy="5505051"/>
          </a:xfrm>
          <a:prstGeom prst="rect">
            <a:avLst/>
          </a:prstGeom>
        </p:spPr>
      </p:pic>
    </p:spTree>
    <p:extLst>
      <p:ext uri="{BB962C8B-B14F-4D97-AF65-F5344CB8AC3E}">
        <p14:creationId xmlns:p14="http://schemas.microsoft.com/office/powerpoint/2010/main" val="58235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C755-DCDB-42C2-A406-21D34E397146}"/>
              </a:ext>
            </a:extLst>
          </p:cNvPr>
          <p:cNvSpPr>
            <a:spLocks noGrp="1"/>
          </p:cNvSpPr>
          <p:nvPr>
            <p:ph type="title"/>
          </p:nvPr>
        </p:nvSpPr>
        <p:spPr/>
        <p:txBody>
          <a:bodyPr/>
          <a:lstStyle/>
          <a:p>
            <a:r>
              <a:rPr lang="en-AU" u="sng" dirty="0"/>
              <a:t>NASA’s “VOMIT COMET”</a:t>
            </a:r>
          </a:p>
        </p:txBody>
      </p:sp>
      <p:pic>
        <p:nvPicPr>
          <p:cNvPr id="4" name="Picture 3">
            <a:extLst>
              <a:ext uri="{FF2B5EF4-FFF2-40B4-BE49-F238E27FC236}">
                <a16:creationId xmlns:a16="http://schemas.microsoft.com/office/drawing/2014/main" id="{E542EBC5-5A3A-410B-8AE3-BA1FE884F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06" y="1642090"/>
            <a:ext cx="3417903" cy="1922570"/>
          </a:xfrm>
          <a:prstGeom prst="rect">
            <a:avLst/>
          </a:prstGeom>
        </p:spPr>
      </p:pic>
      <p:pic>
        <p:nvPicPr>
          <p:cNvPr id="6" name="Picture 5">
            <a:extLst>
              <a:ext uri="{FF2B5EF4-FFF2-40B4-BE49-F238E27FC236}">
                <a16:creationId xmlns:a16="http://schemas.microsoft.com/office/drawing/2014/main" id="{39CD43F5-2508-40F0-9722-9B1810543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06" y="3811205"/>
            <a:ext cx="4230641" cy="2809410"/>
          </a:xfrm>
          <a:prstGeom prst="rect">
            <a:avLst/>
          </a:prstGeom>
        </p:spPr>
      </p:pic>
      <p:pic>
        <p:nvPicPr>
          <p:cNvPr id="8" name="Picture 7">
            <a:extLst>
              <a:ext uri="{FF2B5EF4-FFF2-40B4-BE49-F238E27FC236}">
                <a16:creationId xmlns:a16="http://schemas.microsoft.com/office/drawing/2014/main" id="{38D09734-E9F4-4A70-9FAF-588DF63C6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2570" y="406642"/>
            <a:ext cx="2936363" cy="3655772"/>
          </a:xfrm>
          <a:prstGeom prst="rect">
            <a:avLst/>
          </a:prstGeom>
        </p:spPr>
      </p:pic>
      <p:pic>
        <p:nvPicPr>
          <p:cNvPr id="10" name="Picture 9">
            <a:extLst>
              <a:ext uri="{FF2B5EF4-FFF2-40B4-BE49-F238E27FC236}">
                <a16:creationId xmlns:a16="http://schemas.microsoft.com/office/drawing/2014/main" id="{F05598AD-D84A-4AD6-93CF-5B381F6B8C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5317" y="4442397"/>
            <a:ext cx="3282541" cy="2145900"/>
          </a:xfrm>
          <a:prstGeom prst="rect">
            <a:avLst/>
          </a:prstGeom>
        </p:spPr>
      </p:pic>
      <p:pic>
        <p:nvPicPr>
          <p:cNvPr id="12" name="Picture 11">
            <a:extLst>
              <a:ext uri="{FF2B5EF4-FFF2-40B4-BE49-F238E27FC236}">
                <a16:creationId xmlns:a16="http://schemas.microsoft.com/office/drawing/2014/main" id="{598D5B6B-E20C-44FB-8DE2-D20A4295BF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5293" y="1506707"/>
            <a:ext cx="4381500" cy="2181225"/>
          </a:xfrm>
          <a:prstGeom prst="rect">
            <a:avLst/>
          </a:prstGeom>
        </p:spPr>
      </p:pic>
      <p:pic>
        <p:nvPicPr>
          <p:cNvPr id="14" name="Picture 13">
            <a:extLst>
              <a:ext uri="{FF2B5EF4-FFF2-40B4-BE49-F238E27FC236}">
                <a16:creationId xmlns:a16="http://schemas.microsoft.com/office/drawing/2014/main" id="{79AE6D83-961D-4301-9C80-E27418006A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0561" y="4030048"/>
            <a:ext cx="3558977" cy="2371724"/>
          </a:xfrm>
          <a:prstGeom prst="rect">
            <a:avLst/>
          </a:prstGeom>
        </p:spPr>
      </p:pic>
    </p:spTree>
    <p:extLst>
      <p:ext uri="{BB962C8B-B14F-4D97-AF65-F5344CB8AC3E}">
        <p14:creationId xmlns:p14="http://schemas.microsoft.com/office/powerpoint/2010/main" val="249915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FDC85-7992-446A-91D1-5D348AAF4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91755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FORCES</a:t>
            </a:r>
          </a:p>
        </p:txBody>
      </p:sp>
      <p:sp>
        <p:nvSpPr>
          <p:cNvPr id="3" name="Content Placeholder 2">
            <a:extLst>
              <a:ext uri="{FF2B5EF4-FFF2-40B4-BE49-F238E27FC236}">
                <a16:creationId xmlns:a16="http://schemas.microsoft.com/office/drawing/2014/main" id="{376F947B-7417-4917-AC09-0AD08B3E34A7}"/>
              </a:ext>
            </a:extLst>
          </p:cNvPr>
          <p:cNvSpPr>
            <a:spLocks noGrp="1"/>
          </p:cNvSpPr>
          <p:nvPr>
            <p:ph idx="1"/>
          </p:nvPr>
        </p:nvSpPr>
        <p:spPr/>
        <p:txBody>
          <a:bodyPr/>
          <a:lstStyle/>
          <a:p>
            <a:r>
              <a:rPr lang="en-AU" dirty="0"/>
              <a:t>In understanding the forces at play during vertical circular motion, it makes sense to start with the resultant force (i.e. the centripetal force), </a:t>
            </a:r>
            <a:r>
              <a:rPr lang="en-AU" i="1" dirty="0"/>
              <a:t>then</a:t>
            </a:r>
            <a:r>
              <a:rPr lang="en-AU" dirty="0"/>
              <a:t> try to work out the vector sum. This is because we already know where the resultant force is pointing (i.e. to the centre of the circle).</a:t>
            </a:r>
          </a:p>
          <a:p>
            <a:r>
              <a:rPr lang="en-AU" dirty="0"/>
              <a:t>The point of this is actually to find an expression for the reaction force (what this reaction force really is isn’t really important; it could be tension, or normal force – we will simply call it normal force here for the sake of simplicity).</a:t>
            </a:r>
          </a:p>
        </p:txBody>
      </p:sp>
    </p:spTree>
    <p:extLst>
      <p:ext uri="{BB962C8B-B14F-4D97-AF65-F5344CB8AC3E}">
        <p14:creationId xmlns:p14="http://schemas.microsoft.com/office/powerpoint/2010/main" val="390362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FORCES</a:t>
            </a:r>
          </a:p>
        </p:txBody>
      </p:sp>
      <p:sp>
        <p:nvSpPr>
          <p:cNvPr id="6" name="Oval 5">
            <a:extLst>
              <a:ext uri="{FF2B5EF4-FFF2-40B4-BE49-F238E27FC236}">
                <a16:creationId xmlns:a16="http://schemas.microsoft.com/office/drawing/2014/main" id="{835B308B-D390-442C-8C1E-49417B68D09B}"/>
              </a:ext>
            </a:extLst>
          </p:cNvPr>
          <p:cNvSpPr/>
          <p:nvPr/>
        </p:nvSpPr>
        <p:spPr>
          <a:xfrm>
            <a:off x="3943165" y="1293920"/>
            <a:ext cx="4305670" cy="42701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a:extLst>
              <a:ext uri="{FF2B5EF4-FFF2-40B4-BE49-F238E27FC236}">
                <a16:creationId xmlns:a16="http://schemas.microsoft.com/office/drawing/2014/main" id="{81548F0C-A278-4D74-86E6-5CD08DA5B31A}"/>
              </a:ext>
            </a:extLst>
          </p:cNvPr>
          <p:cNvSpPr/>
          <p:nvPr/>
        </p:nvSpPr>
        <p:spPr>
          <a:xfrm>
            <a:off x="5931763" y="5417599"/>
            <a:ext cx="328474" cy="292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7F219A71-B531-4D7F-8114-56D15EADF768}"/>
              </a:ext>
            </a:extLst>
          </p:cNvPr>
          <p:cNvSpPr/>
          <p:nvPr/>
        </p:nvSpPr>
        <p:spPr>
          <a:xfrm>
            <a:off x="5931763" y="1147438"/>
            <a:ext cx="328474" cy="292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a:extLst>
              <a:ext uri="{FF2B5EF4-FFF2-40B4-BE49-F238E27FC236}">
                <a16:creationId xmlns:a16="http://schemas.microsoft.com/office/drawing/2014/main" id="{26C7A183-5239-4C92-8BED-F3A6FCEBDD3A}"/>
              </a:ext>
            </a:extLst>
          </p:cNvPr>
          <p:cNvSpPr/>
          <p:nvPr/>
        </p:nvSpPr>
        <p:spPr>
          <a:xfrm>
            <a:off x="8084598" y="3282518"/>
            <a:ext cx="328474" cy="292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Oval 9">
            <a:extLst>
              <a:ext uri="{FF2B5EF4-FFF2-40B4-BE49-F238E27FC236}">
                <a16:creationId xmlns:a16="http://schemas.microsoft.com/office/drawing/2014/main" id="{BCF98C00-530D-473C-8055-91B4403A4BEC}"/>
              </a:ext>
            </a:extLst>
          </p:cNvPr>
          <p:cNvSpPr/>
          <p:nvPr/>
        </p:nvSpPr>
        <p:spPr>
          <a:xfrm>
            <a:off x="6067148" y="3402366"/>
            <a:ext cx="82119" cy="73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2" name="Straight Arrow Connector 11">
            <a:extLst>
              <a:ext uri="{FF2B5EF4-FFF2-40B4-BE49-F238E27FC236}">
                <a16:creationId xmlns:a16="http://schemas.microsoft.com/office/drawing/2014/main" id="{3092359F-FC0B-43FF-88B9-69F2CB95528C}"/>
              </a:ext>
            </a:extLst>
          </p:cNvPr>
          <p:cNvCxnSpPr>
            <a:cxnSpLocks/>
            <a:endCxn id="10" idx="0"/>
          </p:cNvCxnSpPr>
          <p:nvPr/>
        </p:nvCxnSpPr>
        <p:spPr>
          <a:xfrm>
            <a:off x="6096000" y="1293920"/>
            <a:ext cx="12208" cy="2108446"/>
          </a:xfrm>
          <a:prstGeom prst="straightConnector1">
            <a:avLst/>
          </a:prstGeom>
          <a:ln w="28575">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E6A4F53-6C40-46A1-B844-7E60C9556C62}"/>
              </a:ext>
            </a:extLst>
          </p:cNvPr>
          <p:cNvCxnSpPr>
            <a:cxnSpLocks/>
            <a:endCxn id="10" idx="4"/>
          </p:cNvCxnSpPr>
          <p:nvPr/>
        </p:nvCxnSpPr>
        <p:spPr>
          <a:xfrm flipV="1">
            <a:off x="6096000" y="3475606"/>
            <a:ext cx="12208" cy="2088474"/>
          </a:xfrm>
          <a:prstGeom prst="straightConnector1">
            <a:avLst/>
          </a:prstGeom>
          <a:ln w="28575">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A1A151-D4BD-41C3-8A3C-6538C11FD0EC}"/>
              </a:ext>
            </a:extLst>
          </p:cNvPr>
          <p:cNvCxnSpPr>
            <a:cxnSpLocks/>
          </p:cNvCxnSpPr>
          <p:nvPr/>
        </p:nvCxnSpPr>
        <p:spPr>
          <a:xfrm>
            <a:off x="5966718" y="1292812"/>
            <a:ext cx="0" cy="1180189"/>
          </a:xfrm>
          <a:prstGeom prst="straightConnector1">
            <a:avLst/>
          </a:prstGeom>
          <a:ln w="28575">
            <a:solidFill>
              <a:srgbClr val="0070C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3B22B15-9FDA-4730-966C-FA969000EDA8}"/>
              </a:ext>
            </a:extLst>
          </p:cNvPr>
          <p:cNvCxnSpPr>
            <a:cxnSpLocks/>
          </p:cNvCxnSpPr>
          <p:nvPr/>
        </p:nvCxnSpPr>
        <p:spPr>
          <a:xfrm>
            <a:off x="6004631" y="5564080"/>
            <a:ext cx="0" cy="1180189"/>
          </a:xfrm>
          <a:prstGeom prst="straightConnector1">
            <a:avLst/>
          </a:prstGeom>
          <a:ln w="28575">
            <a:solidFill>
              <a:srgbClr val="0070C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47D35B-820F-47F8-87B2-CEAEE2460860}"/>
              </a:ext>
            </a:extLst>
          </p:cNvPr>
          <p:cNvCxnSpPr>
            <a:cxnSpLocks/>
          </p:cNvCxnSpPr>
          <p:nvPr/>
        </p:nvCxnSpPr>
        <p:spPr>
          <a:xfrm flipH="1">
            <a:off x="5966718" y="2473001"/>
            <a:ext cx="2403" cy="929365"/>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75D6DD4-1D13-4E5F-BC36-AF7025489543}"/>
              </a:ext>
            </a:extLst>
          </p:cNvPr>
          <p:cNvCxnSpPr>
            <a:cxnSpLocks/>
          </p:cNvCxnSpPr>
          <p:nvPr/>
        </p:nvCxnSpPr>
        <p:spPr>
          <a:xfrm flipV="1">
            <a:off x="5894129" y="3402366"/>
            <a:ext cx="19134" cy="3341903"/>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C4430B7E-2F73-4EF4-A393-1092389CC781}"/>
              </a:ext>
            </a:extLst>
          </p:cNvPr>
          <p:cNvSpPr>
            <a:spLocks noGrp="1"/>
          </p:cNvSpPr>
          <p:nvPr>
            <p:ph idx="1"/>
          </p:nvPr>
        </p:nvSpPr>
        <p:spPr>
          <a:xfrm>
            <a:off x="6206230" y="2102990"/>
            <a:ext cx="516383" cy="516494"/>
          </a:xfrm>
        </p:spPr>
        <p:txBody>
          <a:bodyPr>
            <a:normAutofit/>
          </a:bodyPr>
          <a:lstStyle/>
          <a:p>
            <a:pPr marL="0" indent="0">
              <a:buNone/>
            </a:pPr>
            <a:r>
              <a:rPr lang="en-AU" sz="2000" dirty="0"/>
              <a:t>F</a:t>
            </a:r>
            <a:r>
              <a:rPr lang="en-AU" sz="2000" baseline="-25000" dirty="0"/>
              <a:t>C</a:t>
            </a:r>
            <a:endParaRPr lang="en-AU" sz="2000" dirty="0"/>
          </a:p>
        </p:txBody>
      </p:sp>
      <p:sp>
        <p:nvSpPr>
          <p:cNvPr id="26" name="Content Placeholder 2">
            <a:extLst>
              <a:ext uri="{FF2B5EF4-FFF2-40B4-BE49-F238E27FC236}">
                <a16:creationId xmlns:a16="http://schemas.microsoft.com/office/drawing/2014/main" id="{49C68BE7-2375-483E-9502-79EF0F226DE2}"/>
              </a:ext>
            </a:extLst>
          </p:cNvPr>
          <p:cNvSpPr txBox="1">
            <a:spLocks/>
          </p:cNvSpPr>
          <p:nvPr/>
        </p:nvSpPr>
        <p:spPr>
          <a:xfrm>
            <a:off x="6206230" y="4125645"/>
            <a:ext cx="516383"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F</a:t>
            </a:r>
            <a:r>
              <a:rPr lang="en-AU" sz="2000" baseline="-25000" dirty="0"/>
              <a:t>C</a:t>
            </a:r>
            <a:endParaRPr lang="en-AU" sz="2000" dirty="0"/>
          </a:p>
        </p:txBody>
      </p:sp>
      <p:sp>
        <p:nvSpPr>
          <p:cNvPr id="27" name="Content Placeholder 2">
            <a:extLst>
              <a:ext uri="{FF2B5EF4-FFF2-40B4-BE49-F238E27FC236}">
                <a16:creationId xmlns:a16="http://schemas.microsoft.com/office/drawing/2014/main" id="{31154871-009E-4E96-8881-851B2F2AB632}"/>
              </a:ext>
            </a:extLst>
          </p:cNvPr>
          <p:cNvSpPr txBox="1">
            <a:spLocks/>
          </p:cNvSpPr>
          <p:nvPr/>
        </p:nvSpPr>
        <p:spPr>
          <a:xfrm>
            <a:off x="5471788" y="1686262"/>
            <a:ext cx="516383"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F</a:t>
            </a:r>
            <a:r>
              <a:rPr lang="en-AU" sz="2000" baseline="-25000" dirty="0"/>
              <a:t>W</a:t>
            </a:r>
            <a:endParaRPr lang="en-AU" sz="2000" dirty="0"/>
          </a:p>
        </p:txBody>
      </p:sp>
      <p:sp>
        <p:nvSpPr>
          <p:cNvPr id="28" name="Content Placeholder 2">
            <a:extLst>
              <a:ext uri="{FF2B5EF4-FFF2-40B4-BE49-F238E27FC236}">
                <a16:creationId xmlns:a16="http://schemas.microsoft.com/office/drawing/2014/main" id="{9CD57881-FBE9-45F0-AC90-3596B4BFBE86}"/>
              </a:ext>
            </a:extLst>
          </p:cNvPr>
          <p:cNvSpPr txBox="1">
            <a:spLocks/>
          </p:cNvSpPr>
          <p:nvPr/>
        </p:nvSpPr>
        <p:spPr>
          <a:xfrm>
            <a:off x="6090260" y="6015474"/>
            <a:ext cx="516383"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F</a:t>
            </a:r>
            <a:r>
              <a:rPr lang="en-AU" sz="2000" baseline="-25000" dirty="0"/>
              <a:t>W</a:t>
            </a:r>
            <a:endParaRPr lang="en-AU" sz="2000" dirty="0"/>
          </a:p>
        </p:txBody>
      </p:sp>
      <p:sp>
        <p:nvSpPr>
          <p:cNvPr id="29" name="Content Placeholder 2">
            <a:extLst>
              <a:ext uri="{FF2B5EF4-FFF2-40B4-BE49-F238E27FC236}">
                <a16:creationId xmlns:a16="http://schemas.microsoft.com/office/drawing/2014/main" id="{A217B3F6-1FC3-4E6F-8677-944D21BC05B9}"/>
              </a:ext>
            </a:extLst>
          </p:cNvPr>
          <p:cNvSpPr txBox="1">
            <a:spLocks/>
          </p:cNvSpPr>
          <p:nvPr/>
        </p:nvSpPr>
        <p:spPr>
          <a:xfrm>
            <a:off x="5471788" y="2731967"/>
            <a:ext cx="516383"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F</a:t>
            </a:r>
            <a:r>
              <a:rPr lang="en-AU" sz="2000" baseline="-25000" dirty="0"/>
              <a:t>N</a:t>
            </a:r>
            <a:endParaRPr lang="en-AU" sz="2000" dirty="0"/>
          </a:p>
        </p:txBody>
      </p:sp>
      <p:sp>
        <p:nvSpPr>
          <p:cNvPr id="30" name="Content Placeholder 2">
            <a:extLst>
              <a:ext uri="{FF2B5EF4-FFF2-40B4-BE49-F238E27FC236}">
                <a16:creationId xmlns:a16="http://schemas.microsoft.com/office/drawing/2014/main" id="{D5425DBA-976C-48B0-8155-BEDC245D27A3}"/>
              </a:ext>
            </a:extLst>
          </p:cNvPr>
          <p:cNvSpPr txBox="1">
            <a:spLocks/>
          </p:cNvSpPr>
          <p:nvPr/>
        </p:nvSpPr>
        <p:spPr>
          <a:xfrm>
            <a:off x="5471972" y="4909065"/>
            <a:ext cx="516383"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F</a:t>
            </a:r>
            <a:r>
              <a:rPr lang="en-AU" sz="2000" baseline="-25000" dirty="0"/>
              <a:t>N</a:t>
            </a:r>
            <a:endParaRPr lang="en-AU" sz="2000"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D3FA870-08C5-443C-853C-8C8348442E5A}"/>
                  </a:ext>
                </a:extLst>
              </p:cNvPr>
              <p:cNvSpPr txBox="1"/>
              <p:nvPr/>
            </p:nvSpPr>
            <p:spPr>
              <a:xfrm>
                <a:off x="9169906" y="1292812"/>
                <a:ext cx="14149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𝐶</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𝑊</m:t>
                          </m:r>
                        </m:sub>
                      </m:sSub>
                    </m:oMath>
                  </m:oMathPara>
                </a14:m>
                <a:endParaRPr lang="en-AU" dirty="0"/>
              </a:p>
            </p:txBody>
          </p:sp>
        </mc:Choice>
        <mc:Fallback xmlns="">
          <p:sp>
            <p:nvSpPr>
              <p:cNvPr id="31" name="TextBox 30">
                <a:extLst>
                  <a:ext uri="{FF2B5EF4-FFF2-40B4-BE49-F238E27FC236}">
                    <a16:creationId xmlns:a16="http://schemas.microsoft.com/office/drawing/2014/main" id="{4D3FA870-08C5-443C-853C-8C8348442E5A}"/>
                  </a:ext>
                </a:extLst>
              </p:cNvPr>
              <p:cNvSpPr txBox="1">
                <a:spLocks noRot="1" noChangeAspect="1" noMove="1" noResize="1" noEditPoints="1" noAdjustHandles="1" noChangeArrowheads="1" noChangeShapeType="1" noTextEdit="1"/>
              </p:cNvSpPr>
              <p:nvPr/>
            </p:nvSpPr>
            <p:spPr>
              <a:xfrm>
                <a:off x="9169906" y="1292812"/>
                <a:ext cx="1414939" cy="276999"/>
              </a:xfrm>
              <a:prstGeom prst="rect">
                <a:avLst/>
              </a:prstGeom>
              <a:blipFill>
                <a:blip r:embed="rId2"/>
                <a:stretch>
                  <a:fillRect l="-3448" r="-1293" b="-15217"/>
                </a:stretch>
              </a:blipFill>
            </p:spPr>
            <p:txBody>
              <a:bodyPr/>
              <a:lstStyle/>
              <a:p>
                <a:r>
                  <a:rPr lang="en-AU">
                    <a:noFill/>
                  </a:rPr>
                  <a:t> </a:t>
                </a:r>
              </a:p>
            </p:txBody>
          </p:sp>
        </mc:Fallback>
      </mc:AlternateContent>
      <p:sp>
        <p:nvSpPr>
          <p:cNvPr id="32" name="Content Placeholder 2">
            <a:extLst>
              <a:ext uri="{FF2B5EF4-FFF2-40B4-BE49-F238E27FC236}">
                <a16:creationId xmlns:a16="http://schemas.microsoft.com/office/drawing/2014/main" id="{D622C505-9979-4E2F-B8EF-6270D693F614}"/>
              </a:ext>
            </a:extLst>
          </p:cNvPr>
          <p:cNvSpPr txBox="1">
            <a:spLocks/>
          </p:cNvSpPr>
          <p:nvPr/>
        </p:nvSpPr>
        <p:spPr>
          <a:xfrm>
            <a:off x="9145479" y="882396"/>
            <a:ext cx="1143742"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u="sng" dirty="0"/>
              <a:t>Top</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904DF59-F530-4AB8-A391-A60089531C4B}"/>
                  </a:ext>
                </a:extLst>
              </p:cNvPr>
              <p:cNvSpPr txBox="1"/>
              <p:nvPr/>
            </p:nvSpPr>
            <p:spPr>
              <a:xfrm>
                <a:off x="9169906" y="1744406"/>
                <a:ext cx="14149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𝐶</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𝑊</m:t>
                          </m:r>
                        </m:sub>
                      </m:sSub>
                    </m:oMath>
                  </m:oMathPara>
                </a14:m>
                <a:endParaRPr lang="en-AU" dirty="0"/>
              </a:p>
            </p:txBody>
          </p:sp>
        </mc:Choice>
        <mc:Fallback xmlns="">
          <p:sp>
            <p:nvSpPr>
              <p:cNvPr id="33" name="TextBox 32">
                <a:extLst>
                  <a:ext uri="{FF2B5EF4-FFF2-40B4-BE49-F238E27FC236}">
                    <a16:creationId xmlns:a16="http://schemas.microsoft.com/office/drawing/2014/main" id="{B904DF59-F530-4AB8-A391-A60089531C4B}"/>
                  </a:ext>
                </a:extLst>
              </p:cNvPr>
              <p:cNvSpPr txBox="1">
                <a:spLocks noRot="1" noChangeAspect="1" noMove="1" noResize="1" noEditPoints="1" noAdjustHandles="1" noChangeArrowheads="1" noChangeShapeType="1" noTextEdit="1"/>
              </p:cNvSpPr>
              <p:nvPr/>
            </p:nvSpPr>
            <p:spPr>
              <a:xfrm>
                <a:off x="9169906" y="1744406"/>
                <a:ext cx="1414939" cy="276999"/>
              </a:xfrm>
              <a:prstGeom prst="rect">
                <a:avLst/>
              </a:prstGeom>
              <a:blipFill>
                <a:blip r:embed="rId3"/>
                <a:stretch>
                  <a:fillRect l="-3448" r="-1293" b="-1521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C4F93A1-828D-406E-9300-6AB7428C3AEA}"/>
                  </a:ext>
                </a:extLst>
              </p:cNvPr>
              <p:cNvSpPr txBox="1"/>
              <p:nvPr/>
            </p:nvSpPr>
            <p:spPr>
              <a:xfrm>
                <a:off x="9145490" y="2151714"/>
                <a:ext cx="166866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𝑚</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r>
                        <a:rPr lang="en-AU" b="0" i="1" smtClean="0">
                          <a:latin typeface="Cambria Math" panose="02040503050406030204" pitchFamily="18" charset="0"/>
                        </a:rPr>
                        <m:t>−</m:t>
                      </m:r>
                      <m:r>
                        <a:rPr lang="en-AU" b="0" i="1" smtClean="0">
                          <a:latin typeface="Cambria Math" panose="02040503050406030204" pitchFamily="18" charset="0"/>
                        </a:rPr>
                        <m:t>𝑚𝑔</m:t>
                      </m:r>
                    </m:oMath>
                  </m:oMathPara>
                </a14:m>
                <a:endParaRPr lang="en-AU" dirty="0"/>
              </a:p>
            </p:txBody>
          </p:sp>
        </mc:Choice>
        <mc:Fallback xmlns="">
          <p:sp>
            <p:nvSpPr>
              <p:cNvPr id="34" name="TextBox 33">
                <a:extLst>
                  <a:ext uri="{FF2B5EF4-FFF2-40B4-BE49-F238E27FC236}">
                    <a16:creationId xmlns:a16="http://schemas.microsoft.com/office/drawing/2014/main" id="{4C4F93A1-828D-406E-9300-6AB7428C3AEA}"/>
                  </a:ext>
                </a:extLst>
              </p:cNvPr>
              <p:cNvSpPr txBox="1">
                <a:spLocks noRot="1" noChangeAspect="1" noMove="1" noResize="1" noEditPoints="1" noAdjustHandles="1" noChangeArrowheads="1" noChangeShapeType="1" noTextEdit="1"/>
              </p:cNvSpPr>
              <p:nvPr/>
            </p:nvSpPr>
            <p:spPr>
              <a:xfrm>
                <a:off x="9145490" y="2151714"/>
                <a:ext cx="1668662" cy="553998"/>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FB2676E-0E9B-4524-8B9B-F003EA14199F}"/>
                  </a:ext>
                </a:extLst>
              </p:cNvPr>
              <p:cNvSpPr txBox="1"/>
              <p:nvPr/>
            </p:nvSpPr>
            <p:spPr>
              <a:xfrm>
                <a:off x="9145490" y="2800432"/>
                <a:ext cx="1667059" cy="553998"/>
              </a:xfrm>
              <a:prstGeom prst="rect">
                <a:avLst/>
              </a:prstGeom>
              <a:noFill/>
              <a:ln w="28575">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r>
                        <a:rPr lang="en-AU" b="0" i="1" smtClean="0">
                          <a:latin typeface="Cambria Math" panose="02040503050406030204" pitchFamily="18" charset="0"/>
                        </a:rPr>
                        <m:t>𝑚</m:t>
                      </m:r>
                      <m:r>
                        <a:rPr lang="en-AU" b="0" i="1" smtClean="0">
                          <a:latin typeface="Cambria Math" panose="02040503050406030204" pitchFamily="18" charset="0"/>
                        </a:rPr>
                        <m:t>(</m:t>
                      </m:r>
                      <m:f>
                        <m:fPr>
                          <m:ctrlPr>
                            <a:rPr lang="en-AU" b="0" i="1" smtClean="0">
                              <a:latin typeface="Cambria Math" panose="02040503050406030204" pitchFamily="18" charset="0"/>
                            </a:rPr>
                          </m:ctrlPr>
                        </m:fPr>
                        <m:num>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r>
                        <a:rPr lang="en-AU" b="0" i="1" smtClean="0">
                          <a:latin typeface="Cambria Math" panose="02040503050406030204" pitchFamily="18" charset="0"/>
                        </a:rPr>
                        <m:t>−</m:t>
                      </m:r>
                      <m:r>
                        <a:rPr lang="en-AU" b="0" i="1" smtClean="0">
                          <a:latin typeface="Cambria Math" panose="02040503050406030204" pitchFamily="18" charset="0"/>
                        </a:rPr>
                        <m:t>𝑔</m:t>
                      </m:r>
                      <m:r>
                        <a:rPr lang="en-AU" b="0" i="1" smtClean="0">
                          <a:latin typeface="Cambria Math" panose="02040503050406030204" pitchFamily="18" charset="0"/>
                        </a:rPr>
                        <m:t>)</m:t>
                      </m:r>
                    </m:oMath>
                  </m:oMathPara>
                </a14:m>
                <a:endParaRPr lang="en-AU" dirty="0"/>
              </a:p>
            </p:txBody>
          </p:sp>
        </mc:Choice>
        <mc:Fallback xmlns="">
          <p:sp>
            <p:nvSpPr>
              <p:cNvPr id="35" name="TextBox 34">
                <a:extLst>
                  <a:ext uri="{FF2B5EF4-FFF2-40B4-BE49-F238E27FC236}">
                    <a16:creationId xmlns:a16="http://schemas.microsoft.com/office/drawing/2014/main" id="{8FB2676E-0E9B-4524-8B9B-F003EA14199F}"/>
                  </a:ext>
                </a:extLst>
              </p:cNvPr>
              <p:cNvSpPr txBox="1">
                <a:spLocks noRot="1" noChangeAspect="1" noMove="1" noResize="1" noEditPoints="1" noAdjustHandles="1" noChangeArrowheads="1" noChangeShapeType="1" noTextEdit="1"/>
              </p:cNvSpPr>
              <p:nvPr/>
            </p:nvSpPr>
            <p:spPr>
              <a:xfrm>
                <a:off x="9145490" y="2800432"/>
                <a:ext cx="1667059" cy="553998"/>
              </a:xfrm>
              <a:prstGeom prst="rect">
                <a:avLst/>
              </a:prstGeom>
              <a:blipFill>
                <a:blip r:embed="rId5"/>
                <a:stretch>
                  <a:fillRect/>
                </a:stretch>
              </a:blipFill>
              <a:ln w="28575">
                <a:solidFill>
                  <a:srgbClr val="FF000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75EB031-5F7C-4185-B2B0-FF433C2C6A2F}"/>
                  </a:ext>
                </a:extLst>
              </p:cNvPr>
              <p:cNvSpPr txBox="1"/>
              <p:nvPr/>
            </p:nvSpPr>
            <p:spPr>
              <a:xfrm>
                <a:off x="9162508" y="4250562"/>
                <a:ext cx="14149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𝐶</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𝑊</m:t>
                          </m:r>
                        </m:sub>
                      </m:sSub>
                    </m:oMath>
                  </m:oMathPara>
                </a14:m>
                <a:endParaRPr lang="en-AU" dirty="0"/>
              </a:p>
            </p:txBody>
          </p:sp>
        </mc:Choice>
        <mc:Fallback xmlns="">
          <p:sp>
            <p:nvSpPr>
              <p:cNvPr id="36" name="TextBox 35">
                <a:extLst>
                  <a:ext uri="{FF2B5EF4-FFF2-40B4-BE49-F238E27FC236}">
                    <a16:creationId xmlns:a16="http://schemas.microsoft.com/office/drawing/2014/main" id="{275EB031-5F7C-4185-B2B0-FF433C2C6A2F}"/>
                  </a:ext>
                </a:extLst>
              </p:cNvPr>
              <p:cNvSpPr txBox="1">
                <a:spLocks noRot="1" noChangeAspect="1" noMove="1" noResize="1" noEditPoints="1" noAdjustHandles="1" noChangeArrowheads="1" noChangeShapeType="1" noTextEdit="1"/>
              </p:cNvSpPr>
              <p:nvPr/>
            </p:nvSpPr>
            <p:spPr>
              <a:xfrm>
                <a:off x="9162508" y="4250562"/>
                <a:ext cx="1414939" cy="276999"/>
              </a:xfrm>
              <a:prstGeom prst="rect">
                <a:avLst/>
              </a:prstGeom>
              <a:blipFill>
                <a:blip r:embed="rId6"/>
                <a:stretch>
                  <a:fillRect l="-3448" r="-1293" b="-15217"/>
                </a:stretch>
              </a:blipFill>
            </p:spPr>
            <p:txBody>
              <a:bodyPr/>
              <a:lstStyle/>
              <a:p>
                <a:r>
                  <a:rPr lang="en-AU">
                    <a:noFill/>
                  </a:rPr>
                  <a:t> </a:t>
                </a:r>
              </a:p>
            </p:txBody>
          </p:sp>
        </mc:Fallback>
      </mc:AlternateContent>
      <p:sp>
        <p:nvSpPr>
          <p:cNvPr id="37" name="Content Placeholder 2">
            <a:extLst>
              <a:ext uri="{FF2B5EF4-FFF2-40B4-BE49-F238E27FC236}">
                <a16:creationId xmlns:a16="http://schemas.microsoft.com/office/drawing/2014/main" id="{4B05CEE9-5E2A-4082-8966-A5371D046E49}"/>
              </a:ext>
            </a:extLst>
          </p:cNvPr>
          <p:cNvSpPr txBox="1">
            <a:spLocks/>
          </p:cNvSpPr>
          <p:nvPr/>
        </p:nvSpPr>
        <p:spPr>
          <a:xfrm>
            <a:off x="9138092" y="3840146"/>
            <a:ext cx="1143742"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u="sng" dirty="0"/>
              <a:t>Bottom</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E6B0FA3-88B4-42E9-BF28-A55CCE864480}"/>
                  </a:ext>
                </a:extLst>
              </p:cNvPr>
              <p:cNvSpPr txBox="1"/>
              <p:nvPr/>
            </p:nvSpPr>
            <p:spPr>
              <a:xfrm>
                <a:off x="9162508" y="4702156"/>
                <a:ext cx="14149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𝐶</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𝑊</m:t>
                          </m:r>
                        </m:sub>
                      </m:sSub>
                    </m:oMath>
                  </m:oMathPara>
                </a14:m>
                <a:endParaRPr lang="en-AU" dirty="0"/>
              </a:p>
            </p:txBody>
          </p:sp>
        </mc:Choice>
        <mc:Fallback xmlns="">
          <p:sp>
            <p:nvSpPr>
              <p:cNvPr id="38" name="TextBox 37">
                <a:extLst>
                  <a:ext uri="{FF2B5EF4-FFF2-40B4-BE49-F238E27FC236}">
                    <a16:creationId xmlns:a16="http://schemas.microsoft.com/office/drawing/2014/main" id="{EE6B0FA3-88B4-42E9-BF28-A55CCE864480}"/>
                  </a:ext>
                </a:extLst>
              </p:cNvPr>
              <p:cNvSpPr txBox="1">
                <a:spLocks noRot="1" noChangeAspect="1" noMove="1" noResize="1" noEditPoints="1" noAdjustHandles="1" noChangeArrowheads="1" noChangeShapeType="1" noTextEdit="1"/>
              </p:cNvSpPr>
              <p:nvPr/>
            </p:nvSpPr>
            <p:spPr>
              <a:xfrm>
                <a:off x="9162508" y="4702156"/>
                <a:ext cx="1414939" cy="276999"/>
              </a:xfrm>
              <a:prstGeom prst="rect">
                <a:avLst/>
              </a:prstGeom>
              <a:blipFill>
                <a:blip r:embed="rId7"/>
                <a:stretch>
                  <a:fillRect l="-3448" r="-1293" b="-1521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903B806-364C-427E-BC8B-E66251F58BEC}"/>
                  </a:ext>
                </a:extLst>
              </p:cNvPr>
              <p:cNvSpPr txBox="1"/>
              <p:nvPr/>
            </p:nvSpPr>
            <p:spPr>
              <a:xfrm>
                <a:off x="9138092" y="5109464"/>
                <a:ext cx="166866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𝑚</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r>
                        <a:rPr lang="en-AU" b="0" i="1" smtClean="0">
                          <a:latin typeface="Cambria Math" panose="02040503050406030204" pitchFamily="18" charset="0"/>
                        </a:rPr>
                        <m:t>+</m:t>
                      </m:r>
                      <m:r>
                        <a:rPr lang="en-AU" b="0" i="1" smtClean="0">
                          <a:latin typeface="Cambria Math" panose="02040503050406030204" pitchFamily="18" charset="0"/>
                        </a:rPr>
                        <m:t>𝑚𝑔</m:t>
                      </m:r>
                    </m:oMath>
                  </m:oMathPara>
                </a14:m>
                <a:endParaRPr lang="en-AU" dirty="0"/>
              </a:p>
            </p:txBody>
          </p:sp>
        </mc:Choice>
        <mc:Fallback xmlns="">
          <p:sp>
            <p:nvSpPr>
              <p:cNvPr id="39" name="TextBox 38">
                <a:extLst>
                  <a:ext uri="{FF2B5EF4-FFF2-40B4-BE49-F238E27FC236}">
                    <a16:creationId xmlns:a16="http://schemas.microsoft.com/office/drawing/2014/main" id="{6903B806-364C-427E-BC8B-E66251F58BEC}"/>
                  </a:ext>
                </a:extLst>
              </p:cNvPr>
              <p:cNvSpPr txBox="1">
                <a:spLocks noRot="1" noChangeAspect="1" noMove="1" noResize="1" noEditPoints="1" noAdjustHandles="1" noChangeArrowheads="1" noChangeShapeType="1" noTextEdit="1"/>
              </p:cNvSpPr>
              <p:nvPr/>
            </p:nvSpPr>
            <p:spPr>
              <a:xfrm>
                <a:off x="9138092" y="5109464"/>
                <a:ext cx="1668662" cy="553998"/>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310E863-DBC0-4BAA-A3D3-A11C30CE14E5}"/>
                  </a:ext>
                </a:extLst>
              </p:cNvPr>
              <p:cNvSpPr txBox="1"/>
              <p:nvPr/>
            </p:nvSpPr>
            <p:spPr>
              <a:xfrm>
                <a:off x="9138092" y="5758182"/>
                <a:ext cx="1667059" cy="553998"/>
              </a:xfrm>
              <a:prstGeom prst="rect">
                <a:avLst/>
              </a:prstGeom>
              <a:noFill/>
              <a:ln w="28575">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r>
                        <a:rPr lang="en-AU" b="0" i="1" smtClean="0">
                          <a:latin typeface="Cambria Math" panose="02040503050406030204" pitchFamily="18" charset="0"/>
                        </a:rPr>
                        <m:t>𝑚</m:t>
                      </m:r>
                      <m:r>
                        <a:rPr lang="en-AU" b="0" i="1" smtClean="0">
                          <a:latin typeface="Cambria Math" panose="02040503050406030204" pitchFamily="18" charset="0"/>
                        </a:rPr>
                        <m:t>(</m:t>
                      </m:r>
                      <m:f>
                        <m:fPr>
                          <m:ctrlPr>
                            <a:rPr lang="en-AU" b="0" i="1" smtClean="0">
                              <a:latin typeface="Cambria Math" panose="02040503050406030204" pitchFamily="18" charset="0"/>
                            </a:rPr>
                          </m:ctrlPr>
                        </m:fPr>
                        <m:num>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r>
                        <a:rPr lang="en-AU" b="0" i="1" smtClean="0">
                          <a:latin typeface="Cambria Math" panose="02040503050406030204" pitchFamily="18" charset="0"/>
                        </a:rPr>
                        <m:t>+</m:t>
                      </m:r>
                      <m:r>
                        <a:rPr lang="en-AU" b="0" i="1" smtClean="0">
                          <a:latin typeface="Cambria Math" panose="02040503050406030204" pitchFamily="18" charset="0"/>
                        </a:rPr>
                        <m:t>𝑔</m:t>
                      </m:r>
                      <m:r>
                        <a:rPr lang="en-AU" b="0" i="1" smtClean="0">
                          <a:latin typeface="Cambria Math" panose="02040503050406030204" pitchFamily="18" charset="0"/>
                        </a:rPr>
                        <m:t>)</m:t>
                      </m:r>
                    </m:oMath>
                  </m:oMathPara>
                </a14:m>
                <a:endParaRPr lang="en-AU" dirty="0"/>
              </a:p>
            </p:txBody>
          </p:sp>
        </mc:Choice>
        <mc:Fallback xmlns="">
          <p:sp>
            <p:nvSpPr>
              <p:cNvPr id="40" name="TextBox 39">
                <a:extLst>
                  <a:ext uri="{FF2B5EF4-FFF2-40B4-BE49-F238E27FC236}">
                    <a16:creationId xmlns:a16="http://schemas.microsoft.com/office/drawing/2014/main" id="{1310E863-DBC0-4BAA-A3D3-A11C30CE14E5}"/>
                  </a:ext>
                </a:extLst>
              </p:cNvPr>
              <p:cNvSpPr txBox="1">
                <a:spLocks noRot="1" noChangeAspect="1" noMove="1" noResize="1" noEditPoints="1" noAdjustHandles="1" noChangeArrowheads="1" noChangeShapeType="1" noTextEdit="1"/>
              </p:cNvSpPr>
              <p:nvPr/>
            </p:nvSpPr>
            <p:spPr>
              <a:xfrm>
                <a:off x="9138092" y="5758182"/>
                <a:ext cx="1667059" cy="553998"/>
              </a:xfrm>
              <a:prstGeom prst="rect">
                <a:avLst/>
              </a:prstGeom>
              <a:blipFill>
                <a:blip r:embed="rId9"/>
                <a:stretch>
                  <a:fillRect/>
                </a:stretch>
              </a:blipFill>
              <a:ln w="28575">
                <a:solidFill>
                  <a:srgbClr val="FF0000"/>
                </a:solidFill>
              </a:ln>
            </p:spPr>
            <p:txBody>
              <a:bodyPr/>
              <a:lstStyle/>
              <a:p>
                <a:r>
                  <a:rPr lang="en-AU">
                    <a:noFill/>
                  </a:rPr>
                  <a:t> </a:t>
                </a:r>
              </a:p>
            </p:txBody>
          </p:sp>
        </mc:Fallback>
      </mc:AlternateContent>
      <p:cxnSp>
        <p:nvCxnSpPr>
          <p:cNvPr id="41" name="Straight Arrow Connector 40">
            <a:extLst>
              <a:ext uri="{FF2B5EF4-FFF2-40B4-BE49-F238E27FC236}">
                <a16:creationId xmlns:a16="http://schemas.microsoft.com/office/drawing/2014/main" id="{0D4AADD5-C5E9-44C0-93E7-66F346B17DC2}"/>
              </a:ext>
            </a:extLst>
          </p:cNvPr>
          <p:cNvCxnSpPr>
            <a:cxnSpLocks/>
          </p:cNvCxnSpPr>
          <p:nvPr/>
        </p:nvCxnSpPr>
        <p:spPr>
          <a:xfrm>
            <a:off x="8239590" y="3451989"/>
            <a:ext cx="0" cy="1180189"/>
          </a:xfrm>
          <a:prstGeom prst="straightConnector1">
            <a:avLst/>
          </a:prstGeom>
          <a:ln w="28575">
            <a:solidFill>
              <a:srgbClr val="0070C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583E9D05-D601-4191-B4EC-93AEC7EBE587}"/>
              </a:ext>
            </a:extLst>
          </p:cNvPr>
          <p:cNvSpPr txBox="1">
            <a:spLocks/>
          </p:cNvSpPr>
          <p:nvPr/>
        </p:nvSpPr>
        <p:spPr>
          <a:xfrm>
            <a:off x="7915189" y="4504190"/>
            <a:ext cx="516383"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F</a:t>
            </a:r>
            <a:r>
              <a:rPr lang="en-AU" sz="2000" baseline="-25000" dirty="0"/>
              <a:t>W</a:t>
            </a:r>
            <a:endParaRPr lang="en-AU" sz="2000" dirty="0"/>
          </a:p>
        </p:txBody>
      </p:sp>
      <p:cxnSp>
        <p:nvCxnSpPr>
          <p:cNvPr id="43" name="Straight Arrow Connector 42">
            <a:extLst>
              <a:ext uri="{FF2B5EF4-FFF2-40B4-BE49-F238E27FC236}">
                <a16:creationId xmlns:a16="http://schemas.microsoft.com/office/drawing/2014/main" id="{BDBF1A4E-B49D-48C8-BF28-9BEBEE4A9C9A}"/>
              </a:ext>
            </a:extLst>
          </p:cNvPr>
          <p:cNvCxnSpPr>
            <a:cxnSpLocks/>
          </p:cNvCxnSpPr>
          <p:nvPr/>
        </p:nvCxnSpPr>
        <p:spPr>
          <a:xfrm flipH="1" flipV="1">
            <a:off x="6185616" y="3440332"/>
            <a:ext cx="2020590" cy="23314"/>
          </a:xfrm>
          <a:prstGeom prst="straightConnector1">
            <a:avLst/>
          </a:prstGeom>
          <a:ln w="28575">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806D969D-C6D8-4413-9820-9AB53AB3F2DC}"/>
              </a:ext>
            </a:extLst>
          </p:cNvPr>
          <p:cNvSpPr txBox="1">
            <a:spLocks/>
          </p:cNvSpPr>
          <p:nvPr/>
        </p:nvSpPr>
        <p:spPr>
          <a:xfrm>
            <a:off x="6956766" y="3054423"/>
            <a:ext cx="516383"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F</a:t>
            </a:r>
            <a:r>
              <a:rPr lang="en-AU" sz="2000" baseline="-25000" dirty="0"/>
              <a:t>C</a:t>
            </a:r>
            <a:endParaRPr lang="en-AU" sz="2000" dirty="0"/>
          </a:p>
        </p:txBody>
      </p:sp>
      <p:sp>
        <p:nvSpPr>
          <p:cNvPr id="46" name="Content Placeholder 2">
            <a:extLst>
              <a:ext uri="{FF2B5EF4-FFF2-40B4-BE49-F238E27FC236}">
                <a16:creationId xmlns:a16="http://schemas.microsoft.com/office/drawing/2014/main" id="{6E408C1E-753D-4483-9BAD-1C6EDE557248}"/>
              </a:ext>
            </a:extLst>
          </p:cNvPr>
          <p:cNvSpPr txBox="1">
            <a:spLocks/>
          </p:cNvSpPr>
          <p:nvPr/>
        </p:nvSpPr>
        <p:spPr>
          <a:xfrm>
            <a:off x="889487" y="1666324"/>
            <a:ext cx="1143742"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u="sng" dirty="0"/>
              <a:t>Side</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F52D07E-B456-4DBC-983B-FB2C2871E704}"/>
                  </a:ext>
                </a:extLst>
              </p:cNvPr>
              <p:cNvSpPr txBox="1"/>
              <p:nvPr/>
            </p:nvSpPr>
            <p:spPr>
              <a:xfrm>
                <a:off x="858702" y="2202333"/>
                <a:ext cx="1053942" cy="553998"/>
              </a:xfrm>
              <a:prstGeom prst="rect">
                <a:avLst/>
              </a:prstGeom>
              <a:noFill/>
              <a:ln w="28575">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𝐶</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𝑚</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oMath>
                  </m:oMathPara>
                </a14:m>
                <a:endParaRPr lang="en-AU" dirty="0"/>
              </a:p>
            </p:txBody>
          </p:sp>
        </mc:Choice>
        <mc:Fallback xmlns="">
          <p:sp>
            <p:nvSpPr>
              <p:cNvPr id="47" name="TextBox 46">
                <a:extLst>
                  <a:ext uri="{FF2B5EF4-FFF2-40B4-BE49-F238E27FC236}">
                    <a16:creationId xmlns:a16="http://schemas.microsoft.com/office/drawing/2014/main" id="{CF52D07E-B456-4DBC-983B-FB2C2871E704}"/>
                  </a:ext>
                </a:extLst>
              </p:cNvPr>
              <p:cNvSpPr txBox="1">
                <a:spLocks noRot="1" noChangeAspect="1" noMove="1" noResize="1" noEditPoints="1" noAdjustHandles="1" noChangeArrowheads="1" noChangeShapeType="1" noTextEdit="1"/>
              </p:cNvSpPr>
              <p:nvPr/>
            </p:nvSpPr>
            <p:spPr>
              <a:xfrm>
                <a:off x="858702" y="2202333"/>
                <a:ext cx="1053942" cy="553998"/>
              </a:xfrm>
              <a:prstGeom prst="rect">
                <a:avLst/>
              </a:prstGeom>
              <a:blipFill>
                <a:blip r:embed="rId10"/>
                <a:stretch>
                  <a:fillRect/>
                </a:stretch>
              </a:blipFill>
              <a:ln w="28575">
                <a:solidFill>
                  <a:srgbClr val="FF0000"/>
                </a:solidFill>
              </a:ln>
            </p:spPr>
            <p:txBody>
              <a:bodyPr/>
              <a:lstStyle/>
              <a:p>
                <a:r>
                  <a:rPr lang="en-AU">
                    <a:noFill/>
                  </a:rPr>
                  <a:t> </a:t>
                </a:r>
              </a:p>
            </p:txBody>
          </p:sp>
        </mc:Fallback>
      </mc:AlternateContent>
      <p:sp>
        <p:nvSpPr>
          <p:cNvPr id="48" name="Content Placeholder 2">
            <a:extLst>
              <a:ext uri="{FF2B5EF4-FFF2-40B4-BE49-F238E27FC236}">
                <a16:creationId xmlns:a16="http://schemas.microsoft.com/office/drawing/2014/main" id="{55A0D04F-3717-4A77-BD2F-8BE2C6DF9F03}"/>
              </a:ext>
            </a:extLst>
          </p:cNvPr>
          <p:cNvSpPr txBox="1">
            <a:spLocks/>
          </p:cNvSpPr>
          <p:nvPr/>
        </p:nvSpPr>
        <p:spPr>
          <a:xfrm>
            <a:off x="824262" y="3734068"/>
            <a:ext cx="2711418" cy="21485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*Note that the normal force at the bottom of the circle is a maximum, whereas the normal force at the top of the circle is a minimum.</a:t>
            </a:r>
          </a:p>
        </p:txBody>
      </p:sp>
    </p:spTree>
    <p:extLst>
      <p:ext uri="{BB962C8B-B14F-4D97-AF65-F5344CB8AC3E}">
        <p14:creationId xmlns:p14="http://schemas.microsoft.com/office/powerpoint/2010/main" val="33612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2500"/>
                            </p:stCondLst>
                            <p:childTnLst>
                              <p:par>
                                <p:cTn id="13" presetID="14"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par>
                          <p:cTn id="16" fill="hold">
                            <p:stCondLst>
                              <p:cond delay="30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5">
                                            <p:txEl>
                                              <p:pRg st="0" end="0"/>
                                            </p:txEl>
                                          </p:spTgt>
                                        </p:tgtEl>
                                        <p:attrNameLst>
                                          <p:attrName>style.visibility</p:attrName>
                                        </p:attrNameLst>
                                      </p:cBhvr>
                                      <p:to>
                                        <p:strVal val="visible"/>
                                      </p:to>
                                    </p:set>
                                    <p:animEffect transition="in" filter="fade">
                                      <p:cBhvr>
                                        <p:cTn id="28" dur="500"/>
                                        <p:tgtEl>
                                          <p:spTgt spid="2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up)">
                                      <p:cBhvr>
                                        <p:cTn id="42" dur="500"/>
                                        <p:tgtEl>
                                          <p:spTgt spid="20"/>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down)">
                                      <p:cBhvr>
                                        <p:cTn id="76" dur="500"/>
                                        <p:tgtEl>
                                          <p:spTgt spid="14"/>
                                        </p:tgtEl>
                                      </p:cBhvr>
                                    </p:animEffect>
                                  </p:childTnLst>
                                </p:cTn>
                              </p:par>
                            </p:childTnLst>
                          </p:cTn>
                        </p:par>
                        <p:par>
                          <p:cTn id="77" fill="hold">
                            <p:stCondLst>
                              <p:cond delay="500"/>
                            </p:stCondLst>
                            <p:childTnLst>
                              <p:par>
                                <p:cTn id="78" presetID="10" presetClass="entr" presetSubtype="0" fill="hold" grpId="0" nodeType="after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wipe(up)">
                                      <p:cBhvr>
                                        <p:cTn id="85" dur="500"/>
                                        <p:tgtEl>
                                          <p:spTgt spid="19"/>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wipe(down)">
                                      <p:cBhvr>
                                        <p:cTn id="94" dur="500"/>
                                        <p:tgtEl>
                                          <p:spTgt spid="22"/>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fade">
                                      <p:cBhvr>
                                        <p:cTn id="98" dur="500"/>
                                        <p:tgtEl>
                                          <p:spTgt spid="3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fad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fade">
                                      <p:cBhvr>
                                        <p:cTn id="118" dur="500"/>
                                        <p:tgtEl>
                                          <p:spTgt spid="3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fade">
                                      <p:cBhvr>
                                        <p:cTn id="123" dur="500"/>
                                        <p:tgtEl>
                                          <p:spTgt spid="40"/>
                                        </p:tgtEl>
                                      </p:cBhvr>
                                    </p:animEffect>
                                  </p:childTnLst>
                                </p:cTn>
                              </p:par>
                            </p:childTnLst>
                          </p:cTn>
                        </p:par>
                      </p:childTnLst>
                    </p:cTn>
                  </p:par>
                  <p:par>
                    <p:cTn id="124" fill="hold">
                      <p:stCondLst>
                        <p:cond delay="indefinite"/>
                      </p:stCondLst>
                      <p:childTnLst>
                        <p:par>
                          <p:cTn id="125" fill="hold">
                            <p:stCondLst>
                              <p:cond delay="0"/>
                            </p:stCondLst>
                            <p:childTnLst>
                              <p:par>
                                <p:cTn id="126" presetID="14" presetClass="entr" presetSubtype="10" fill="hold" grpId="0" nodeType="clickEffect">
                                  <p:stCondLst>
                                    <p:cond delay="0"/>
                                  </p:stCondLst>
                                  <p:childTnLst>
                                    <p:set>
                                      <p:cBhvr>
                                        <p:cTn id="127" dur="1" fill="hold">
                                          <p:stCondLst>
                                            <p:cond delay="0"/>
                                          </p:stCondLst>
                                        </p:cTn>
                                        <p:tgtEl>
                                          <p:spTgt spid="9"/>
                                        </p:tgtEl>
                                        <p:attrNameLst>
                                          <p:attrName>style.visibility</p:attrName>
                                        </p:attrNameLst>
                                      </p:cBhvr>
                                      <p:to>
                                        <p:strVal val="visible"/>
                                      </p:to>
                                    </p:set>
                                    <p:animEffect transition="in" filter="randombar(horizontal)">
                                      <p:cBhvr>
                                        <p:cTn id="128" dur="500"/>
                                        <p:tgtEl>
                                          <p:spTgt spid="9"/>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2" fill="hold" nodeType="click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wipe(right)">
                                      <p:cBhvr>
                                        <p:cTn id="133" dur="500"/>
                                        <p:tgtEl>
                                          <p:spTgt spid="43"/>
                                        </p:tgtEl>
                                      </p:cBhvr>
                                    </p:animEffect>
                                  </p:childTnLst>
                                </p:cTn>
                              </p:par>
                            </p:childTnLst>
                          </p:cTn>
                        </p:par>
                        <p:par>
                          <p:cTn id="134" fill="hold">
                            <p:stCondLst>
                              <p:cond delay="500"/>
                            </p:stCondLst>
                            <p:childTnLst>
                              <p:par>
                                <p:cTn id="135" presetID="10"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animEffect transition="in" filter="fade">
                                      <p:cBhvr>
                                        <p:cTn id="137" dur="500"/>
                                        <p:tgtEl>
                                          <p:spTgt spid="45"/>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41"/>
                                        </p:tgtEl>
                                        <p:attrNameLst>
                                          <p:attrName>style.visibility</p:attrName>
                                        </p:attrNameLst>
                                      </p:cBhvr>
                                      <p:to>
                                        <p:strVal val="visible"/>
                                      </p:to>
                                    </p:set>
                                    <p:animEffect transition="in" filter="wipe(up)">
                                      <p:cBhvr>
                                        <p:cTn id="142" dur="500"/>
                                        <p:tgtEl>
                                          <p:spTgt spid="41"/>
                                        </p:tgtEl>
                                      </p:cBhvr>
                                    </p:animEffect>
                                  </p:childTnLst>
                                </p:cTn>
                              </p:par>
                            </p:childTnLst>
                          </p:cTn>
                        </p:par>
                        <p:par>
                          <p:cTn id="143" fill="hold">
                            <p:stCondLst>
                              <p:cond delay="500"/>
                            </p:stCondLst>
                            <p:childTnLst>
                              <p:par>
                                <p:cTn id="144" presetID="10" presetClass="entr" presetSubtype="0" fill="hold" grpId="0" nodeType="afterEffect">
                                  <p:stCondLst>
                                    <p:cond delay="0"/>
                                  </p:stCondLst>
                                  <p:childTnLst>
                                    <p:set>
                                      <p:cBhvr>
                                        <p:cTn id="145" dur="1" fill="hold">
                                          <p:stCondLst>
                                            <p:cond delay="0"/>
                                          </p:stCondLst>
                                        </p:cTn>
                                        <p:tgtEl>
                                          <p:spTgt spid="42"/>
                                        </p:tgtEl>
                                        <p:attrNameLst>
                                          <p:attrName>style.visibility</p:attrName>
                                        </p:attrNameLst>
                                      </p:cBhvr>
                                      <p:to>
                                        <p:strVal val="visible"/>
                                      </p:to>
                                    </p:set>
                                    <p:animEffect transition="in" filter="fade">
                                      <p:cBhvr>
                                        <p:cTn id="146" dur="500"/>
                                        <p:tgtEl>
                                          <p:spTgt spid="4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fade">
                                      <p:cBhvr>
                                        <p:cTn id="151" dur="500"/>
                                        <p:tgtEl>
                                          <p:spTgt spid="46"/>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fade">
                                      <p:cBhvr>
                                        <p:cTn id="154" dur="500"/>
                                        <p:tgtEl>
                                          <p:spTgt spid="47"/>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48"/>
                                        </p:tgtEl>
                                        <p:attrNameLst>
                                          <p:attrName>style.visibility</p:attrName>
                                        </p:attrNameLst>
                                      </p:cBhvr>
                                      <p:to>
                                        <p:strVal val="visible"/>
                                      </p:to>
                                    </p:set>
                                    <p:animEffect transition="in" filter="fade">
                                      <p:cBhvr>
                                        <p:cTn id="15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5" grpId="0" build="p"/>
      <p:bldP spid="26" grpId="0"/>
      <p:bldP spid="27" grpId="0"/>
      <p:bldP spid="28" grpId="0"/>
      <p:bldP spid="29" grpId="0"/>
      <p:bldP spid="30" grpId="0"/>
      <p:bldP spid="31" grpId="0"/>
      <p:bldP spid="32" grpId="0"/>
      <p:bldP spid="33" grpId="0"/>
      <p:bldP spid="34" grpId="0"/>
      <p:bldP spid="35" grpId="0" animBg="1"/>
      <p:bldP spid="36" grpId="0"/>
      <p:bldP spid="37" grpId="0"/>
      <p:bldP spid="38" grpId="0"/>
      <p:bldP spid="39" grpId="0"/>
      <p:bldP spid="40" grpId="0" animBg="1"/>
      <p:bldP spid="42" grpId="0"/>
      <p:bldP spid="45" grpId="0"/>
      <p:bldP spid="46" grpId="0"/>
      <p:bldP spid="47" grpId="0" animBg="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WEIGHTLESSNESS</a:t>
            </a:r>
          </a:p>
        </p:txBody>
      </p:sp>
      <p:sp>
        <p:nvSpPr>
          <p:cNvPr id="3" name="Content Placeholder 2">
            <a:extLst>
              <a:ext uri="{FF2B5EF4-FFF2-40B4-BE49-F238E27FC236}">
                <a16:creationId xmlns:a16="http://schemas.microsoft.com/office/drawing/2014/main" id="{376F947B-7417-4917-AC09-0AD08B3E34A7}"/>
              </a:ext>
            </a:extLst>
          </p:cNvPr>
          <p:cNvSpPr>
            <a:spLocks noGrp="1"/>
          </p:cNvSpPr>
          <p:nvPr>
            <p:ph idx="1"/>
          </p:nvPr>
        </p:nvSpPr>
        <p:spPr>
          <a:xfrm>
            <a:off x="838200" y="1825625"/>
            <a:ext cx="10515600" cy="4667250"/>
          </a:xfrm>
        </p:spPr>
        <p:txBody>
          <a:bodyPr>
            <a:normAutofit fontScale="92500" lnSpcReduction="10000"/>
          </a:bodyPr>
          <a:lstStyle/>
          <a:p>
            <a:r>
              <a:rPr lang="en-AU" dirty="0"/>
              <a:t>If we consider the equations for normal force at the top of the circle, a realisation occurs; it should be possible to find a speed at which the normal force is 0.</a:t>
            </a:r>
          </a:p>
          <a:p>
            <a:endParaRPr lang="en-AU" dirty="0"/>
          </a:p>
          <a:p>
            <a:endParaRPr lang="en-AU" dirty="0"/>
          </a:p>
          <a:p>
            <a:endParaRPr lang="en-AU" dirty="0"/>
          </a:p>
          <a:p>
            <a:endParaRPr lang="en-AU" dirty="0"/>
          </a:p>
          <a:p>
            <a:r>
              <a:rPr lang="en-AU" dirty="0"/>
              <a:t>Why is this significant? Because the way that we experience weight is </a:t>
            </a:r>
            <a:r>
              <a:rPr lang="en-AU" i="1" dirty="0"/>
              <a:t>not</a:t>
            </a:r>
            <a:r>
              <a:rPr lang="en-AU" dirty="0"/>
              <a:t> through the weight force (which acts through us onto a surface), but through the reaction/normal force acting </a:t>
            </a:r>
            <a:r>
              <a:rPr lang="en-AU" i="1" dirty="0"/>
              <a:t>on</a:t>
            </a:r>
            <a:r>
              <a:rPr lang="en-AU" dirty="0"/>
              <a:t> us. When the reaction force is 0, we can experience </a:t>
            </a:r>
            <a:r>
              <a:rPr lang="en-AU" i="1" dirty="0"/>
              <a:t>weightlessness</a:t>
            </a:r>
            <a:r>
              <a:rPr lang="en-AU" dirty="0"/>
              <a:t>! </a:t>
            </a:r>
            <a:r>
              <a:rPr lang="en-AU" u="sng" dirty="0"/>
              <a:t>Note that the condition for weightlessness to occur is that </a:t>
            </a:r>
            <a:r>
              <a:rPr lang="en-AU" b="1" dirty="0"/>
              <a:t>F</a:t>
            </a:r>
            <a:r>
              <a:rPr lang="en-AU" b="1" baseline="-25000" dirty="0"/>
              <a:t>W</a:t>
            </a:r>
            <a:r>
              <a:rPr lang="en-AU" b="1" dirty="0"/>
              <a:t> = F</a:t>
            </a:r>
            <a:r>
              <a:rPr lang="en-AU" b="1" baseline="-25000" dirty="0"/>
              <a:t>C</a:t>
            </a:r>
            <a:r>
              <a:rPr lang="en-AU" b="1" dirty="0"/>
              <a:t> </a:t>
            </a:r>
            <a:r>
              <a:rPr lang="en-AU" u="sng" dirty="0"/>
              <a:t>(as this is the condition for F</a:t>
            </a:r>
            <a:r>
              <a:rPr lang="en-AU" baseline="-25000" dirty="0"/>
              <a:t>N</a:t>
            </a:r>
            <a:r>
              <a:rPr lang="en-AU" u="sng" dirty="0"/>
              <a:t> = 0).</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F55CD6-96C6-45FD-BEAA-30566748A889}"/>
                  </a:ext>
                </a:extLst>
              </p:cNvPr>
              <p:cNvSpPr txBox="1"/>
              <p:nvPr/>
            </p:nvSpPr>
            <p:spPr>
              <a:xfrm>
                <a:off x="5262470" y="2654849"/>
                <a:ext cx="1667059" cy="553998"/>
              </a:xfrm>
              <a:prstGeom prst="rect">
                <a:avLst/>
              </a:prstGeom>
              <a:noFill/>
              <a:ln w="28575">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r>
                        <a:rPr lang="en-AU" b="0" i="1" smtClean="0">
                          <a:latin typeface="Cambria Math" panose="02040503050406030204" pitchFamily="18" charset="0"/>
                        </a:rPr>
                        <m:t>𝑚</m:t>
                      </m:r>
                      <m:r>
                        <a:rPr lang="en-AU" b="0" i="1" smtClean="0">
                          <a:latin typeface="Cambria Math" panose="02040503050406030204" pitchFamily="18" charset="0"/>
                        </a:rPr>
                        <m:t>(</m:t>
                      </m:r>
                      <m:f>
                        <m:fPr>
                          <m:ctrlPr>
                            <a:rPr lang="en-AU" b="0" i="1" smtClean="0">
                              <a:latin typeface="Cambria Math" panose="02040503050406030204" pitchFamily="18" charset="0"/>
                            </a:rPr>
                          </m:ctrlPr>
                        </m:fPr>
                        <m:num>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r>
                        <a:rPr lang="en-AU" b="0" i="1" smtClean="0">
                          <a:latin typeface="Cambria Math" panose="02040503050406030204" pitchFamily="18" charset="0"/>
                        </a:rPr>
                        <m:t>−</m:t>
                      </m:r>
                      <m:r>
                        <a:rPr lang="en-AU" b="0" i="1" smtClean="0">
                          <a:latin typeface="Cambria Math" panose="02040503050406030204" pitchFamily="18" charset="0"/>
                        </a:rPr>
                        <m:t>𝑔</m:t>
                      </m:r>
                      <m:r>
                        <a:rPr lang="en-AU" b="0" i="1" smtClean="0">
                          <a:latin typeface="Cambria Math" panose="02040503050406030204" pitchFamily="18" charset="0"/>
                        </a:rPr>
                        <m:t>)</m:t>
                      </m:r>
                    </m:oMath>
                  </m:oMathPara>
                </a14:m>
                <a:endParaRPr lang="en-AU" dirty="0"/>
              </a:p>
            </p:txBody>
          </p:sp>
        </mc:Choice>
        <mc:Fallback xmlns="">
          <p:sp>
            <p:nvSpPr>
              <p:cNvPr id="4" name="TextBox 3">
                <a:extLst>
                  <a:ext uri="{FF2B5EF4-FFF2-40B4-BE49-F238E27FC236}">
                    <a16:creationId xmlns:a16="http://schemas.microsoft.com/office/drawing/2014/main" id="{60F55CD6-96C6-45FD-BEAA-30566748A889}"/>
                  </a:ext>
                </a:extLst>
              </p:cNvPr>
              <p:cNvSpPr txBox="1">
                <a:spLocks noRot="1" noChangeAspect="1" noMove="1" noResize="1" noEditPoints="1" noAdjustHandles="1" noChangeArrowheads="1" noChangeShapeType="1" noTextEdit="1"/>
              </p:cNvSpPr>
              <p:nvPr/>
            </p:nvSpPr>
            <p:spPr>
              <a:xfrm>
                <a:off x="5262470" y="2654849"/>
                <a:ext cx="1667059" cy="553998"/>
              </a:xfrm>
              <a:prstGeom prst="rect">
                <a:avLst/>
              </a:prstGeom>
              <a:blipFill>
                <a:blip r:embed="rId2"/>
                <a:stretch>
                  <a:fillRect/>
                </a:stretch>
              </a:blipFill>
              <a:ln w="28575">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D0731A-D5BF-4B6F-BE9D-514FB3F0FF44}"/>
                  </a:ext>
                </a:extLst>
              </p:cNvPr>
              <p:cNvSpPr txBox="1"/>
              <p:nvPr/>
            </p:nvSpPr>
            <p:spPr>
              <a:xfrm>
                <a:off x="5404512" y="3343784"/>
                <a:ext cx="1346266" cy="553998"/>
              </a:xfrm>
              <a:prstGeom prst="rect">
                <a:avLst/>
              </a:prstGeom>
              <a:noFill/>
              <a:ln w="28575">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ea typeface="Cambria Math" panose="02040503050406030204" pitchFamily="18" charset="0"/>
                        </a:rPr>
                        <m:t>∴</m:t>
                      </m:r>
                      <m:f>
                        <m:fPr>
                          <m:ctrlPr>
                            <a:rPr lang="en-AU" b="0" i="1" smtClean="0">
                              <a:latin typeface="Cambria Math" panose="02040503050406030204" pitchFamily="18" charset="0"/>
                            </a:rPr>
                          </m:ctrlPr>
                        </m:fPr>
                        <m:num>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r>
                        <a:rPr lang="en-AU" b="0" i="1" smtClean="0">
                          <a:latin typeface="Cambria Math" panose="02040503050406030204" pitchFamily="18" charset="0"/>
                        </a:rPr>
                        <m:t>−</m:t>
                      </m:r>
                      <m:r>
                        <a:rPr lang="en-AU" b="0" i="1" smtClean="0">
                          <a:latin typeface="Cambria Math" panose="02040503050406030204" pitchFamily="18" charset="0"/>
                        </a:rPr>
                        <m:t>𝑔</m:t>
                      </m:r>
                      <m:r>
                        <a:rPr lang="en-AU" b="0" i="1" smtClean="0">
                          <a:latin typeface="Cambria Math" panose="02040503050406030204" pitchFamily="18" charset="0"/>
                        </a:rPr>
                        <m:t>=0</m:t>
                      </m:r>
                    </m:oMath>
                  </m:oMathPara>
                </a14:m>
                <a:endParaRPr lang="en-AU" dirty="0"/>
              </a:p>
            </p:txBody>
          </p:sp>
        </mc:Choice>
        <mc:Fallback xmlns="">
          <p:sp>
            <p:nvSpPr>
              <p:cNvPr id="5" name="TextBox 4">
                <a:extLst>
                  <a:ext uri="{FF2B5EF4-FFF2-40B4-BE49-F238E27FC236}">
                    <a16:creationId xmlns:a16="http://schemas.microsoft.com/office/drawing/2014/main" id="{18D0731A-D5BF-4B6F-BE9D-514FB3F0FF44}"/>
                  </a:ext>
                </a:extLst>
              </p:cNvPr>
              <p:cNvSpPr txBox="1">
                <a:spLocks noRot="1" noChangeAspect="1" noMove="1" noResize="1" noEditPoints="1" noAdjustHandles="1" noChangeArrowheads="1" noChangeShapeType="1" noTextEdit="1"/>
              </p:cNvSpPr>
              <p:nvPr/>
            </p:nvSpPr>
            <p:spPr>
              <a:xfrm>
                <a:off x="5404512" y="3343784"/>
                <a:ext cx="1346266" cy="553998"/>
              </a:xfrm>
              <a:prstGeom prst="rect">
                <a:avLst/>
              </a:prstGeom>
              <a:blipFill>
                <a:blip r:embed="rId3"/>
                <a:stretch>
                  <a:fillRect/>
                </a:stretch>
              </a:blipFill>
              <a:ln w="28575">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CC43AD1-F647-4E6C-8C8B-5F2E0506CA9E}"/>
                  </a:ext>
                </a:extLst>
              </p:cNvPr>
              <p:cNvSpPr txBox="1"/>
              <p:nvPr/>
            </p:nvSpPr>
            <p:spPr>
              <a:xfrm>
                <a:off x="5661966" y="4201394"/>
                <a:ext cx="892745" cy="278025"/>
              </a:xfrm>
              <a:prstGeom prst="rect">
                <a:avLst/>
              </a:prstGeom>
              <a:noFill/>
              <a:ln w="28575">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𝑣</m:t>
                      </m:r>
                      <m:r>
                        <a:rPr lang="en-AU" b="0" i="1" smtClean="0">
                          <a:latin typeface="Cambria Math" panose="02040503050406030204" pitchFamily="18" charset="0"/>
                        </a:rPr>
                        <m:t>=</m:t>
                      </m:r>
                      <m:rad>
                        <m:radPr>
                          <m:degHide m:val="on"/>
                          <m:ctrlPr>
                            <a:rPr lang="en-AU" b="0" i="1" smtClean="0">
                              <a:latin typeface="Cambria Math" panose="02040503050406030204" pitchFamily="18" charset="0"/>
                            </a:rPr>
                          </m:ctrlPr>
                        </m:radPr>
                        <m:deg/>
                        <m:e>
                          <m:r>
                            <a:rPr lang="en-AU" b="0" i="1" smtClean="0">
                              <a:latin typeface="Cambria Math" panose="02040503050406030204" pitchFamily="18" charset="0"/>
                            </a:rPr>
                            <m:t>𝑔𝑟</m:t>
                          </m:r>
                        </m:e>
                      </m:rad>
                    </m:oMath>
                  </m:oMathPara>
                </a14:m>
                <a:endParaRPr lang="en-AU" dirty="0"/>
              </a:p>
            </p:txBody>
          </p:sp>
        </mc:Choice>
        <mc:Fallback xmlns="">
          <p:sp>
            <p:nvSpPr>
              <p:cNvPr id="6" name="TextBox 5">
                <a:extLst>
                  <a:ext uri="{FF2B5EF4-FFF2-40B4-BE49-F238E27FC236}">
                    <a16:creationId xmlns:a16="http://schemas.microsoft.com/office/drawing/2014/main" id="{1CC43AD1-F647-4E6C-8C8B-5F2E0506CA9E}"/>
                  </a:ext>
                </a:extLst>
              </p:cNvPr>
              <p:cNvSpPr txBox="1">
                <a:spLocks noRot="1" noChangeAspect="1" noMove="1" noResize="1" noEditPoints="1" noAdjustHandles="1" noChangeArrowheads="1" noChangeShapeType="1" noTextEdit="1"/>
              </p:cNvSpPr>
              <p:nvPr/>
            </p:nvSpPr>
            <p:spPr>
              <a:xfrm>
                <a:off x="5661966" y="4201394"/>
                <a:ext cx="892745" cy="278025"/>
              </a:xfrm>
              <a:prstGeom prst="rect">
                <a:avLst/>
              </a:prstGeom>
              <a:blipFill>
                <a:blip r:embed="rId4"/>
                <a:stretch>
                  <a:fillRect l="-1987" r="-3974" b="-15686"/>
                </a:stretch>
              </a:blipFill>
              <a:ln w="28575">
                <a:solidFill>
                  <a:srgbClr val="FF0000"/>
                </a:solidFill>
              </a:ln>
            </p:spPr>
            <p:txBody>
              <a:bodyPr/>
              <a:lstStyle/>
              <a:p>
                <a:r>
                  <a:rPr lang="en-AU">
                    <a:noFill/>
                  </a:rPr>
                  <a:t> </a:t>
                </a:r>
              </a:p>
            </p:txBody>
          </p:sp>
        </mc:Fallback>
      </mc:AlternateContent>
    </p:spTree>
    <p:extLst>
      <p:ext uri="{BB962C8B-B14F-4D97-AF65-F5344CB8AC3E}">
        <p14:creationId xmlns:p14="http://schemas.microsoft.com/office/powerpoint/2010/main" val="179780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GOING TOO FAST?</a:t>
            </a:r>
          </a:p>
        </p:txBody>
      </p:sp>
      <p:sp>
        <p:nvSpPr>
          <p:cNvPr id="3" name="Content Placeholder 2">
            <a:extLst>
              <a:ext uri="{FF2B5EF4-FFF2-40B4-BE49-F238E27FC236}">
                <a16:creationId xmlns:a16="http://schemas.microsoft.com/office/drawing/2014/main" id="{376F947B-7417-4917-AC09-0AD08B3E34A7}"/>
              </a:ext>
            </a:extLst>
          </p:cNvPr>
          <p:cNvSpPr>
            <a:spLocks noGrp="1"/>
          </p:cNvSpPr>
          <p:nvPr>
            <p:ph idx="1"/>
          </p:nvPr>
        </p:nvSpPr>
        <p:spPr/>
        <p:txBody>
          <a:bodyPr>
            <a:normAutofit lnSpcReduction="10000"/>
          </a:bodyPr>
          <a:lstStyle/>
          <a:p>
            <a:r>
              <a:rPr lang="en-AU" dirty="0"/>
              <a:t>Of course, we could always try to go faster than the speed required for weightlessness. What happens then? Well, it depends on the situation.</a:t>
            </a:r>
          </a:p>
          <a:p>
            <a:r>
              <a:rPr lang="en-AU" dirty="0"/>
              <a:t>Weightlessness occurs when the normal force is 0. When this happens, we can see from the equation that the centripetal force is provided entirely by gravity.</a:t>
            </a:r>
          </a:p>
          <a:p>
            <a:endParaRPr lang="en-AU" dirty="0"/>
          </a:p>
          <a:p>
            <a:endParaRPr lang="en-AU" dirty="0"/>
          </a:p>
          <a:p>
            <a:r>
              <a:rPr lang="en-AU" dirty="0"/>
              <a:t>When we try to go faster, there is simply no more force available to increase the centripetal acceleration.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E3243C2-A3CA-4DB4-84E7-D0244418DB30}"/>
                  </a:ext>
                </a:extLst>
              </p:cNvPr>
              <p:cNvSpPr txBox="1"/>
              <p:nvPr/>
            </p:nvSpPr>
            <p:spPr>
              <a:xfrm>
                <a:off x="5388530" y="4303548"/>
                <a:ext cx="14149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𝐶</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𝑁</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𝑊</m:t>
                          </m:r>
                        </m:sub>
                      </m:sSub>
                    </m:oMath>
                  </m:oMathPara>
                </a14:m>
                <a:endParaRPr lang="en-AU" dirty="0"/>
              </a:p>
            </p:txBody>
          </p:sp>
        </mc:Choice>
        <mc:Fallback xmlns="">
          <p:sp>
            <p:nvSpPr>
              <p:cNvPr id="4" name="TextBox 3">
                <a:extLst>
                  <a:ext uri="{FF2B5EF4-FFF2-40B4-BE49-F238E27FC236}">
                    <a16:creationId xmlns:a16="http://schemas.microsoft.com/office/drawing/2014/main" id="{0E3243C2-A3CA-4DB4-84E7-D0244418DB30}"/>
                  </a:ext>
                </a:extLst>
              </p:cNvPr>
              <p:cNvSpPr txBox="1">
                <a:spLocks noRot="1" noChangeAspect="1" noMove="1" noResize="1" noEditPoints="1" noAdjustHandles="1" noChangeArrowheads="1" noChangeShapeType="1" noTextEdit="1"/>
              </p:cNvSpPr>
              <p:nvPr/>
            </p:nvSpPr>
            <p:spPr>
              <a:xfrm>
                <a:off x="5388530" y="4303548"/>
                <a:ext cx="1414939" cy="276999"/>
              </a:xfrm>
              <a:prstGeom prst="rect">
                <a:avLst/>
              </a:prstGeom>
              <a:blipFill>
                <a:blip r:embed="rId2"/>
                <a:stretch>
                  <a:fillRect l="-3879" r="-862" b="-15556"/>
                </a:stretch>
              </a:blipFill>
            </p:spPr>
            <p:txBody>
              <a:bodyPr/>
              <a:lstStyle/>
              <a:p>
                <a:r>
                  <a:rPr lang="en-AU">
                    <a:noFill/>
                  </a:rPr>
                  <a:t> </a:t>
                </a:r>
              </a:p>
            </p:txBody>
          </p:sp>
        </mc:Fallback>
      </mc:AlternateContent>
      <p:cxnSp>
        <p:nvCxnSpPr>
          <p:cNvPr id="10" name="Straight Arrow Connector 9">
            <a:extLst>
              <a:ext uri="{FF2B5EF4-FFF2-40B4-BE49-F238E27FC236}">
                <a16:creationId xmlns:a16="http://schemas.microsoft.com/office/drawing/2014/main" id="{98CE693C-4AA2-47C5-9A8E-31F4C1625CEE}"/>
              </a:ext>
            </a:extLst>
          </p:cNvPr>
          <p:cNvCxnSpPr/>
          <p:nvPr/>
        </p:nvCxnSpPr>
        <p:spPr>
          <a:xfrm flipV="1">
            <a:off x="5823751" y="4092606"/>
            <a:ext cx="479395" cy="67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02D1C6-554B-4EA8-B579-CA6D641198CF}"/>
                  </a:ext>
                </a:extLst>
              </p:cNvPr>
              <p:cNvSpPr txBox="1"/>
              <p:nvPr/>
            </p:nvSpPr>
            <p:spPr>
              <a:xfrm>
                <a:off x="6303146" y="3862794"/>
                <a:ext cx="1811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0</m:t>
                      </m:r>
                    </m:oMath>
                  </m:oMathPara>
                </a14:m>
                <a:endParaRPr lang="en-AU" dirty="0"/>
              </a:p>
            </p:txBody>
          </p:sp>
        </mc:Choice>
        <mc:Fallback xmlns="">
          <p:sp>
            <p:nvSpPr>
              <p:cNvPr id="11" name="TextBox 10">
                <a:extLst>
                  <a:ext uri="{FF2B5EF4-FFF2-40B4-BE49-F238E27FC236}">
                    <a16:creationId xmlns:a16="http://schemas.microsoft.com/office/drawing/2014/main" id="{CE02D1C6-554B-4EA8-B579-CA6D641198CF}"/>
                  </a:ext>
                </a:extLst>
              </p:cNvPr>
              <p:cNvSpPr txBox="1">
                <a:spLocks noRot="1" noChangeAspect="1" noMove="1" noResize="1" noEditPoints="1" noAdjustHandles="1" noChangeArrowheads="1" noChangeShapeType="1" noTextEdit="1"/>
              </p:cNvSpPr>
              <p:nvPr/>
            </p:nvSpPr>
            <p:spPr>
              <a:xfrm>
                <a:off x="6303146" y="3862794"/>
                <a:ext cx="181139" cy="276999"/>
              </a:xfrm>
              <a:prstGeom prst="rect">
                <a:avLst/>
              </a:prstGeom>
              <a:blipFill>
                <a:blip r:embed="rId3"/>
                <a:stretch>
                  <a:fillRect l="-33333" r="-26667" b="-6667"/>
                </a:stretch>
              </a:blipFill>
            </p:spPr>
            <p:txBody>
              <a:bodyPr/>
              <a:lstStyle/>
              <a:p>
                <a:r>
                  <a:rPr lang="en-AU">
                    <a:noFill/>
                  </a:rPr>
                  <a:t> </a:t>
                </a:r>
              </a:p>
            </p:txBody>
          </p:sp>
        </mc:Fallback>
      </mc:AlternateContent>
    </p:spTree>
    <p:extLst>
      <p:ext uri="{BB962C8B-B14F-4D97-AF65-F5344CB8AC3E}">
        <p14:creationId xmlns:p14="http://schemas.microsoft.com/office/powerpoint/2010/main" val="389587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par>
                          <p:cTn id="13" fill="hold">
                            <p:stCondLst>
                              <p:cond delay="500"/>
                            </p:stCondLst>
                            <p:childTnLst>
                              <p:par>
                                <p:cTn id="14" presetID="22" presetClass="entr" presetSubtype="4" fill="hold" grpId="1"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GOING TOO FAST?</a:t>
            </a:r>
          </a:p>
        </p:txBody>
      </p:sp>
      <p:sp>
        <p:nvSpPr>
          <p:cNvPr id="3" name="Content Placeholder 2">
            <a:extLst>
              <a:ext uri="{FF2B5EF4-FFF2-40B4-BE49-F238E27FC236}">
                <a16:creationId xmlns:a16="http://schemas.microsoft.com/office/drawing/2014/main" id="{376F947B-7417-4917-AC09-0AD08B3E34A7}"/>
              </a:ext>
            </a:extLst>
          </p:cNvPr>
          <p:cNvSpPr>
            <a:spLocks noGrp="1"/>
          </p:cNvSpPr>
          <p:nvPr>
            <p:ph idx="1"/>
          </p:nvPr>
        </p:nvSpPr>
        <p:spPr>
          <a:xfrm>
            <a:off x="838200" y="1825625"/>
            <a:ext cx="10515600" cy="934924"/>
          </a:xfrm>
        </p:spPr>
        <p:txBody>
          <a:bodyPr>
            <a:normAutofit/>
          </a:bodyPr>
          <a:lstStyle/>
          <a:p>
            <a:r>
              <a:rPr lang="en-AU" dirty="0"/>
              <a:t>Therefore, the radius of the circle must increase (if it can, say, when going over a hill):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519E54-5657-4DE7-91C4-CCBF4830AD70}"/>
                  </a:ext>
                </a:extLst>
              </p:cNvPr>
              <p:cNvSpPr txBox="1"/>
              <p:nvPr/>
            </p:nvSpPr>
            <p:spPr>
              <a:xfrm>
                <a:off x="5569029" y="3543453"/>
                <a:ext cx="1053942" cy="553998"/>
              </a:xfrm>
              <a:prstGeom prst="rect">
                <a:avLst/>
              </a:prstGeom>
              <a:noFill/>
              <a:ln w="28575">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𝐶</m:t>
                          </m:r>
                        </m:sub>
                      </m:sSub>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𝑚</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𝑣</m:t>
                              </m:r>
                            </m:e>
                            <m:sup>
                              <m:r>
                                <a:rPr lang="en-AU" b="0" i="1" smtClean="0">
                                  <a:latin typeface="Cambria Math" panose="02040503050406030204" pitchFamily="18" charset="0"/>
                                </a:rPr>
                                <m:t>2</m:t>
                              </m:r>
                            </m:sup>
                          </m:sSup>
                        </m:num>
                        <m:den>
                          <m:r>
                            <a:rPr lang="en-AU" b="0" i="1" smtClean="0">
                              <a:latin typeface="Cambria Math" panose="02040503050406030204" pitchFamily="18" charset="0"/>
                            </a:rPr>
                            <m:t>𝑟</m:t>
                          </m:r>
                        </m:den>
                      </m:f>
                    </m:oMath>
                  </m:oMathPara>
                </a14:m>
                <a:endParaRPr lang="en-AU" dirty="0"/>
              </a:p>
            </p:txBody>
          </p:sp>
        </mc:Choice>
        <mc:Fallback xmlns="">
          <p:sp>
            <p:nvSpPr>
              <p:cNvPr id="7" name="TextBox 6">
                <a:extLst>
                  <a:ext uri="{FF2B5EF4-FFF2-40B4-BE49-F238E27FC236}">
                    <a16:creationId xmlns:a16="http://schemas.microsoft.com/office/drawing/2014/main" id="{B9519E54-5657-4DE7-91C4-CCBF4830AD70}"/>
                  </a:ext>
                </a:extLst>
              </p:cNvPr>
              <p:cNvSpPr txBox="1">
                <a:spLocks noRot="1" noChangeAspect="1" noMove="1" noResize="1" noEditPoints="1" noAdjustHandles="1" noChangeArrowheads="1" noChangeShapeType="1" noTextEdit="1"/>
              </p:cNvSpPr>
              <p:nvPr/>
            </p:nvSpPr>
            <p:spPr>
              <a:xfrm>
                <a:off x="5569029" y="3543453"/>
                <a:ext cx="1053942" cy="553998"/>
              </a:xfrm>
              <a:prstGeom prst="rect">
                <a:avLst/>
              </a:prstGeom>
              <a:blipFill>
                <a:blip r:embed="rId2"/>
                <a:stretch>
                  <a:fillRect/>
                </a:stretch>
              </a:blipFill>
              <a:ln w="28575">
                <a:noFill/>
              </a:ln>
            </p:spPr>
            <p:txBody>
              <a:bodyPr/>
              <a:lstStyle/>
              <a:p>
                <a:r>
                  <a:rPr lang="en-AU">
                    <a:noFill/>
                  </a:rPr>
                  <a:t> </a:t>
                </a:r>
              </a:p>
            </p:txBody>
          </p:sp>
        </mc:Fallback>
      </mc:AlternateContent>
      <p:cxnSp>
        <p:nvCxnSpPr>
          <p:cNvPr id="9" name="Straight Arrow Connector 8">
            <a:extLst>
              <a:ext uri="{FF2B5EF4-FFF2-40B4-BE49-F238E27FC236}">
                <a16:creationId xmlns:a16="http://schemas.microsoft.com/office/drawing/2014/main" id="{D4C82008-0286-4571-9AF2-5B7044390153}"/>
              </a:ext>
            </a:extLst>
          </p:cNvPr>
          <p:cNvCxnSpPr/>
          <p:nvPr/>
        </p:nvCxnSpPr>
        <p:spPr>
          <a:xfrm flipV="1">
            <a:off x="4592320" y="4001294"/>
            <a:ext cx="976709" cy="702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FAA0E5-C7E8-4FC3-8B33-71C9018EB21D}"/>
              </a:ext>
            </a:extLst>
          </p:cNvPr>
          <p:cNvCxnSpPr>
            <a:endCxn id="7" idx="0"/>
          </p:cNvCxnSpPr>
          <p:nvPr/>
        </p:nvCxnSpPr>
        <p:spPr>
          <a:xfrm>
            <a:off x="4978400" y="3124592"/>
            <a:ext cx="1117600" cy="418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A8F255-B181-4519-97BC-925A8865778D}"/>
              </a:ext>
            </a:extLst>
          </p:cNvPr>
          <p:cNvCxnSpPr/>
          <p:nvPr/>
        </p:nvCxnSpPr>
        <p:spPr>
          <a:xfrm flipH="1">
            <a:off x="6715760" y="3027680"/>
            <a:ext cx="2032000" cy="619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879FE2-EF37-4DAB-8609-3AE6063D82F2}"/>
              </a:ext>
            </a:extLst>
          </p:cNvPr>
          <p:cNvCxnSpPr/>
          <p:nvPr/>
        </p:nvCxnSpPr>
        <p:spPr>
          <a:xfrm flipH="1" flipV="1">
            <a:off x="6482080" y="4097451"/>
            <a:ext cx="1686560" cy="606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B30317B4-393E-4068-8790-07848DA86143}"/>
              </a:ext>
            </a:extLst>
          </p:cNvPr>
          <p:cNvSpPr txBox="1">
            <a:spLocks/>
          </p:cNvSpPr>
          <p:nvPr/>
        </p:nvSpPr>
        <p:spPr>
          <a:xfrm>
            <a:off x="2170509" y="4484869"/>
            <a:ext cx="2421811" cy="64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If this is maxed out…</a:t>
            </a:r>
          </a:p>
        </p:txBody>
      </p:sp>
      <p:sp>
        <p:nvSpPr>
          <p:cNvPr id="19" name="Content Placeholder 2">
            <a:extLst>
              <a:ext uri="{FF2B5EF4-FFF2-40B4-BE49-F238E27FC236}">
                <a16:creationId xmlns:a16="http://schemas.microsoft.com/office/drawing/2014/main" id="{3B7FED2D-CEB7-4C40-9213-2E8EB513E620}"/>
              </a:ext>
            </a:extLst>
          </p:cNvPr>
          <p:cNvSpPr txBox="1">
            <a:spLocks/>
          </p:cNvSpPr>
          <p:nvPr/>
        </p:nvSpPr>
        <p:spPr>
          <a:xfrm>
            <a:off x="2170510" y="2829385"/>
            <a:ext cx="2865794" cy="64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and this cannot change…</a:t>
            </a:r>
          </a:p>
        </p:txBody>
      </p:sp>
      <p:sp>
        <p:nvSpPr>
          <p:cNvPr id="20" name="Content Placeholder 2">
            <a:extLst>
              <a:ext uri="{FF2B5EF4-FFF2-40B4-BE49-F238E27FC236}">
                <a16:creationId xmlns:a16="http://schemas.microsoft.com/office/drawing/2014/main" id="{8567989B-E731-40FB-AE5B-30709992729F}"/>
              </a:ext>
            </a:extLst>
          </p:cNvPr>
          <p:cNvSpPr txBox="1">
            <a:spLocks/>
          </p:cNvSpPr>
          <p:nvPr/>
        </p:nvSpPr>
        <p:spPr>
          <a:xfrm>
            <a:off x="8747760" y="2569635"/>
            <a:ext cx="3098800" cy="64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while at the same time, this is increasing…</a:t>
            </a:r>
          </a:p>
        </p:txBody>
      </p:sp>
      <p:sp>
        <p:nvSpPr>
          <p:cNvPr id="21" name="Content Placeholder 2">
            <a:extLst>
              <a:ext uri="{FF2B5EF4-FFF2-40B4-BE49-F238E27FC236}">
                <a16:creationId xmlns:a16="http://schemas.microsoft.com/office/drawing/2014/main" id="{F20C5DAA-1716-40CF-98B9-74D481586AD1}"/>
              </a:ext>
            </a:extLst>
          </p:cNvPr>
          <p:cNvSpPr txBox="1">
            <a:spLocks/>
          </p:cNvSpPr>
          <p:nvPr/>
        </p:nvSpPr>
        <p:spPr>
          <a:xfrm>
            <a:off x="8317309" y="4497155"/>
            <a:ext cx="3366691" cy="1507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Then this </a:t>
            </a:r>
            <a:r>
              <a:rPr lang="en-AU" sz="2000" i="1" u="sng" dirty="0"/>
              <a:t>must</a:t>
            </a:r>
            <a:r>
              <a:rPr lang="en-AU" sz="2000" dirty="0"/>
              <a:t> increase, as F</a:t>
            </a:r>
            <a:r>
              <a:rPr lang="en-AU" sz="2000" baseline="-25000" dirty="0"/>
              <a:t>C</a:t>
            </a:r>
            <a:r>
              <a:rPr lang="en-AU" sz="2000" dirty="0"/>
              <a:t> cannot increase any more.</a:t>
            </a:r>
          </a:p>
          <a:p>
            <a:pPr marL="0" indent="0">
              <a:buNone/>
            </a:pPr>
            <a:endParaRPr lang="en-AU" sz="2000" dirty="0"/>
          </a:p>
          <a:p>
            <a:pPr marL="0" indent="0">
              <a:buNone/>
            </a:pPr>
            <a:r>
              <a:rPr lang="en-AU" sz="2000" dirty="0"/>
              <a:t>The result?</a:t>
            </a:r>
          </a:p>
        </p:txBody>
      </p:sp>
    </p:spTree>
    <p:extLst>
      <p:ext uri="{BB962C8B-B14F-4D97-AF65-F5344CB8AC3E}">
        <p14:creationId xmlns:p14="http://schemas.microsoft.com/office/powerpoint/2010/main" val="40083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fade">
                                      <p:cBhvr>
                                        <p:cTn id="39" dur="500"/>
                                        <p:tgtEl>
                                          <p:spTgt spid="21">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1">
                                            <p:txEl>
                                              <p:pRg st="2" end="2"/>
                                            </p:txEl>
                                          </p:spTgt>
                                        </p:tgtEl>
                                        <p:attrNameLst>
                                          <p:attrName>style.visibility</p:attrName>
                                        </p:attrNameLst>
                                      </p:cBhvr>
                                      <p:to>
                                        <p:strVal val="visible"/>
                                      </p:to>
                                    </p:set>
                                    <p:animEffect transition="in" filter="fade">
                                      <p:cBhvr>
                                        <p:cTn id="44"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26518A-B6FB-4380-9E16-BC6C734B2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05" y="0"/>
            <a:ext cx="12303806" cy="6927819"/>
          </a:xfrm>
          <a:prstGeom prst="rect">
            <a:avLst/>
          </a:prstGeom>
        </p:spPr>
      </p:pic>
    </p:spTree>
    <p:extLst>
      <p:ext uri="{BB962C8B-B14F-4D97-AF65-F5344CB8AC3E}">
        <p14:creationId xmlns:p14="http://schemas.microsoft.com/office/powerpoint/2010/main" val="271843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TRAVELLING UPSIDE-DOWN?</a:t>
            </a:r>
          </a:p>
        </p:txBody>
      </p:sp>
      <p:sp>
        <p:nvSpPr>
          <p:cNvPr id="3" name="Content Placeholder 2">
            <a:extLst>
              <a:ext uri="{FF2B5EF4-FFF2-40B4-BE49-F238E27FC236}">
                <a16:creationId xmlns:a16="http://schemas.microsoft.com/office/drawing/2014/main" id="{376F947B-7417-4917-AC09-0AD08B3E34A7}"/>
              </a:ext>
            </a:extLst>
          </p:cNvPr>
          <p:cNvSpPr>
            <a:spLocks noGrp="1"/>
          </p:cNvSpPr>
          <p:nvPr>
            <p:ph idx="1"/>
          </p:nvPr>
        </p:nvSpPr>
        <p:spPr/>
        <p:txBody>
          <a:bodyPr>
            <a:normAutofit/>
          </a:bodyPr>
          <a:lstStyle/>
          <a:p>
            <a:r>
              <a:rPr lang="en-AU" dirty="0"/>
              <a:t>If we are in a roller-coaster travelling upside-down, we have a safety issue to consider; namely, we need to ensure that we are travelling fast enough so as not to fall out of the ride. In fact, we should be travelling fast enough that the safety harnesses are not required to prevent falling (in fact, they’re there to prevent people moving around during the ride).</a:t>
            </a:r>
          </a:p>
          <a:p>
            <a:r>
              <a:rPr lang="en-AU" dirty="0"/>
              <a:t>If the speed of the rollercoaster at the top of the loop is such that     F</a:t>
            </a:r>
            <a:r>
              <a:rPr lang="en-AU" baseline="-25000" dirty="0"/>
              <a:t>W</a:t>
            </a:r>
            <a:r>
              <a:rPr lang="en-AU" dirty="0"/>
              <a:t> &gt; F</a:t>
            </a:r>
            <a:r>
              <a:rPr lang="en-AU" baseline="-25000" dirty="0"/>
              <a:t>C</a:t>
            </a:r>
            <a:r>
              <a:rPr lang="en-AU" dirty="0"/>
              <a:t> , then gravity would take over and we would fall (likely toward a grisly demise) before we reach the top.</a:t>
            </a:r>
          </a:p>
        </p:txBody>
      </p:sp>
    </p:spTree>
    <p:extLst>
      <p:ext uri="{BB962C8B-B14F-4D97-AF65-F5344CB8AC3E}">
        <p14:creationId xmlns:p14="http://schemas.microsoft.com/office/powerpoint/2010/main" val="3136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CB47-0766-4955-8AD0-AA041F541A63}"/>
              </a:ext>
            </a:extLst>
          </p:cNvPr>
          <p:cNvSpPr>
            <a:spLocks noGrp="1"/>
          </p:cNvSpPr>
          <p:nvPr>
            <p:ph type="title"/>
          </p:nvPr>
        </p:nvSpPr>
        <p:spPr/>
        <p:txBody>
          <a:bodyPr/>
          <a:lstStyle/>
          <a:p>
            <a:r>
              <a:rPr lang="en-AU" u="sng" dirty="0"/>
              <a:t>TRAVELLING UPSIDE-DOWN?</a:t>
            </a:r>
          </a:p>
        </p:txBody>
      </p:sp>
      <p:sp>
        <p:nvSpPr>
          <p:cNvPr id="6" name="Oval 5">
            <a:extLst>
              <a:ext uri="{FF2B5EF4-FFF2-40B4-BE49-F238E27FC236}">
                <a16:creationId xmlns:a16="http://schemas.microsoft.com/office/drawing/2014/main" id="{835B308B-D390-442C-8C1E-49417B68D09B}"/>
              </a:ext>
            </a:extLst>
          </p:cNvPr>
          <p:cNvSpPr/>
          <p:nvPr/>
        </p:nvSpPr>
        <p:spPr>
          <a:xfrm>
            <a:off x="3943165" y="1944160"/>
            <a:ext cx="4305670" cy="42701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7F219A71-B531-4D7F-8114-56D15EADF768}"/>
              </a:ext>
            </a:extLst>
          </p:cNvPr>
          <p:cNvSpPr/>
          <p:nvPr/>
        </p:nvSpPr>
        <p:spPr>
          <a:xfrm>
            <a:off x="5931763" y="1797678"/>
            <a:ext cx="328474" cy="2929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Oval 9">
            <a:extLst>
              <a:ext uri="{FF2B5EF4-FFF2-40B4-BE49-F238E27FC236}">
                <a16:creationId xmlns:a16="http://schemas.microsoft.com/office/drawing/2014/main" id="{BCF98C00-530D-473C-8055-91B4403A4BEC}"/>
              </a:ext>
            </a:extLst>
          </p:cNvPr>
          <p:cNvSpPr/>
          <p:nvPr/>
        </p:nvSpPr>
        <p:spPr>
          <a:xfrm>
            <a:off x="6067148" y="4052606"/>
            <a:ext cx="82119" cy="732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2" name="Straight Arrow Connector 11">
            <a:extLst>
              <a:ext uri="{FF2B5EF4-FFF2-40B4-BE49-F238E27FC236}">
                <a16:creationId xmlns:a16="http://schemas.microsoft.com/office/drawing/2014/main" id="{3092359F-FC0B-43FF-88B9-69F2CB95528C}"/>
              </a:ext>
            </a:extLst>
          </p:cNvPr>
          <p:cNvCxnSpPr>
            <a:cxnSpLocks/>
          </p:cNvCxnSpPr>
          <p:nvPr/>
        </p:nvCxnSpPr>
        <p:spPr>
          <a:xfrm>
            <a:off x="6096000" y="1944160"/>
            <a:ext cx="0" cy="857794"/>
          </a:xfrm>
          <a:prstGeom prst="straightConnector1">
            <a:avLst/>
          </a:prstGeom>
          <a:ln w="28575">
            <a:solidFill>
              <a:srgbClr val="00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A1A151-D4BD-41C3-8A3C-6538C11FD0EC}"/>
              </a:ext>
            </a:extLst>
          </p:cNvPr>
          <p:cNvCxnSpPr>
            <a:cxnSpLocks/>
          </p:cNvCxnSpPr>
          <p:nvPr/>
        </p:nvCxnSpPr>
        <p:spPr>
          <a:xfrm>
            <a:off x="5966718" y="1943052"/>
            <a:ext cx="0" cy="1180189"/>
          </a:xfrm>
          <a:prstGeom prst="straightConnector1">
            <a:avLst/>
          </a:prstGeom>
          <a:ln w="28575">
            <a:solidFill>
              <a:srgbClr val="0070C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C4430B7E-2F73-4EF4-A393-1092389CC781}"/>
              </a:ext>
            </a:extLst>
          </p:cNvPr>
          <p:cNvSpPr>
            <a:spLocks noGrp="1"/>
          </p:cNvSpPr>
          <p:nvPr>
            <p:ph idx="1"/>
          </p:nvPr>
        </p:nvSpPr>
        <p:spPr>
          <a:xfrm>
            <a:off x="6206230" y="2753230"/>
            <a:ext cx="516383" cy="516494"/>
          </a:xfrm>
        </p:spPr>
        <p:txBody>
          <a:bodyPr>
            <a:normAutofit/>
          </a:bodyPr>
          <a:lstStyle/>
          <a:p>
            <a:pPr marL="0" indent="0">
              <a:buNone/>
            </a:pPr>
            <a:r>
              <a:rPr lang="en-AU" sz="2000" dirty="0"/>
              <a:t>F</a:t>
            </a:r>
            <a:r>
              <a:rPr lang="en-AU" sz="2000" baseline="-25000" dirty="0"/>
              <a:t>C</a:t>
            </a:r>
            <a:endParaRPr lang="en-AU" sz="2000" dirty="0"/>
          </a:p>
        </p:txBody>
      </p:sp>
      <p:sp>
        <p:nvSpPr>
          <p:cNvPr id="27" name="Content Placeholder 2">
            <a:extLst>
              <a:ext uri="{FF2B5EF4-FFF2-40B4-BE49-F238E27FC236}">
                <a16:creationId xmlns:a16="http://schemas.microsoft.com/office/drawing/2014/main" id="{31154871-009E-4E96-8881-851B2F2AB632}"/>
              </a:ext>
            </a:extLst>
          </p:cNvPr>
          <p:cNvSpPr txBox="1">
            <a:spLocks/>
          </p:cNvSpPr>
          <p:nvPr/>
        </p:nvSpPr>
        <p:spPr>
          <a:xfrm>
            <a:off x="5471788" y="2336502"/>
            <a:ext cx="516383" cy="516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dirty="0"/>
              <a:t>F</a:t>
            </a:r>
            <a:r>
              <a:rPr lang="en-AU" sz="2000" baseline="-25000" dirty="0"/>
              <a:t>W</a:t>
            </a:r>
            <a:endParaRPr lang="en-AU" sz="2000" dirty="0"/>
          </a:p>
        </p:txBody>
      </p:sp>
      <p:sp>
        <p:nvSpPr>
          <p:cNvPr id="48" name="Content Placeholder 2">
            <a:extLst>
              <a:ext uri="{FF2B5EF4-FFF2-40B4-BE49-F238E27FC236}">
                <a16:creationId xmlns:a16="http://schemas.microsoft.com/office/drawing/2014/main" id="{55A0D04F-3717-4A77-BD2F-8BE2C6DF9F03}"/>
              </a:ext>
            </a:extLst>
          </p:cNvPr>
          <p:cNvSpPr txBox="1">
            <a:spLocks/>
          </p:cNvSpPr>
          <p:nvPr/>
        </p:nvSpPr>
        <p:spPr>
          <a:xfrm>
            <a:off x="8789140" y="1678145"/>
            <a:ext cx="3059589" cy="24477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*With F</a:t>
            </a:r>
            <a:r>
              <a:rPr lang="en-AU" sz="2000" baseline="-25000" dirty="0"/>
              <a:t>W</a:t>
            </a:r>
            <a:r>
              <a:rPr lang="en-AU" sz="2000" dirty="0"/>
              <a:t> &gt; F</a:t>
            </a:r>
            <a:r>
              <a:rPr lang="en-AU" sz="2000" baseline="-25000" dirty="0"/>
              <a:t>C</a:t>
            </a:r>
            <a:r>
              <a:rPr lang="en-AU" sz="2000" dirty="0"/>
              <a:t> , we are accelerating away from our roller-coaster cart faster than the cart is accelerating towards the centre of the circle. Therefore, we fall away from (i.e. out of) the cart…</a:t>
            </a:r>
          </a:p>
        </p:txBody>
      </p:sp>
      <p:pic>
        <p:nvPicPr>
          <p:cNvPr id="13" name="Picture 12">
            <a:extLst>
              <a:ext uri="{FF2B5EF4-FFF2-40B4-BE49-F238E27FC236}">
                <a16:creationId xmlns:a16="http://schemas.microsoft.com/office/drawing/2014/main" id="{8D9AFEB8-8240-42F4-BD22-830367F9B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205" y="1491057"/>
            <a:ext cx="587885" cy="473075"/>
          </a:xfrm>
          <a:prstGeom prst="rect">
            <a:avLst/>
          </a:prstGeom>
        </p:spPr>
      </p:pic>
      <p:pic>
        <p:nvPicPr>
          <p:cNvPr id="21" name="Picture 20">
            <a:extLst>
              <a:ext uri="{FF2B5EF4-FFF2-40B4-BE49-F238E27FC236}">
                <a16:creationId xmlns:a16="http://schemas.microsoft.com/office/drawing/2014/main" id="{89F61321-D69E-4827-BB72-8BA962787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206" y="5488399"/>
            <a:ext cx="782002" cy="861043"/>
          </a:xfrm>
          <a:prstGeom prst="rect">
            <a:avLst/>
          </a:prstGeom>
        </p:spPr>
      </p:pic>
      <p:pic>
        <p:nvPicPr>
          <p:cNvPr id="24" name="Picture 23">
            <a:extLst>
              <a:ext uri="{FF2B5EF4-FFF2-40B4-BE49-F238E27FC236}">
                <a16:creationId xmlns:a16="http://schemas.microsoft.com/office/drawing/2014/main" id="{F80DD0EB-D906-4387-B31D-3D18699BC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5327" y="5111603"/>
            <a:ext cx="876436" cy="609600"/>
          </a:xfrm>
          <a:prstGeom prst="rect">
            <a:avLst/>
          </a:prstGeom>
        </p:spPr>
      </p:pic>
    </p:spTree>
    <p:extLst>
      <p:ext uri="{BB962C8B-B14F-4D97-AF65-F5344CB8AC3E}">
        <p14:creationId xmlns:p14="http://schemas.microsoft.com/office/powerpoint/2010/main" val="404629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500"/>
                            </p:stCondLst>
                            <p:childTnLst>
                              <p:par>
                                <p:cTn id="14" presetID="42" presetClass="path" presetSubtype="0" accel="50000" decel="50000" fill="hold" nodeType="afterEffect">
                                  <p:stCondLst>
                                    <p:cond delay="1500"/>
                                  </p:stCondLst>
                                  <p:childTnLst>
                                    <p:animMotion origin="layout" path="M 3.75E-6 -1.85185E-6 L 0.00312 0.62269 " pathEditMode="relative" rAng="0" ptsTypes="AA">
                                      <p:cBhvr>
                                        <p:cTn id="15" dur="2000" fill="hold"/>
                                        <p:tgtEl>
                                          <p:spTgt spid="13"/>
                                        </p:tgtEl>
                                        <p:attrNameLst>
                                          <p:attrName>ppt_x</p:attrName>
                                          <p:attrName>ppt_y</p:attrName>
                                        </p:attrNameLst>
                                      </p:cBhvr>
                                      <p:rCtr x="156" y="31134"/>
                                    </p:animMotion>
                                  </p:childTnLst>
                                </p:cTn>
                              </p:par>
                              <p:par>
                                <p:cTn id="16" presetID="8" presetClass="emph" presetSubtype="0" fill="hold" nodeType="withEffect">
                                  <p:stCondLst>
                                    <p:cond delay="1500"/>
                                  </p:stCondLst>
                                  <p:childTnLst>
                                    <p:animRot by="21600000">
                                      <p:cBhvr>
                                        <p:cTn id="17" dur="2000" fill="hold"/>
                                        <p:tgtEl>
                                          <p:spTgt spid="13"/>
                                        </p:tgtEl>
                                        <p:attrNameLst>
                                          <p:attrName>r</p:attrName>
                                        </p:attrNameLst>
                                      </p:cBhvr>
                                    </p:animRot>
                                  </p:childTnLst>
                                </p:cTn>
                              </p:par>
                            </p:childTnLst>
                          </p:cTn>
                        </p:par>
                        <p:par>
                          <p:cTn id="18" fill="hold">
                            <p:stCondLst>
                              <p:cond delay="4000"/>
                            </p:stCondLst>
                            <p:childTnLst>
                              <p:par>
                                <p:cTn id="19" presetID="10" presetClass="exit" presetSubtype="0" fill="hold" nodeType="after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4500"/>
                            </p:stCondLst>
                            <p:childTnLst>
                              <p:par>
                                <p:cTn id="26" presetID="49" presetClass="entr" presetSubtype="0" decel="100000" fill="hold" nodeType="afterEffect">
                                  <p:stCondLst>
                                    <p:cond delay="1000"/>
                                  </p:stCondLst>
                                  <p:childTnLst>
                                    <p:set>
                                      <p:cBhvr>
                                        <p:cTn id="27" dur="1" fill="hold">
                                          <p:stCondLst>
                                            <p:cond delay="0"/>
                                          </p:stCondLst>
                                        </p:cTn>
                                        <p:tgtEl>
                                          <p:spTgt spid="24"/>
                                        </p:tgtEl>
                                        <p:attrNameLst>
                                          <p:attrName>style.visibility</p:attrName>
                                        </p:attrNameLst>
                                      </p:cBhvr>
                                      <p:to>
                                        <p:strVal val="visible"/>
                                      </p:to>
                                    </p:set>
                                    <p:anim calcmode="lin" valueType="num">
                                      <p:cBhvr>
                                        <p:cTn id="28" dur="2000" fill="hold"/>
                                        <p:tgtEl>
                                          <p:spTgt spid="24"/>
                                        </p:tgtEl>
                                        <p:attrNameLst>
                                          <p:attrName>ppt_w</p:attrName>
                                        </p:attrNameLst>
                                      </p:cBhvr>
                                      <p:tavLst>
                                        <p:tav tm="0">
                                          <p:val>
                                            <p:fltVal val="0"/>
                                          </p:val>
                                        </p:tav>
                                        <p:tav tm="100000">
                                          <p:val>
                                            <p:strVal val="#ppt_w"/>
                                          </p:val>
                                        </p:tav>
                                      </p:tavLst>
                                    </p:anim>
                                    <p:anim calcmode="lin" valueType="num">
                                      <p:cBhvr>
                                        <p:cTn id="29" dur="2000" fill="hold"/>
                                        <p:tgtEl>
                                          <p:spTgt spid="24"/>
                                        </p:tgtEl>
                                        <p:attrNameLst>
                                          <p:attrName>ppt_h</p:attrName>
                                        </p:attrNameLst>
                                      </p:cBhvr>
                                      <p:tavLst>
                                        <p:tav tm="0">
                                          <p:val>
                                            <p:fltVal val="0"/>
                                          </p:val>
                                        </p:tav>
                                        <p:tav tm="100000">
                                          <p:val>
                                            <p:strVal val="#ppt_h"/>
                                          </p:val>
                                        </p:tav>
                                      </p:tavLst>
                                    </p:anim>
                                    <p:anim calcmode="lin" valueType="num">
                                      <p:cBhvr>
                                        <p:cTn id="30" dur="2000" fill="hold"/>
                                        <p:tgtEl>
                                          <p:spTgt spid="24"/>
                                        </p:tgtEl>
                                        <p:attrNameLst>
                                          <p:attrName>style.rotation</p:attrName>
                                        </p:attrNameLst>
                                      </p:cBhvr>
                                      <p:tavLst>
                                        <p:tav tm="0">
                                          <p:val>
                                            <p:fltVal val="360"/>
                                          </p:val>
                                        </p:tav>
                                        <p:tav tm="100000">
                                          <p:val>
                                            <p:fltVal val="0"/>
                                          </p:val>
                                        </p:tav>
                                      </p:tavLst>
                                    </p:anim>
                                    <p:animEffect transition="in" filter="fade">
                                      <p:cBhvr>
                                        <p:cTn id="31"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86C12F0-189D-4043-8D1B-9DB3470A322B}"/>
</file>

<file path=customXml/itemProps2.xml><?xml version="1.0" encoding="utf-8"?>
<ds:datastoreItem xmlns:ds="http://schemas.openxmlformats.org/officeDocument/2006/customXml" ds:itemID="{691DC40A-5BB8-4E2F-9D53-84000D289F5D}"/>
</file>

<file path=customXml/itemProps3.xml><?xml version="1.0" encoding="utf-8"?>
<ds:datastoreItem xmlns:ds="http://schemas.openxmlformats.org/officeDocument/2006/customXml" ds:itemID="{85B6BACA-AF92-4D5E-8C6D-69ABAB7A00D6}"/>
</file>

<file path=docProps/app.xml><?xml version="1.0" encoding="utf-8"?>
<Properties xmlns="http://schemas.openxmlformats.org/officeDocument/2006/extended-properties" xmlns:vt="http://schemas.openxmlformats.org/officeDocument/2006/docPropsVTypes">
  <TotalTime>284</TotalTime>
  <Words>967</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CIRCULAR MOTION</vt:lpstr>
      <vt:lpstr>FORCES</vt:lpstr>
      <vt:lpstr>FORCES</vt:lpstr>
      <vt:lpstr>WEIGHTLESSNESS</vt:lpstr>
      <vt:lpstr>GOING TOO FAST?</vt:lpstr>
      <vt:lpstr>GOING TOO FAST?</vt:lpstr>
      <vt:lpstr>PowerPoint Presentation</vt:lpstr>
      <vt:lpstr>TRAVELLING UPSIDE-DOWN?</vt:lpstr>
      <vt:lpstr>TRAVELLING UPSIDE-DOWN?</vt:lpstr>
      <vt:lpstr>TRAVELLING UPSIDE-DOWN?</vt:lpstr>
      <vt:lpstr>TRAVELLING UPSIDE-DOWN?</vt:lpstr>
      <vt:lpstr>CONSERVATION OF ENERGY (Pearson p.81-83)</vt:lpstr>
      <vt:lpstr>PowerPoint Presentation</vt:lpstr>
      <vt:lpstr>PowerPoint Presentation</vt:lpstr>
      <vt:lpstr>ARTIFICIAL GRAVITY</vt:lpstr>
      <vt:lpstr>NASA’s “VOMIT COMET”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MOTION</dc:title>
  <dc:creator>Bradley Hearn</dc:creator>
  <cp:lastModifiedBy>Bradley Hearn</cp:lastModifiedBy>
  <cp:revision>28</cp:revision>
  <dcterms:created xsi:type="dcterms:W3CDTF">2020-03-15T07:56:52Z</dcterms:created>
  <dcterms:modified xsi:type="dcterms:W3CDTF">2023-03-10T01:18:35Z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