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74" r:id="rId4"/>
  </p:sldMasterIdLst>
  <p:notesMasterIdLst>
    <p:notesMasterId r:id="rId31"/>
  </p:notesMasterIdLst>
  <p:handoutMasterIdLst>
    <p:handoutMasterId r:id="rId32"/>
  </p:handoutMasterIdLst>
  <p:sldIdLst>
    <p:sldId id="577" r:id="rId5"/>
    <p:sldId id="528" r:id="rId6"/>
    <p:sldId id="580" r:id="rId7"/>
    <p:sldId id="581" r:id="rId8"/>
    <p:sldId id="582" r:id="rId9"/>
    <p:sldId id="583" r:id="rId10"/>
    <p:sldId id="584" r:id="rId11"/>
    <p:sldId id="585" r:id="rId12"/>
    <p:sldId id="603" r:id="rId13"/>
    <p:sldId id="586" r:id="rId14"/>
    <p:sldId id="588" r:id="rId15"/>
    <p:sldId id="589" r:id="rId16"/>
    <p:sldId id="590" r:id="rId17"/>
    <p:sldId id="591" r:id="rId18"/>
    <p:sldId id="593" r:id="rId19"/>
    <p:sldId id="594" r:id="rId20"/>
    <p:sldId id="595" r:id="rId21"/>
    <p:sldId id="596" r:id="rId22"/>
    <p:sldId id="592" r:id="rId23"/>
    <p:sldId id="602" r:id="rId24"/>
    <p:sldId id="597" r:id="rId25"/>
    <p:sldId id="598" r:id="rId26"/>
    <p:sldId id="599" r:id="rId27"/>
    <p:sldId id="600" r:id="rId28"/>
    <p:sldId id="579" r:id="rId29"/>
    <p:sldId id="60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elle Buss" initials="MB"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AADC"/>
    <a:srgbClr val="F03C18"/>
    <a:srgbClr val="FFD966"/>
    <a:srgbClr val="FF0000"/>
    <a:srgbClr val="159B4B"/>
    <a:srgbClr val="0070C0"/>
    <a:srgbClr val="C55A11"/>
    <a:srgbClr val="6E407C"/>
    <a:srgbClr val="FBCA58"/>
    <a:srgbClr val="2E54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57" autoAdjust="0"/>
    <p:restoredTop sz="74700" autoAdjust="0"/>
  </p:normalViewPr>
  <p:slideViewPr>
    <p:cSldViewPr snapToGrid="0" snapToObjects="1">
      <p:cViewPr varScale="1">
        <p:scale>
          <a:sx n="94" d="100"/>
          <a:sy n="94" d="100"/>
        </p:scale>
        <p:origin x="702" y="7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7" d="100"/>
          <a:sy n="77" d="100"/>
        </p:scale>
        <p:origin x="2592"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8E4B7C-96ED-E449-9693-B655C4671F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28D809C4-E54C-A54E-B9F4-56C375E0D8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53AD932-3578-6E4B-810C-4CF7533A98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A9B4CA-DA29-0849-8519-4B81F4CE08AD}" type="slidenum">
              <a:rPr lang="en-US" smtClean="0"/>
              <a:t>‹#›</a:t>
            </a:fld>
            <a:endParaRPr lang="en-US"/>
          </a:p>
        </p:txBody>
      </p:sp>
      <p:sp>
        <p:nvSpPr>
          <p:cNvPr id="6" name="Date Placeholder 5">
            <a:extLst>
              <a:ext uri="{FF2B5EF4-FFF2-40B4-BE49-F238E27FC236}">
                <a16:creationId xmlns:a16="http://schemas.microsoft.com/office/drawing/2014/main" id="{27115A18-6E6E-F748-9363-1DB667F2522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89F1C8-9A67-204B-8DB6-6C2E5B2C92D6}" type="datetimeFigureOut">
              <a:rPr lang="en-US" smtClean="0"/>
              <a:t>1/21/2023</a:t>
            </a:fld>
            <a:endParaRPr lang="en-US"/>
          </a:p>
        </p:txBody>
      </p:sp>
    </p:spTree>
    <p:extLst>
      <p:ext uri="{BB962C8B-B14F-4D97-AF65-F5344CB8AC3E}">
        <p14:creationId xmlns:p14="http://schemas.microsoft.com/office/powerpoint/2010/main" val="1631531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AAB6C6-360D-448E-B12B-FCD285160A81}" type="datetimeFigureOut">
              <a:rPr lang="en-AU" smtClean="0"/>
              <a:t>21/01/2023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B756B8-97A8-4FA1-B26A-2500BA5D4D05}" type="slidenum">
              <a:rPr lang="en-AU" smtClean="0"/>
              <a:t>‹#›</a:t>
            </a:fld>
            <a:endParaRPr lang="en-AU"/>
          </a:p>
        </p:txBody>
      </p:sp>
    </p:spTree>
    <p:extLst>
      <p:ext uri="{BB962C8B-B14F-4D97-AF65-F5344CB8AC3E}">
        <p14:creationId xmlns:p14="http://schemas.microsoft.com/office/powerpoint/2010/main" val="1866448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a:p>
            <a:r>
              <a:rPr lang="en-AU" b="0" dirty="0"/>
              <a:t>Example of positively charged object: proton, alpha particle, positively charged ion (Na</a:t>
            </a:r>
            <a:r>
              <a:rPr lang="en-AU" b="0" baseline="30000" dirty="0"/>
              <a:t>+</a:t>
            </a:r>
            <a:r>
              <a:rPr lang="en-AU" b="0" dirty="0"/>
              <a:t>)</a:t>
            </a:r>
          </a:p>
          <a:p>
            <a:endParaRPr lang="en-AU" b="0" dirty="0"/>
          </a:p>
          <a:p>
            <a:r>
              <a:rPr lang="en-AU" b="0" dirty="0"/>
              <a:t>Example of negatively charged object: electron, negatively charged ion (Cl</a:t>
            </a:r>
            <a:r>
              <a:rPr lang="en-AU" b="0" baseline="30000" dirty="0"/>
              <a:t>-</a:t>
            </a:r>
            <a:r>
              <a:rPr lang="en-AU" b="0" dirty="0"/>
              <a:t>)</a:t>
            </a:r>
          </a:p>
          <a:p>
            <a:endParaRPr lang="en-AU" b="0" dirty="0"/>
          </a:p>
          <a:p>
            <a:r>
              <a:rPr lang="en-AU" b="0" dirty="0"/>
              <a:t>What would happen if +</a:t>
            </a:r>
            <a:r>
              <a:rPr lang="en-AU" b="0" dirty="0" err="1"/>
              <a:t>ve</a:t>
            </a:r>
            <a:r>
              <a:rPr lang="en-AU" b="0" dirty="0"/>
              <a:t> and -</a:t>
            </a:r>
            <a:r>
              <a:rPr lang="en-AU" b="0" dirty="0" err="1"/>
              <a:t>ve</a:t>
            </a:r>
            <a:r>
              <a:rPr lang="en-AU" b="0" dirty="0"/>
              <a:t> close to each other?   Attract</a:t>
            </a:r>
          </a:p>
          <a:p>
            <a:r>
              <a:rPr lang="en-AU" b="0" dirty="0"/>
              <a:t>+</a:t>
            </a:r>
            <a:r>
              <a:rPr lang="en-AU" b="0" dirty="0" err="1"/>
              <a:t>ve</a:t>
            </a:r>
            <a:r>
              <a:rPr lang="en-AU" b="0" dirty="0"/>
              <a:t> and +</a:t>
            </a:r>
            <a:r>
              <a:rPr lang="en-AU" b="0" dirty="0" err="1"/>
              <a:t>ve</a:t>
            </a:r>
            <a:r>
              <a:rPr lang="en-AU" b="0" dirty="0"/>
              <a:t>? 	Repel</a:t>
            </a:r>
          </a:p>
          <a:p>
            <a:r>
              <a:rPr lang="en-AU" b="0" dirty="0"/>
              <a:t>-</a:t>
            </a:r>
            <a:r>
              <a:rPr lang="en-AU" b="0" dirty="0" err="1"/>
              <a:t>ve</a:t>
            </a:r>
            <a:r>
              <a:rPr lang="en-AU" b="0" dirty="0"/>
              <a:t> and -</a:t>
            </a:r>
            <a:r>
              <a:rPr lang="en-AU" b="0" dirty="0" err="1"/>
              <a:t>ve</a:t>
            </a:r>
            <a:r>
              <a:rPr lang="en-AU" b="0" dirty="0"/>
              <a:t>?	Repel</a:t>
            </a:r>
          </a:p>
          <a:p>
            <a:endParaRPr lang="en-AU" b="0" dirty="0"/>
          </a:p>
          <a:p>
            <a:r>
              <a:rPr lang="en-AU" b="0"/>
              <a:t>But why?</a:t>
            </a:r>
          </a:p>
          <a:p>
            <a:endParaRPr lang="en-AU" b="0" dirty="0"/>
          </a:p>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2</a:t>
            </a:fld>
            <a:endParaRPr lang="en-AU"/>
          </a:p>
        </p:txBody>
      </p:sp>
    </p:spTree>
    <p:extLst>
      <p:ext uri="{BB962C8B-B14F-4D97-AF65-F5344CB8AC3E}">
        <p14:creationId xmlns:p14="http://schemas.microsoft.com/office/powerpoint/2010/main" val="799357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t>Note:</a:t>
            </a:r>
          </a:p>
          <a:p>
            <a:r>
              <a:rPr lang="en-AU" b="0" dirty="0"/>
              <a:t>The charge is of the object being studied, not the object creating the field.</a:t>
            </a:r>
          </a:p>
          <a:p>
            <a:endParaRPr lang="en-AU" b="0" dirty="0"/>
          </a:p>
          <a:p>
            <a:r>
              <a:rPr lang="en-AU" b="0" dirty="0"/>
              <a:t>Similar to gravitational field strength where we look at the mass of the person, not the mass of the Earth</a:t>
            </a:r>
          </a:p>
        </p:txBody>
      </p:sp>
      <p:sp>
        <p:nvSpPr>
          <p:cNvPr id="4" name="Slide Number Placeholder 3"/>
          <p:cNvSpPr>
            <a:spLocks noGrp="1"/>
          </p:cNvSpPr>
          <p:nvPr>
            <p:ph type="sldNum" sz="quarter" idx="5"/>
          </p:nvPr>
        </p:nvSpPr>
        <p:spPr/>
        <p:txBody>
          <a:bodyPr/>
          <a:lstStyle/>
          <a:p>
            <a:fld id="{B5B756B8-97A8-4FA1-B26A-2500BA5D4D05}" type="slidenum">
              <a:rPr lang="en-AU" smtClean="0"/>
              <a:t>11</a:t>
            </a:fld>
            <a:endParaRPr lang="en-AU"/>
          </a:p>
        </p:txBody>
      </p:sp>
    </p:spTree>
    <p:extLst>
      <p:ext uri="{BB962C8B-B14F-4D97-AF65-F5344CB8AC3E}">
        <p14:creationId xmlns:p14="http://schemas.microsoft.com/office/powerpoint/2010/main" val="3326940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b="1" dirty="0"/>
              <a:t>ε</a:t>
            </a:r>
            <a:r>
              <a:rPr lang="en-AU" b="1" dirty="0"/>
              <a:t> = </a:t>
            </a:r>
            <a:r>
              <a:rPr lang="en-AU" b="0" dirty="0"/>
              <a:t>electric permittivity: how well electric fields will pass through a medium</a:t>
            </a:r>
            <a:endParaRPr lang="en-AU" b="1" dirty="0"/>
          </a:p>
          <a:p>
            <a:endParaRPr lang="en-AU" b="1" dirty="0"/>
          </a:p>
          <a:p>
            <a:r>
              <a:rPr lang="en-AU" b="1" dirty="0"/>
              <a:t>Point charges:</a:t>
            </a:r>
          </a:p>
          <a:p>
            <a:r>
              <a:rPr lang="en-AU" b="0" dirty="0"/>
              <a:t>Something so small that the charge isn’t distributed. The charge occurs at one single point in space (like an electron)</a:t>
            </a:r>
          </a:p>
          <a:p>
            <a:endParaRPr lang="en-AU" b="0" dirty="0"/>
          </a:p>
          <a:p>
            <a:endParaRPr lang="en-AU" b="0" dirty="0"/>
          </a:p>
          <a:p>
            <a:r>
              <a:rPr lang="en-AU" b="0" dirty="0"/>
              <a:t>https://www.wtamu.edu/~cbaird/sq/2014/02/07/what-is-the-shape-of-an-electron/</a:t>
            </a:r>
          </a:p>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12</a:t>
            </a:fld>
            <a:endParaRPr lang="en-AU"/>
          </a:p>
        </p:txBody>
      </p:sp>
    </p:spTree>
    <p:extLst>
      <p:ext uri="{BB962C8B-B14F-4D97-AF65-F5344CB8AC3E}">
        <p14:creationId xmlns:p14="http://schemas.microsoft.com/office/powerpoint/2010/main" val="2712997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13</a:t>
            </a:fld>
            <a:endParaRPr lang="en-AU"/>
          </a:p>
        </p:txBody>
      </p:sp>
    </p:spTree>
    <p:extLst>
      <p:ext uri="{BB962C8B-B14F-4D97-AF65-F5344CB8AC3E}">
        <p14:creationId xmlns:p14="http://schemas.microsoft.com/office/powerpoint/2010/main" val="456484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t>F = 4.49X10^8 N (remember to convert </a:t>
            </a:r>
            <a:r>
              <a:rPr lang="en-AU" b="0" dirty="0" err="1"/>
              <a:t>mC</a:t>
            </a:r>
            <a:r>
              <a:rPr lang="en-AU" b="0" dirty="0"/>
              <a:t> to C)</a:t>
            </a:r>
          </a:p>
          <a:p>
            <a:endParaRPr lang="en-AU" b="0" dirty="0"/>
          </a:p>
          <a:p>
            <a:r>
              <a:rPr lang="en-AU" b="0" dirty="0"/>
              <a:t>E1 (strength of big charge) = force at charge 2 / charge 2 = 4.49*10^8 / 1*10^-3 = 4.49 X 10^11 NC</a:t>
            </a:r>
            <a:r>
              <a:rPr lang="en-AU" b="0" baseline="30000" dirty="0"/>
              <a:t>-1</a:t>
            </a:r>
            <a:endParaRPr lang="en-AU" b="0" dirty="0"/>
          </a:p>
          <a:p>
            <a:r>
              <a:rPr lang="en-AU" b="0" dirty="0"/>
              <a:t>(remember: field strength is force per unit charge. You already have the force, so need to divide by the charge. Charge of the </a:t>
            </a:r>
            <a:r>
              <a:rPr lang="en-AU" b="1" dirty="0"/>
              <a:t>other</a:t>
            </a:r>
            <a:r>
              <a:rPr lang="en-AU" b="0" dirty="0"/>
              <a:t> object, not the central object).</a:t>
            </a:r>
          </a:p>
          <a:p>
            <a:endParaRPr lang="en-AU" b="0" dirty="0"/>
          </a:p>
          <a:p>
            <a:r>
              <a:rPr lang="en-AU" b="0" dirty="0"/>
              <a:t>E2 (strength of the small charge) = 4.49*10^8 / 20*10^-3 = 2.25*10^10 NC</a:t>
            </a:r>
            <a:r>
              <a:rPr lang="en-AU" b="0" baseline="30000" dirty="0"/>
              <a:t>-1</a:t>
            </a:r>
            <a:endParaRPr lang="en-AU" b="0" dirty="0"/>
          </a:p>
          <a:p>
            <a:r>
              <a:rPr lang="en-AU" b="0" dirty="0"/>
              <a:t>(remember: equal and opposite forces)</a:t>
            </a:r>
          </a:p>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14</a:t>
            </a:fld>
            <a:endParaRPr lang="en-AU"/>
          </a:p>
        </p:txBody>
      </p:sp>
    </p:spTree>
    <p:extLst>
      <p:ext uri="{BB962C8B-B14F-4D97-AF65-F5344CB8AC3E}">
        <p14:creationId xmlns:p14="http://schemas.microsoft.com/office/powerpoint/2010/main" val="3414951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15</a:t>
            </a:fld>
            <a:endParaRPr lang="en-AU"/>
          </a:p>
        </p:txBody>
      </p:sp>
    </p:spTree>
    <p:extLst>
      <p:ext uri="{BB962C8B-B14F-4D97-AF65-F5344CB8AC3E}">
        <p14:creationId xmlns:p14="http://schemas.microsoft.com/office/powerpoint/2010/main" val="3492087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16</a:t>
            </a:fld>
            <a:endParaRPr lang="en-AU"/>
          </a:p>
        </p:txBody>
      </p:sp>
    </p:spTree>
    <p:extLst>
      <p:ext uri="{BB962C8B-B14F-4D97-AF65-F5344CB8AC3E}">
        <p14:creationId xmlns:p14="http://schemas.microsoft.com/office/powerpoint/2010/main" val="3226352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17</a:t>
            </a:fld>
            <a:endParaRPr lang="en-AU"/>
          </a:p>
        </p:txBody>
      </p:sp>
    </p:spTree>
    <p:extLst>
      <p:ext uri="{BB962C8B-B14F-4D97-AF65-F5344CB8AC3E}">
        <p14:creationId xmlns:p14="http://schemas.microsoft.com/office/powerpoint/2010/main" val="3244467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18</a:t>
            </a:fld>
            <a:endParaRPr lang="en-AU"/>
          </a:p>
        </p:txBody>
      </p:sp>
    </p:spTree>
    <p:extLst>
      <p:ext uri="{BB962C8B-B14F-4D97-AF65-F5344CB8AC3E}">
        <p14:creationId xmlns:p14="http://schemas.microsoft.com/office/powerpoint/2010/main" val="2653028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t>Remember that the field at the edges of the plates has a curve.</a:t>
            </a:r>
          </a:p>
          <a:p>
            <a:r>
              <a:rPr lang="en-AU" b="0" dirty="0"/>
              <a:t>Draw the field from +</a:t>
            </a:r>
            <a:r>
              <a:rPr lang="en-AU" b="0" dirty="0" err="1"/>
              <a:t>ve</a:t>
            </a:r>
            <a:r>
              <a:rPr lang="en-AU" b="0" dirty="0"/>
              <a:t> to –</a:t>
            </a:r>
            <a:r>
              <a:rPr lang="en-AU" b="0" dirty="0" err="1"/>
              <a:t>ve</a:t>
            </a:r>
            <a:r>
              <a:rPr lang="en-AU" b="0" dirty="0"/>
              <a:t>. It is the force that a positive charge experiences therefore away from the positive plate and towards the negative plate.</a:t>
            </a:r>
          </a:p>
        </p:txBody>
      </p:sp>
      <p:sp>
        <p:nvSpPr>
          <p:cNvPr id="4" name="Slide Number Placeholder 3"/>
          <p:cNvSpPr>
            <a:spLocks noGrp="1"/>
          </p:cNvSpPr>
          <p:nvPr>
            <p:ph type="sldNum" sz="quarter" idx="5"/>
          </p:nvPr>
        </p:nvSpPr>
        <p:spPr/>
        <p:txBody>
          <a:bodyPr/>
          <a:lstStyle/>
          <a:p>
            <a:fld id="{B5B756B8-97A8-4FA1-B26A-2500BA5D4D05}" type="slidenum">
              <a:rPr lang="en-AU" smtClean="0"/>
              <a:t>19</a:t>
            </a:fld>
            <a:endParaRPr lang="en-AU"/>
          </a:p>
        </p:txBody>
      </p:sp>
    </p:spTree>
    <p:extLst>
      <p:ext uri="{BB962C8B-B14F-4D97-AF65-F5344CB8AC3E}">
        <p14:creationId xmlns:p14="http://schemas.microsoft.com/office/powerpoint/2010/main" val="19844863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t>Remember that the field at the edges of the plates has a curve.</a:t>
            </a:r>
          </a:p>
          <a:p>
            <a:r>
              <a:rPr lang="en-AU" b="0" dirty="0"/>
              <a:t>Draw the field from +</a:t>
            </a:r>
            <a:r>
              <a:rPr lang="en-AU" b="0" dirty="0" err="1"/>
              <a:t>ve</a:t>
            </a:r>
            <a:r>
              <a:rPr lang="en-AU" b="0" dirty="0"/>
              <a:t> to –</a:t>
            </a:r>
            <a:r>
              <a:rPr lang="en-AU" b="0" dirty="0" err="1"/>
              <a:t>ve</a:t>
            </a:r>
            <a:r>
              <a:rPr lang="en-AU" b="0" dirty="0"/>
              <a:t>. It is the force that a positive charge experiences therefore away from the positive plate and towards the negative plate.</a:t>
            </a:r>
          </a:p>
        </p:txBody>
      </p:sp>
      <p:sp>
        <p:nvSpPr>
          <p:cNvPr id="4" name="Slide Number Placeholder 3"/>
          <p:cNvSpPr>
            <a:spLocks noGrp="1"/>
          </p:cNvSpPr>
          <p:nvPr>
            <p:ph type="sldNum" sz="quarter" idx="5"/>
          </p:nvPr>
        </p:nvSpPr>
        <p:spPr/>
        <p:txBody>
          <a:bodyPr/>
          <a:lstStyle/>
          <a:p>
            <a:fld id="{B5B756B8-97A8-4FA1-B26A-2500BA5D4D05}" type="slidenum">
              <a:rPr lang="en-AU" smtClean="0"/>
              <a:t>20</a:t>
            </a:fld>
            <a:endParaRPr lang="en-AU"/>
          </a:p>
        </p:txBody>
      </p:sp>
    </p:spTree>
    <p:extLst>
      <p:ext uri="{BB962C8B-B14F-4D97-AF65-F5344CB8AC3E}">
        <p14:creationId xmlns:p14="http://schemas.microsoft.com/office/powerpoint/2010/main" val="546378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a:p>
            <a:r>
              <a:rPr lang="en-AU" b="0" dirty="0"/>
              <a:t>Example of positively charged object: proton, alpha particle, positively charged ion (Na</a:t>
            </a:r>
            <a:r>
              <a:rPr lang="en-AU" b="0" baseline="30000" dirty="0"/>
              <a:t>+</a:t>
            </a:r>
            <a:r>
              <a:rPr lang="en-AU" b="0" dirty="0"/>
              <a:t>)</a:t>
            </a:r>
          </a:p>
          <a:p>
            <a:endParaRPr lang="en-AU" b="0" dirty="0"/>
          </a:p>
          <a:p>
            <a:r>
              <a:rPr lang="en-AU" b="0" dirty="0"/>
              <a:t>Example of negatively charged object: electron, negatively charged ion (Cl</a:t>
            </a:r>
            <a:r>
              <a:rPr lang="en-AU" b="0" baseline="30000" dirty="0"/>
              <a:t>-</a:t>
            </a:r>
            <a:r>
              <a:rPr lang="en-AU" b="0" dirty="0"/>
              <a:t>)</a:t>
            </a:r>
          </a:p>
          <a:p>
            <a:endParaRPr lang="en-AU" b="0" dirty="0"/>
          </a:p>
          <a:p>
            <a:r>
              <a:rPr lang="en-AU" b="0" dirty="0"/>
              <a:t>What would happen if +</a:t>
            </a:r>
            <a:r>
              <a:rPr lang="en-AU" b="0" dirty="0" err="1"/>
              <a:t>ve</a:t>
            </a:r>
            <a:r>
              <a:rPr lang="en-AU" b="0" dirty="0"/>
              <a:t> and -</a:t>
            </a:r>
            <a:r>
              <a:rPr lang="en-AU" b="0" dirty="0" err="1"/>
              <a:t>ve</a:t>
            </a:r>
            <a:r>
              <a:rPr lang="en-AU" b="0" dirty="0"/>
              <a:t> close to each other?   Attract</a:t>
            </a:r>
          </a:p>
          <a:p>
            <a:r>
              <a:rPr lang="en-AU" b="0" dirty="0"/>
              <a:t>+</a:t>
            </a:r>
            <a:r>
              <a:rPr lang="en-AU" b="0" dirty="0" err="1"/>
              <a:t>ve</a:t>
            </a:r>
            <a:r>
              <a:rPr lang="en-AU" b="0" dirty="0"/>
              <a:t> and +</a:t>
            </a:r>
            <a:r>
              <a:rPr lang="en-AU" b="0" dirty="0" err="1"/>
              <a:t>ve</a:t>
            </a:r>
            <a:r>
              <a:rPr lang="en-AU" b="0" dirty="0"/>
              <a:t>? 	Repel</a:t>
            </a:r>
          </a:p>
          <a:p>
            <a:r>
              <a:rPr lang="en-AU" b="0" dirty="0"/>
              <a:t>-</a:t>
            </a:r>
            <a:r>
              <a:rPr lang="en-AU" b="0" dirty="0" err="1"/>
              <a:t>ve</a:t>
            </a:r>
            <a:r>
              <a:rPr lang="en-AU" b="0" dirty="0"/>
              <a:t> and -</a:t>
            </a:r>
            <a:r>
              <a:rPr lang="en-AU" b="0" dirty="0" err="1"/>
              <a:t>ve</a:t>
            </a:r>
            <a:r>
              <a:rPr lang="en-AU" b="0" dirty="0"/>
              <a:t>?	Repel</a:t>
            </a:r>
          </a:p>
          <a:p>
            <a:endParaRPr lang="en-AU" b="0" dirty="0"/>
          </a:p>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3</a:t>
            </a:fld>
            <a:endParaRPr lang="en-AU"/>
          </a:p>
        </p:txBody>
      </p:sp>
    </p:spTree>
    <p:extLst>
      <p:ext uri="{BB962C8B-B14F-4D97-AF65-F5344CB8AC3E}">
        <p14:creationId xmlns:p14="http://schemas.microsoft.com/office/powerpoint/2010/main" val="13738368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t>E = V/d = 120/0.1 = 120*10^3 N/C</a:t>
            </a:r>
          </a:p>
        </p:txBody>
      </p:sp>
      <p:sp>
        <p:nvSpPr>
          <p:cNvPr id="4" name="Slide Number Placeholder 3"/>
          <p:cNvSpPr>
            <a:spLocks noGrp="1"/>
          </p:cNvSpPr>
          <p:nvPr>
            <p:ph type="sldNum" sz="quarter" idx="5"/>
          </p:nvPr>
        </p:nvSpPr>
        <p:spPr/>
        <p:txBody>
          <a:bodyPr/>
          <a:lstStyle/>
          <a:p>
            <a:fld id="{B5B756B8-97A8-4FA1-B26A-2500BA5D4D05}" type="slidenum">
              <a:rPr lang="en-AU" smtClean="0"/>
              <a:t>21</a:t>
            </a:fld>
            <a:endParaRPr lang="en-AU"/>
          </a:p>
        </p:txBody>
      </p:sp>
    </p:spTree>
    <p:extLst>
      <p:ext uri="{BB962C8B-B14F-4D97-AF65-F5344CB8AC3E}">
        <p14:creationId xmlns:p14="http://schemas.microsoft.com/office/powerpoint/2010/main" val="2207901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22</a:t>
            </a:fld>
            <a:endParaRPr lang="en-AU"/>
          </a:p>
        </p:txBody>
      </p:sp>
    </p:spTree>
    <p:extLst>
      <p:ext uri="{BB962C8B-B14F-4D97-AF65-F5344CB8AC3E}">
        <p14:creationId xmlns:p14="http://schemas.microsoft.com/office/powerpoint/2010/main" val="19037655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23</a:t>
            </a:fld>
            <a:endParaRPr lang="en-AU"/>
          </a:p>
        </p:txBody>
      </p:sp>
    </p:spTree>
    <p:extLst>
      <p:ext uri="{BB962C8B-B14F-4D97-AF65-F5344CB8AC3E}">
        <p14:creationId xmlns:p14="http://schemas.microsoft.com/office/powerpoint/2010/main" val="9099931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25</a:t>
            </a:fld>
            <a:endParaRPr lang="en-AU"/>
          </a:p>
        </p:txBody>
      </p:sp>
    </p:spTree>
    <p:extLst>
      <p:ext uri="{BB962C8B-B14F-4D97-AF65-F5344CB8AC3E}">
        <p14:creationId xmlns:p14="http://schemas.microsoft.com/office/powerpoint/2010/main" val="28237574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AU" b="0" dirty="0"/>
              <a:t>C</a:t>
            </a:r>
          </a:p>
          <a:p>
            <a:pPr marL="228600" indent="-228600">
              <a:buAutoNum type="arabicPeriod"/>
            </a:pPr>
            <a:r>
              <a:rPr lang="en-AU" b="0" dirty="0"/>
              <a:t>B</a:t>
            </a:r>
          </a:p>
          <a:p>
            <a:pPr marL="228600" indent="-228600">
              <a:buAutoNum type="arabicPeriod"/>
            </a:pPr>
            <a:r>
              <a:rPr lang="en-AU" b="0" dirty="0"/>
              <a:t>T, F (no crossing!), F (away from positively charged objects), T (though not super important I think – you might want to draw fewer lines to indicate a difference in field strengths between two charges), T, F (need to consider how the fields interact. How would a positive charge move if it appeared in that location?), False (draw from the positive to the negative and include the curved sides)</a:t>
            </a:r>
          </a:p>
          <a:p>
            <a:pPr marL="228600" indent="-228600">
              <a:buAutoNum type="arabicPeriod"/>
            </a:pPr>
            <a:r>
              <a:rPr lang="en-AU" b="0" dirty="0"/>
              <a:t>1.25 x 10^-2 N</a:t>
            </a:r>
          </a:p>
          <a:p>
            <a:pPr marL="228600" indent="-228600">
              <a:buAutoNum type="arabicPeriod"/>
            </a:pPr>
            <a:r>
              <a:rPr lang="en-AU" b="0" dirty="0"/>
              <a:t>5.72 x 10^-11 </a:t>
            </a:r>
            <a:r>
              <a:rPr lang="en-AU" b="0" dirty="0" err="1"/>
              <a:t>ms</a:t>
            </a:r>
            <a:r>
              <a:rPr lang="en-AU" b="0" dirty="0"/>
              <a:t>^-2</a:t>
            </a:r>
          </a:p>
          <a:p>
            <a:pPr marL="228600" indent="-228600">
              <a:buAutoNum type="arabicPeriod"/>
            </a:pPr>
            <a:r>
              <a:rPr lang="en-AU" b="0" dirty="0"/>
              <a:t>1200 V</a:t>
            </a:r>
          </a:p>
          <a:p>
            <a:pPr marL="228600" indent="-228600">
              <a:buAutoNum type="arabicPeriod"/>
            </a:pPr>
            <a:r>
              <a:rPr lang="en-AU" b="0" dirty="0"/>
              <a:t>Radial, static, non-uniform. ‘Uniformity’ is a bit confusing here. The lines are straight, equally spaced, and radiating from the centre. Any equidistant location has the same field strength, but the field strength decreases with radius (note that the density of lines decreases as you move away from the charged object).</a:t>
            </a:r>
          </a:p>
          <a:p>
            <a:pPr marL="228600" indent="-228600">
              <a:buAutoNum type="arabicPeriod"/>
            </a:pPr>
            <a:r>
              <a:rPr lang="en-AU" b="0" dirty="0"/>
              <a:t>a) 3 x 10^16 </a:t>
            </a:r>
            <a:r>
              <a:rPr lang="en-AU" b="0" dirty="0" err="1"/>
              <a:t>ms</a:t>
            </a:r>
            <a:r>
              <a:rPr lang="en-AU" b="0" dirty="0"/>
              <a:t>^-2 in the opposite direction to the field	b) 4.0 x 10^-10 s</a:t>
            </a:r>
          </a:p>
          <a:p>
            <a:pPr marL="0" indent="0">
              <a:buNone/>
            </a:pPr>
            <a:r>
              <a:rPr lang="en-AU" b="0" dirty="0"/>
              <a:t>	</a:t>
            </a:r>
          </a:p>
          <a:p>
            <a:pPr marL="228600" indent="-228600">
              <a:buAutoNum type="arabicPeriod"/>
            </a:pPr>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26</a:t>
            </a:fld>
            <a:endParaRPr lang="en-AU"/>
          </a:p>
        </p:txBody>
      </p:sp>
    </p:spTree>
    <p:extLst>
      <p:ext uri="{BB962C8B-B14F-4D97-AF65-F5344CB8AC3E}">
        <p14:creationId xmlns:p14="http://schemas.microsoft.com/office/powerpoint/2010/main" val="3991887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t>Draw the gravitational fields of each object individually</a:t>
            </a:r>
          </a:p>
          <a:p>
            <a:endParaRPr lang="en-AU" b="0" dirty="0"/>
          </a:p>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4</a:t>
            </a:fld>
            <a:endParaRPr lang="en-AU"/>
          </a:p>
        </p:txBody>
      </p:sp>
    </p:spTree>
    <p:extLst>
      <p:ext uri="{BB962C8B-B14F-4D97-AF65-F5344CB8AC3E}">
        <p14:creationId xmlns:p14="http://schemas.microsoft.com/office/powerpoint/2010/main" val="2430301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5</a:t>
            </a:fld>
            <a:endParaRPr lang="en-AU"/>
          </a:p>
        </p:txBody>
      </p:sp>
    </p:spTree>
    <p:extLst>
      <p:ext uri="{BB962C8B-B14F-4D97-AF65-F5344CB8AC3E}">
        <p14:creationId xmlns:p14="http://schemas.microsoft.com/office/powerpoint/2010/main" val="3080565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6</a:t>
            </a:fld>
            <a:endParaRPr lang="en-AU"/>
          </a:p>
        </p:txBody>
      </p:sp>
    </p:spTree>
    <p:extLst>
      <p:ext uri="{BB962C8B-B14F-4D97-AF65-F5344CB8AC3E}">
        <p14:creationId xmlns:p14="http://schemas.microsoft.com/office/powerpoint/2010/main" val="1562441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7</a:t>
            </a:fld>
            <a:endParaRPr lang="en-AU"/>
          </a:p>
        </p:txBody>
      </p:sp>
    </p:spTree>
    <p:extLst>
      <p:ext uri="{BB962C8B-B14F-4D97-AF65-F5344CB8AC3E}">
        <p14:creationId xmlns:p14="http://schemas.microsoft.com/office/powerpoint/2010/main" val="2446123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8</a:t>
            </a:fld>
            <a:endParaRPr lang="en-AU"/>
          </a:p>
        </p:txBody>
      </p:sp>
    </p:spTree>
    <p:extLst>
      <p:ext uri="{BB962C8B-B14F-4D97-AF65-F5344CB8AC3E}">
        <p14:creationId xmlns:p14="http://schemas.microsoft.com/office/powerpoint/2010/main" val="2045213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t>https://www.youtube.com/watch?v=63FnT0W-Hxc&amp;ab_channel=JamesLincoln</a:t>
            </a:r>
          </a:p>
          <a:p>
            <a:endParaRPr lang="en-AU" b="0" dirty="0"/>
          </a:p>
          <a:p>
            <a:r>
              <a:rPr lang="en-US" b="0" i="0" dirty="0">
                <a:solidFill>
                  <a:srgbClr val="0F0F0F"/>
                </a:solidFill>
                <a:effectLst/>
                <a:latin typeface="Roboto" panose="02000000000000000000" pitchFamily="2" charset="0"/>
              </a:rPr>
              <a:t>In this video crystals of potassium permanganate dissolve and flow toward the positive electrode. This is because the manganate ion is negative.</a:t>
            </a:r>
            <a:endParaRPr lang="en-AU" b="0" dirty="0"/>
          </a:p>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9</a:t>
            </a:fld>
            <a:endParaRPr lang="en-AU"/>
          </a:p>
        </p:txBody>
      </p:sp>
    </p:spTree>
    <p:extLst>
      <p:ext uri="{BB962C8B-B14F-4D97-AF65-F5344CB8AC3E}">
        <p14:creationId xmlns:p14="http://schemas.microsoft.com/office/powerpoint/2010/main" val="610437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10</a:t>
            </a:fld>
            <a:endParaRPr lang="en-AU"/>
          </a:p>
        </p:txBody>
      </p:sp>
    </p:spTree>
    <p:extLst>
      <p:ext uri="{BB962C8B-B14F-4D97-AF65-F5344CB8AC3E}">
        <p14:creationId xmlns:p14="http://schemas.microsoft.com/office/powerpoint/2010/main" val="1818200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ic Title Slide">
    <p:bg>
      <p:bgPr>
        <a:solidFill>
          <a:schemeClr val="bg1"/>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601508" cy="2929609"/>
          </a:xfrm>
          <a:prstGeom prst="rect">
            <a:avLst/>
          </a:prstGeom>
          <a:solidFill>
            <a:srgbClr val="2E546D"/>
          </a:solidFill>
          <a:ln>
            <a:noFill/>
          </a:ln>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A statement describing what the students will be able to do by the end of the lesson.</a:t>
            </a:r>
          </a:p>
        </p:txBody>
      </p:sp>
      <p:sp>
        <p:nvSpPr>
          <p:cNvPr id="3" name="Text Placeholder 2">
            <a:extLst>
              <a:ext uri="{FF2B5EF4-FFF2-40B4-BE49-F238E27FC236}">
                <a16:creationId xmlns:a16="http://schemas.microsoft.com/office/drawing/2014/main" id="{35918694-72DD-404C-BFE2-AE8FDFB6A47D}"/>
              </a:ext>
            </a:extLst>
          </p:cNvPr>
          <p:cNvSpPr>
            <a:spLocks noGrp="1"/>
          </p:cNvSpPr>
          <p:nvPr>
            <p:ph type="body" sz="quarter" idx="11" hasCustomPrompt="1"/>
          </p:nvPr>
        </p:nvSpPr>
        <p:spPr>
          <a:xfrm>
            <a:off x="295219" y="1019162"/>
            <a:ext cx="2630862" cy="538162"/>
          </a:xfrm>
          <a:prstGeom prst="rect">
            <a:avLst/>
          </a:prstGeom>
          <a:solidFill>
            <a:srgbClr val="2E546D"/>
          </a:solidFill>
        </p:spPr>
        <p:txBody>
          <a:bodyPr/>
          <a:lstStyle>
            <a:lvl1pPr marL="0" indent="0">
              <a:buNone/>
              <a:defRPr sz="3200" b="0"/>
            </a:lvl1pPr>
          </a:lstStyle>
          <a:p>
            <a:r>
              <a:rPr lang="en-US" sz="2800" b="1" i="0" dirty="0">
                <a:solidFill>
                  <a:srgbClr val="FBCA58"/>
                </a:solidFill>
                <a:latin typeface="Century Gothic" panose="020B0502020202020204" pitchFamily="34" charset="0"/>
                <a:cs typeface="Futura Medium" panose="020B0602020204020303" pitchFamily="34" charset="-79"/>
              </a:rPr>
              <a:t>Learning Goal</a:t>
            </a:r>
          </a:p>
        </p:txBody>
      </p:sp>
    </p:spTree>
    <p:extLst>
      <p:ext uri="{BB962C8B-B14F-4D97-AF65-F5344CB8AC3E}">
        <p14:creationId xmlns:p14="http://schemas.microsoft.com/office/powerpoint/2010/main" val="237021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I) Activate Prior Knowledge">
    <p:spTree>
      <p:nvGrpSpPr>
        <p:cNvPr id="1" name=""/>
        <p:cNvGrpSpPr/>
        <p:nvPr/>
      </p:nvGrpSpPr>
      <p:grpSpPr>
        <a:xfrm>
          <a:off x="0" y="0"/>
          <a:ext cx="0" cy="0"/>
          <a:chOff x="0" y="0"/>
          <a:chExt cx="0" cy="0"/>
        </a:xfrm>
      </p:grpSpPr>
      <p:sp>
        <p:nvSpPr>
          <p:cNvPr id="38" name="Text Placeholder 37">
            <a:extLst>
              <a:ext uri="{FF2B5EF4-FFF2-40B4-BE49-F238E27FC236}">
                <a16:creationId xmlns:a16="http://schemas.microsoft.com/office/drawing/2014/main" id="{1E0C5E22-25B1-3743-B18A-9111EBF90486}"/>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FC000"/>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43" name="TextBox 42">
            <a:extLst>
              <a:ext uri="{FF2B5EF4-FFF2-40B4-BE49-F238E27FC236}">
                <a16:creationId xmlns:a16="http://schemas.microsoft.com/office/drawing/2014/main" id="{5CFC19F9-C449-6E4C-AC32-E587C71AC835}"/>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Activate Prior Knowledge</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chemeClr val="bg1"/>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10" name="Text Placeholder 9">
            <a:extLst>
              <a:ext uri="{FF2B5EF4-FFF2-40B4-BE49-F238E27FC236}">
                <a16:creationId xmlns:a16="http://schemas.microsoft.com/office/drawing/2014/main" id="{3A872705-675F-C243-9643-639EE2D96A8C}"/>
              </a:ext>
            </a:extLst>
          </p:cNvPr>
          <p:cNvSpPr>
            <a:spLocks noGrp="1"/>
          </p:cNvSpPr>
          <p:nvPr>
            <p:ph type="body" sz="quarter" idx="15" hasCustomPrompt="1"/>
          </p:nvPr>
        </p:nvSpPr>
        <p:spPr>
          <a:xfrm>
            <a:off x="390524" y="965946"/>
            <a:ext cx="9091613" cy="307181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b="1" i="0">
                <a:latin typeface="Century Gothic" panose="020B0502020202020204" pitchFamily="34" charset="0"/>
              </a:defRPr>
            </a:lvl1pPr>
          </a:lstStyle>
          <a:p>
            <a:pPr lvl="0"/>
            <a:r>
              <a:rPr lang="en-US" dirty="0"/>
              <a:t>Link previous learning, or a universal experience, to the topic being studied taught.  For example, key concepts already learnt in this unit, or something we all do in our lives that will connect to the learning.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a:p>
            <a:pPr lvl="0"/>
            <a:endParaRPr lang="en-US" dirty="0"/>
          </a:p>
        </p:txBody>
      </p:sp>
    </p:spTree>
    <p:extLst>
      <p:ext uri="{BB962C8B-B14F-4D97-AF65-F5344CB8AC3E}">
        <p14:creationId xmlns:p14="http://schemas.microsoft.com/office/powerpoint/2010/main" val="3481949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I) Content Development">
    <p:spTree>
      <p:nvGrpSpPr>
        <p:cNvPr id="1" name=""/>
        <p:cNvGrpSpPr/>
        <p:nvPr/>
      </p:nvGrpSpPr>
      <p:grpSpPr>
        <a:xfrm>
          <a:off x="0" y="0"/>
          <a:ext cx="0" cy="0"/>
          <a:chOff x="0" y="0"/>
          <a:chExt cx="0" cy="0"/>
        </a:xfrm>
      </p:grpSpPr>
      <p:sp>
        <p:nvSpPr>
          <p:cNvPr id="7" name="Text Placeholder 37">
            <a:extLst>
              <a:ext uri="{FF2B5EF4-FFF2-40B4-BE49-F238E27FC236}">
                <a16:creationId xmlns:a16="http://schemas.microsoft.com/office/drawing/2014/main" id="{93932381-72B7-B349-BBA8-6AFEB84E18A9}"/>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8" name="TextBox 7">
            <a:extLst>
              <a:ext uri="{FF2B5EF4-FFF2-40B4-BE49-F238E27FC236}">
                <a16:creationId xmlns:a16="http://schemas.microsoft.com/office/drawing/2014/main" id="{F989A473-568F-E948-8378-638693483165}"/>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Content Development</a:t>
            </a:r>
          </a:p>
        </p:txBody>
      </p:sp>
      <p:sp>
        <p:nvSpPr>
          <p:cNvPr id="3" name="Text Placeholder 2">
            <a:extLst>
              <a:ext uri="{FF2B5EF4-FFF2-40B4-BE49-F238E27FC236}">
                <a16:creationId xmlns:a16="http://schemas.microsoft.com/office/drawing/2014/main" id="{67489761-345C-4546-B69F-7F767EEB19E6}"/>
              </a:ext>
            </a:extLst>
          </p:cNvPr>
          <p:cNvSpPr>
            <a:spLocks noGrp="1"/>
          </p:cNvSpPr>
          <p:nvPr>
            <p:ph type="body" sz="quarter" idx="15" hasCustomPrompt="1"/>
          </p:nvPr>
        </p:nvSpPr>
        <p:spPr>
          <a:xfrm>
            <a:off x="397668" y="965946"/>
            <a:ext cx="9077325" cy="1885950"/>
          </a:xfrm>
          <a:prstGeom prst="rect">
            <a:avLst/>
          </a:prstGeom>
        </p:spPr>
        <p:txBody>
          <a:bodyPr/>
          <a:lstStyle>
            <a:lvl1pPr marL="0" indent="0">
              <a:buNone/>
              <a:defRPr sz="2800" b="1" i="0">
                <a:latin typeface="Century Gothic" panose="020B0502020202020204" pitchFamily="34" charset="0"/>
              </a:defRPr>
            </a:lvl1pPr>
          </a:lstStyle>
          <a:p>
            <a:pPr lvl="0"/>
            <a:r>
              <a:rPr lang="en-US" dirty="0"/>
              <a:t>The teacher explains the concepts and steps that lead to the learning goal. </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3489442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I) Skill Development with Guided Practice">
    <p:spTree>
      <p:nvGrpSpPr>
        <p:cNvPr id="1" name=""/>
        <p:cNvGrpSpPr/>
        <p:nvPr/>
      </p:nvGrpSpPr>
      <p:grpSpPr>
        <a:xfrm>
          <a:off x="0" y="0"/>
          <a:ext cx="0" cy="0"/>
          <a:chOff x="0" y="0"/>
          <a:chExt cx="0" cy="0"/>
        </a:xfrm>
      </p:grpSpPr>
      <p:sp>
        <p:nvSpPr>
          <p:cNvPr id="8" name="Text Placeholder 37">
            <a:extLst>
              <a:ext uri="{FF2B5EF4-FFF2-40B4-BE49-F238E27FC236}">
                <a16:creationId xmlns:a16="http://schemas.microsoft.com/office/drawing/2014/main" id="{AA64D5DD-9491-7244-8D83-7F535F058A54}"/>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9" name="TextBox 8">
            <a:extLst>
              <a:ext uri="{FF2B5EF4-FFF2-40B4-BE49-F238E27FC236}">
                <a16:creationId xmlns:a16="http://schemas.microsoft.com/office/drawing/2014/main" id="{FEC8520F-CB36-4A45-A44F-F23C38DF4554}"/>
              </a:ext>
            </a:extLst>
          </p:cNvPr>
          <p:cNvSpPr txBox="1"/>
          <p:nvPr userDrawn="1"/>
        </p:nvSpPr>
        <p:spPr>
          <a:xfrm>
            <a:off x="295275" y="590550"/>
            <a:ext cx="4199996" cy="352425"/>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Skill Development with Guided Practice</a:t>
            </a:r>
          </a:p>
        </p:txBody>
      </p:sp>
      <p:sp>
        <p:nvSpPr>
          <p:cNvPr id="10" name="Text Placeholder 2">
            <a:extLst>
              <a:ext uri="{FF2B5EF4-FFF2-40B4-BE49-F238E27FC236}">
                <a16:creationId xmlns:a16="http://schemas.microsoft.com/office/drawing/2014/main" id="{CF0F374D-B3C3-694C-9E4C-49E7305FA052}"/>
              </a:ext>
            </a:extLst>
          </p:cNvPr>
          <p:cNvSpPr>
            <a:spLocks noGrp="1"/>
          </p:cNvSpPr>
          <p:nvPr>
            <p:ph type="body" sz="quarter" idx="15" hasCustomPrompt="1"/>
          </p:nvPr>
        </p:nvSpPr>
        <p:spPr>
          <a:xfrm>
            <a:off x="397668" y="1067135"/>
            <a:ext cx="9077325" cy="2743200"/>
          </a:xfrm>
          <a:prstGeom prst="rect">
            <a:avLst/>
          </a:prstGeom>
        </p:spPr>
        <p:txBody>
          <a:bodyPr/>
          <a:lstStyle>
            <a:lvl1pPr marL="0" indent="0">
              <a:buNone/>
              <a:defRPr sz="2800" b="1" i="0">
                <a:latin typeface="Century Gothic" panose="020B0502020202020204" pitchFamily="34" charset="0"/>
              </a:defRPr>
            </a:lvl1pPr>
          </a:lstStyle>
          <a:p>
            <a:pPr lvl="0"/>
            <a:r>
              <a:rPr lang="en-US" dirty="0"/>
              <a:t>Go through the steps one by one that will guide the students to the learning goal. Ensure the students are involved so that you can check for understanding.</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178031229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I) Lesson Closure">
    <p:spTree>
      <p:nvGrpSpPr>
        <p:cNvPr id="1" name=""/>
        <p:cNvGrpSpPr/>
        <p:nvPr/>
      </p:nvGrpSpPr>
      <p:grpSpPr>
        <a:xfrm>
          <a:off x="0" y="0"/>
          <a:ext cx="0" cy="0"/>
          <a:chOff x="0" y="0"/>
          <a:chExt cx="0" cy="0"/>
        </a:xfrm>
      </p:grpSpPr>
      <p:sp>
        <p:nvSpPr>
          <p:cNvPr id="10" name="Text Placeholder 37">
            <a:extLst>
              <a:ext uri="{FF2B5EF4-FFF2-40B4-BE49-F238E27FC236}">
                <a16:creationId xmlns:a16="http://schemas.microsoft.com/office/drawing/2014/main" id="{FCE3226E-4E89-B94B-8392-37AA41A2503C}"/>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11" name="TextBox 10">
            <a:extLst>
              <a:ext uri="{FF2B5EF4-FFF2-40B4-BE49-F238E27FC236}">
                <a16:creationId xmlns:a16="http://schemas.microsoft.com/office/drawing/2014/main" id="{CFD1FBC2-8B0A-054F-BD50-5A1E77153844}"/>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Lesson Closure</a:t>
            </a:r>
          </a:p>
        </p:txBody>
      </p:sp>
      <p:sp>
        <p:nvSpPr>
          <p:cNvPr id="12" name="Text Placeholder 2">
            <a:extLst>
              <a:ext uri="{FF2B5EF4-FFF2-40B4-BE49-F238E27FC236}">
                <a16:creationId xmlns:a16="http://schemas.microsoft.com/office/drawing/2014/main" id="{9ABE9B17-B75E-C845-8C05-25DEB214B5BE}"/>
              </a:ext>
            </a:extLst>
          </p:cNvPr>
          <p:cNvSpPr>
            <a:spLocks noGrp="1"/>
          </p:cNvSpPr>
          <p:nvPr>
            <p:ph type="body" sz="quarter" idx="15" hasCustomPrompt="1"/>
          </p:nvPr>
        </p:nvSpPr>
        <p:spPr>
          <a:xfrm>
            <a:off x="397668" y="999954"/>
            <a:ext cx="9077325" cy="2314576"/>
          </a:xfrm>
          <a:prstGeom prst="rect">
            <a:avLst/>
          </a:prstGeom>
        </p:spPr>
        <p:txBody>
          <a:bodyPr/>
          <a:lstStyle>
            <a:lvl1pPr marL="0" indent="0">
              <a:buNone/>
              <a:defRPr sz="2800" b="1" i="0">
                <a:latin typeface="Century Gothic" panose="020B0502020202020204" pitchFamily="34" charset="0"/>
              </a:defRPr>
            </a:lvl1pPr>
          </a:lstStyle>
          <a:p>
            <a:pPr lvl="0"/>
            <a:r>
              <a:rPr lang="en-US" dirty="0"/>
              <a:t>Have students answer questions, explain a concept, complete an equation, </a:t>
            </a:r>
            <a:r>
              <a:rPr lang="en-US" dirty="0" err="1"/>
              <a:t>etc</a:t>
            </a:r>
            <a:r>
              <a:rPr lang="en-US" dirty="0"/>
              <a:t> to show they have reached the learning goal. </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3772040135"/>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I) Relevance">
    <p:spTree>
      <p:nvGrpSpPr>
        <p:cNvPr id="1" name=""/>
        <p:cNvGrpSpPr/>
        <p:nvPr/>
      </p:nvGrpSpPr>
      <p:grpSpPr>
        <a:xfrm>
          <a:off x="0" y="0"/>
          <a:ext cx="0" cy="0"/>
          <a:chOff x="0" y="0"/>
          <a:chExt cx="0" cy="0"/>
        </a:xfrm>
      </p:grpSpPr>
      <p:sp>
        <p:nvSpPr>
          <p:cNvPr id="7" name="Text Placeholder 37">
            <a:extLst>
              <a:ext uri="{FF2B5EF4-FFF2-40B4-BE49-F238E27FC236}">
                <a16:creationId xmlns:a16="http://schemas.microsoft.com/office/drawing/2014/main" id="{D052CD39-86C7-5E45-A279-441BFB974E3D}"/>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FC000"/>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8" name="TextBox 7">
            <a:extLst>
              <a:ext uri="{FF2B5EF4-FFF2-40B4-BE49-F238E27FC236}">
                <a16:creationId xmlns:a16="http://schemas.microsoft.com/office/drawing/2014/main" id="{199EBB26-204F-A049-A589-CBB9A02C05F4}"/>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Relevance</a:t>
            </a:r>
          </a:p>
        </p:txBody>
      </p:sp>
      <p:sp>
        <p:nvSpPr>
          <p:cNvPr id="21" name="TextBox 20">
            <a:extLst>
              <a:ext uri="{FF2B5EF4-FFF2-40B4-BE49-F238E27FC236}">
                <a16:creationId xmlns:a16="http://schemas.microsoft.com/office/drawing/2014/main" id="{8057D734-81AA-2049-8345-B99B4BA91645}"/>
              </a:ext>
            </a:extLst>
          </p:cNvPr>
          <p:cNvSpPr txBox="1"/>
          <p:nvPr userDrawn="1"/>
        </p:nvSpPr>
        <p:spPr>
          <a:xfrm>
            <a:off x="10042358" y="866274"/>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11" name="Text Placeholder 2">
            <a:extLst>
              <a:ext uri="{FF2B5EF4-FFF2-40B4-BE49-F238E27FC236}">
                <a16:creationId xmlns:a16="http://schemas.microsoft.com/office/drawing/2014/main" id="{BF86EC76-57E7-3945-83DB-9E6A331BE196}"/>
              </a:ext>
            </a:extLst>
          </p:cNvPr>
          <p:cNvSpPr>
            <a:spLocks noGrp="1"/>
          </p:cNvSpPr>
          <p:nvPr>
            <p:ph type="body" sz="quarter" idx="15" hasCustomPrompt="1"/>
          </p:nvPr>
        </p:nvSpPr>
        <p:spPr>
          <a:xfrm>
            <a:off x="397668" y="991704"/>
            <a:ext cx="9077325" cy="1971676"/>
          </a:xfrm>
          <a:prstGeom prst="rect">
            <a:avLst/>
          </a:prstGeom>
        </p:spPr>
        <p:txBody>
          <a:bodyPr/>
          <a:lstStyle>
            <a:lvl1pPr marL="0" indent="0">
              <a:buNone/>
              <a:defRPr sz="2800" b="1" i="0">
                <a:latin typeface="Century Gothic" panose="020B0502020202020204" pitchFamily="34" charset="0"/>
              </a:defRPr>
            </a:lvl1pPr>
          </a:lstStyle>
          <a:p>
            <a:pPr lvl="0"/>
            <a:r>
              <a:rPr lang="en-US" dirty="0"/>
              <a:t>Explain to the students why the learning of this content is important. </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2749049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I) Learning Goal Complete">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B610586-1121-E545-B9A3-243F30D950DD}"/>
              </a:ext>
            </a:extLst>
          </p:cNvPr>
          <p:cNvSpPr txBox="1"/>
          <p:nvPr userDrawn="1"/>
        </p:nvSpPr>
        <p:spPr>
          <a:xfrm>
            <a:off x="295219" y="1053881"/>
            <a:ext cx="2350999" cy="495947"/>
          </a:xfrm>
          <a:prstGeom prst="rect">
            <a:avLst/>
          </a:prstGeom>
          <a:solidFill>
            <a:srgbClr val="2E546D"/>
          </a:solidFill>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Learning Goal</a:t>
            </a:r>
          </a:p>
        </p:txBody>
      </p:sp>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577177" cy="2929609"/>
          </a:xfrm>
          <a:prstGeom prst="rect">
            <a:avLst/>
          </a:prstGeom>
          <a:solidFill>
            <a:srgbClr val="2E546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A statement describing what the students will be able to do by the end of the lesson.</a:t>
            </a:r>
          </a:p>
        </p:txBody>
      </p:sp>
      <p:grpSp>
        <p:nvGrpSpPr>
          <p:cNvPr id="24" name="Group 23">
            <a:extLst>
              <a:ext uri="{FF2B5EF4-FFF2-40B4-BE49-F238E27FC236}">
                <a16:creationId xmlns:a16="http://schemas.microsoft.com/office/drawing/2014/main" id="{5BA5BEC9-826C-1A47-BE3A-FB14643A0AFC}"/>
              </a:ext>
            </a:extLst>
          </p:cNvPr>
          <p:cNvGrpSpPr/>
          <p:nvPr userDrawn="1"/>
        </p:nvGrpSpPr>
        <p:grpSpPr>
          <a:xfrm>
            <a:off x="3065316" y="4735235"/>
            <a:ext cx="6037091" cy="1758825"/>
            <a:chOff x="3419637" y="4738177"/>
            <a:chExt cx="6037091" cy="1758825"/>
          </a:xfrm>
        </p:grpSpPr>
        <p:pic>
          <p:nvPicPr>
            <p:cNvPr id="18" name="Picture 17">
              <a:extLst>
                <a:ext uri="{FF2B5EF4-FFF2-40B4-BE49-F238E27FC236}">
                  <a16:creationId xmlns:a16="http://schemas.microsoft.com/office/drawing/2014/main" id="{E37A4E4E-E544-E249-993F-5D9F8D408AA7}"/>
                </a:ext>
              </a:extLst>
            </p:cNvPr>
            <p:cNvPicPr>
              <a:picLocks noChangeAspect="1"/>
            </p:cNvPicPr>
            <p:nvPr userDrawn="1"/>
          </p:nvPicPr>
          <p:blipFill>
            <a:blip r:embed="rId2"/>
            <a:stretch>
              <a:fillRect/>
            </a:stretch>
          </p:blipFill>
          <p:spPr>
            <a:xfrm>
              <a:off x="7548216" y="4738177"/>
              <a:ext cx="1908512" cy="1758825"/>
            </a:xfrm>
            <a:prstGeom prst="rect">
              <a:avLst/>
            </a:prstGeom>
          </p:spPr>
        </p:pic>
        <p:pic>
          <p:nvPicPr>
            <p:cNvPr id="20" name="Picture 19">
              <a:extLst>
                <a:ext uri="{FF2B5EF4-FFF2-40B4-BE49-F238E27FC236}">
                  <a16:creationId xmlns:a16="http://schemas.microsoft.com/office/drawing/2014/main" id="{7136D400-0E94-6C46-90A5-1287F85EA4CB}"/>
                </a:ext>
              </a:extLst>
            </p:cNvPr>
            <p:cNvPicPr>
              <a:picLocks noChangeAspect="1"/>
            </p:cNvPicPr>
            <p:nvPr userDrawn="1"/>
          </p:nvPicPr>
          <p:blipFill>
            <a:blip r:embed="rId3"/>
            <a:stretch>
              <a:fillRect/>
            </a:stretch>
          </p:blipFill>
          <p:spPr>
            <a:xfrm>
              <a:off x="5489858" y="4744984"/>
              <a:ext cx="1981018" cy="1631427"/>
            </a:xfrm>
            <a:prstGeom prst="rect">
              <a:avLst/>
            </a:prstGeom>
          </p:spPr>
        </p:pic>
        <p:pic>
          <p:nvPicPr>
            <p:cNvPr id="22" name="Picture 21">
              <a:extLst>
                <a:ext uri="{FF2B5EF4-FFF2-40B4-BE49-F238E27FC236}">
                  <a16:creationId xmlns:a16="http://schemas.microsoft.com/office/drawing/2014/main" id="{1428E63F-FFC1-9440-B22C-5C00F37E9B04}"/>
                </a:ext>
              </a:extLst>
            </p:cNvPr>
            <p:cNvPicPr>
              <a:picLocks noChangeAspect="1"/>
            </p:cNvPicPr>
            <p:nvPr userDrawn="1"/>
          </p:nvPicPr>
          <p:blipFill>
            <a:blip r:embed="rId4"/>
            <a:stretch>
              <a:fillRect/>
            </a:stretch>
          </p:blipFill>
          <p:spPr>
            <a:xfrm>
              <a:off x="3419637" y="4744984"/>
              <a:ext cx="1992881" cy="1631427"/>
            </a:xfrm>
            <a:prstGeom prst="rect">
              <a:avLst/>
            </a:prstGeom>
          </p:spPr>
        </p:pic>
      </p:grpSp>
    </p:spTree>
    <p:extLst>
      <p:ext uri="{BB962C8B-B14F-4D97-AF65-F5344CB8AC3E}">
        <p14:creationId xmlns:p14="http://schemas.microsoft.com/office/powerpoint/2010/main" val="3617299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I) Independant Practice">
    <p:spTree>
      <p:nvGrpSpPr>
        <p:cNvPr id="1" name=""/>
        <p:cNvGrpSpPr/>
        <p:nvPr/>
      </p:nvGrpSpPr>
      <p:grpSpPr>
        <a:xfrm>
          <a:off x="0" y="0"/>
          <a:ext cx="0" cy="0"/>
          <a:chOff x="0" y="0"/>
          <a:chExt cx="0" cy="0"/>
        </a:xfrm>
      </p:grpSpPr>
      <p:sp>
        <p:nvSpPr>
          <p:cNvPr id="6" name="Text Placeholder 37">
            <a:extLst>
              <a:ext uri="{FF2B5EF4-FFF2-40B4-BE49-F238E27FC236}">
                <a16:creationId xmlns:a16="http://schemas.microsoft.com/office/drawing/2014/main" id="{BA5CBAB5-B25F-4B4C-804A-AD021B9010E4}"/>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7" name="TextBox 6">
            <a:extLst>
              <a:ext uri="{FF2B5EF4-FFF2-40B4-BE49-F238E27FC236}">
                <a16:creationId xmlns:a16="http://schemas.microsoft.com/office/drawing/2014/main" id="{B7D226EA-4EBE-2F4F-B4B3-8C66D44A3FDC}"/>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Independent Practice</a:t>
            </a:r>
          </a:p>
        </p:txBody>
      </p:sp>
      <p:sp>
        <p:nvSpPr>
          <p:cNvPr id="10" name="Text Placeholder 2">
            <a:extLst>
              <a:ext uri="{FF2B5EF4-FFF2-40B4-BE49-F238E27FC236}">
                <a16:creationId xmlns:a16="http://schemas.microsoft.com/office/drawing/2014/main" id="{2F2AA107-37A0-6640-94E6-ADA5A39A9FA3}"/>
              </a:ext>
            </a:extLst>
          </p:cNvPr>
          <p:cNvSpPr>
            <a:spLocks noGrp="1"/>
          </p:cNvSpPr>
          <p:nvPr>
            <p:ph type="body" sz="quarter" idx="15" hasCustomPrompt="1"/>
          </p:nvPr>
        </p:nvSpPr>
        <p:spPr>
          <a:xfrm>
            <a:off x="397668" y="1002771"/>
            <a:ext cx="9077325" cy="2743200"/>
          </a:xfrm>
          <a:prstGeom prst="rect">
            <a:avLst/>
          </a:prstGeom>
        </p:spPr>
        <p:txBody>
          <a:bodyPr/>
          <a:lstStyle>
            <a:lvl1pPr marL="0" indent="0">
              <a:buNone/>
              <a:defRPr sz="2800" b="1" i="0">
                <a:latin typeface="Century Gothic" panose="020B0502020202020204" pitchFamily="34" charset="0"/>
              </a:defRPr>
            </a:lvl1pPr>
          </a:lstStyle>
          <a:p>
            <a:pPr lvl="0"/>
            <a:r>
              <a:rPr lang="en-US" dirty="0"/>
              <a:t>Once the students have reached the learning goal create activities that have them practice the exact skill that has just been taught. This section can be differentiated. </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4288181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ic Content Slide">
    <p:spTree>
      <p:nvGrpSpPr>
        <p:cNvPr id="1" name=""/>
        <p:cNvGrpSpPr/>
        <p:nvPr/>
      </p:nvGrpSpPr>
      <p:grpSpPr>
        <a:xfrm>
          <a:off x="0" y="0"/>
          <a:ext cx="0" cy="0"/>
          <a:chOff x="0" y="0"/>
          <a:chExt cx="0" cy="0"/>
        </a:xfrm>
      </p:grpSpPr>
      <p:sp>
        <p:nvSpPr>
          <p:cNvPr id="7" name="Text Placeholder 37">
            <a:extLst>
              <a:ext uri="{FF2B5EF4-FFF2-40B4-BE49-F238E27FC236}">
                <a16:creationId xmlns:a16="http://schemas.microsoft.com/office/drawing/2014/main" id="{D052CD39-86C7-5E45-A279-441BFB974E3D}"/>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FC000"/>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21" name="TextBox 20">
            <a:extLst>
              <a:ext uri="{FF2B5EF4-FFF2-40B4-BE49-F238E27FC236}">
                <a16:creationId xmlns:a16="http://schemas.microsoft.com/office/drawing/2014/main" id="{8057D734-81AA-2049-8345-B99B4BA91645}"/>
              </a:ext>
            </a:extLst>
          </p:cNvPr>
          <p:cNvSpPr txBox="1"/>
          <p:nvPr userDrawn="1"/>
        </p:nvSpPr>
        <p:spPr>
          <a:xfrm>
            <a:off x="10042358" y="866274"/>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11" name="Text Placeholder 2">
            <a:extLst>
              <a:ext uri="{FF2B5EF4-FFF2-40B4-BE49-F238E27FC236}">
                <a16:creationId xmlns:a16="http://schemas.microsoft.com/office/drawing/2014/main" id="{BF86EC76-57E7-3945-83DB-9E6A331BE196}"/>
              </a:ext>
            </a:extLst>
          </p:cNvPr>
          <p:cNvSpPr>
            <a:spLocks noGrp="1"/>
          </p:cNvSpPr>
          <p:nvPr>
            <p:ph type="body" sz="quarter" idx="15" hasCustomPrompt="1"/>
          </p:nvPr>
        </p:nvSpPr>
        <p:spPr>
          <a:xfrm>
            <a:off x="397668" y="991704"/>
            <a:ext cx="9077325" cy="1971676"/>
          </a:xfrm>
          <a:prstGeom prst="rect">
            <a:avLst/>
          </a:prstGeom>
        </p:spPr>
        <p:txBody>
          <a:bodyPr/>
          <a:lstStyle>
            <a:lvl1pPr marL="0" indent="0">
              <a:buNone/>
              <a:defRPr sz="2800" b="1" i="0">
                <a:latin typeface="Century Gothic" panose="020B0502020202020204" pitchFamily="34" charset="0"/>
              </a:defRPr>
            </a:lvl1pPr>
          </a:lstStyle>
          <a:p>
            <a:pPr lvl="0"/>
            <a:r>
              <a:rPr lang="en-US" dirty="0"/>
              <a:t>Explain to the students why the learning of this content is important. </a:t>
            </a:r>
          </a:p>
          <a:p>
            <a:pPr lvl="0"/>
            <a:endParaRPr lang="en-US" dirty="0"/>
          </a:p>
          <a:p>
            <a:pPr lvl="0"/>
            <a:r>
              <a:rPr lang="en-US" dirty="0"/>
              <a:t>Click to add text. Delete textbox if unneeded. </a:t>
            </a:r>
          </a:p>
        </p:txBody>
      </p:sp>
      <p:sp>
        <p:nvSpPr>
          <p:cNvPr id="5" name="Text Placeholder 4">
            <a:extLst>
              <a:ext uri="{FF2B5EF4-FFF2-40B4-BE49-F238E27FC236}">
                <a16:creationId xmlns:a16="http://schemas.microsoft.com/office/drawing/2014/main" id="{26005884-EA56-4A5F-8C82-1956C2ADF2F8}"/>
              </a:ext>
            </a:extLst>
          </p:cNvPr>
          <p:cNvSpPr>
            <a:spLocks noGrp="1"/>
          </p:cNvSpPr>
          <p:nvPr>
            <p:ph type="body" sz="quarter" idx="17" hasCustomPrompt="1"/>
          </p:nvPr>
        </p:nvSpPr>
        <p:spPr>
          <a:xfrm>
            <a:off x="295275" y="590507"/>
            <a:ext cx="3779478" cy="319722"/>
          </a:xfrm>
          <a:prstGeom prst="rect">
            <a:avLst/>
          </a:prstGeom>
          <a:solidFill>
            <a:srgbClr val="FBCA58"/>
          </a:solidFill>
        </p:spPr>
        <p:txBody>
          <a:bodyPr/>
          <a:lstStyle>
            <a:lvl1pPr marL="0" indent="0">
              <a:buNone/>
              <a:defRPr sz="1600" b="1">
                <a:solidFill>
                  <a:srgbClr val="2E546D"/>
                </a:solidFill>
                <a:latin typeface="+mj-lt"/>
              </a:defRPr>
            </a:lvl1pPr>
            <a:lvl2pPr>
              <a:defRPr sz="1800"/>
            </a:lvl2pPr>
            <a:lvl3pPr>
              <a:defRPr sz="1600"/>
            </a:lvl3pPr>
            <a:lvl4pPr>
              <a:defRPr sz="1400"/>
            </a:lvl4pPr>
            <a:lvl5pPr>
              <a:defRPr sz="1400"/>
            </a:lvl5pPr>
          </a:lstStyle>
          <a:p>
            <a:pPr lvl="0"/>
            <a:r>
              <a:rPr lang="en-US" dirty="0"/>
              <a:t>Type Subheading here</a:t>
            </a:r>
          </a:p>
        </p:txBody>
      </p:sp>
    </p:spTree>
    <p:extLst>
      <p:ext uri="{BB962C8B-B14F-4D97-AF65-F5344CB8AC3E}">
        <p14:creationId xmlns:p14="http://schemas.microsoft.com/office/powerpoint/2010/main" val="3485279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646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 Now">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1572219" cy="515262"/>
          </a:xfrm>
          <a:prstGeom prst="rect">
            <a:avLst/>
          </a:prstGeom>
          <a:solidFill>
            <a:srgbClr val="2E546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Do Now</a:t>
            </a:r>
          </a:p>
        </p:txBody>
      </p:sp>
      <p:sp>
        <p:nvSpPr>
          <p:cNvPr id="6" name="TextBox 5">
            <a:extLst>
              <a:ext uri="{FF2B5EF4-FFF2-40B4-BE49-F238E27FC236}">
                <a16:creationId xmlns:a16="http://schemas.microsoft.com/office/drawing/2014/main" id="{8BA40631-C083-AD47-B428-316584A39680}"/>
              </a:ext>
            </a:extLst>
          </p:cNvPr>
          <p:cNvSpPr txBox="1"/>
          <p:nvPr userDrawn="1"/>
        </p:nvSpPr>
        <p:spPr>
          <a:xfrm>
            <a:off x="1867437" y="224237"/>
            <a:ext cx="10004958" cy="499682"/>
          </a:xfrm>
          <a:prstGeom prst="rect">
            <a:avLst/>
          </a:prstGeom>
          <a:solidFill>
            <a:schemeClr val="bg1"/>
          </a:solidFill>
          <a:ln>
            <a:noFill/>
          </a:ln>
        </p:spPr>
        <p:txBody>
          <a:bodyPr wrap="square" rtlCol="0" anchor="ctr">
            <a:normAutofit/>
          </a:bodyPr>
          <a:lstStyle/>
          <a:p>
            <a:r>
              <a:rPr lang="en-US" sz="2400" b="1" i="0" dirty="0">
                <a:solidFill>
                  <a:srgbClr val="23566C"/>
                </a:solidFill>
                <a:latin typeface="Century Gothic" panose="020B0502020202020204" pitchFamily="34" charset="0"/>
                <a:cs typeface="Futura Medium" panose="020B0602020204020303" pitchFamily="34" charset="-79"/>
              </a:rPr>
              <a:t>Sit down and begin this task immediately.</a:t>
            </a:r>
          </a:p>
        </p:txBody>
      </p:sp>
      <p:sp>
        <p:nvSpPr>
          <p:cNvPr id="7" name="Text Placeholder 6">
            <a:extLst>
              <a:ext uri="{FF2B5EF4-FFF2-40B4-BE49-F238E27FC236}">
                <a16:creationId xmlns:a16="http://schemas.microsoft.com/office/drawing/2014/main" id="{BF35187B-F1B6-6642-9304-A94B5E4C924F}"/>
              </a:ext>
            </a:extLst>
          </p:cNvPr>
          <p:cNvSpPr>
            <a:spLocks noGrp="1"/>
          </p:cNvSpPr>
          <p:nvPr>
            <p:ph type="body" sz="quarter" idx="10" hasCustomPrompt="1"/>
          </p:nvPr>
        </p:nvSpPr>
        <p:spPr>
          <a:xfrm>
            <a:off x="399245" y="780837"/>
            <a:ext cx="11359166" cy="1112357"/>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Explain what students need to do.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
        <p:nvSpPr>
          <p:cNvPr id="10" name="Text Placeholder 6">
            <a:extLst>
              <a:ext uri="{FF2B5EF4-FFF2-40B4-BE49-F238E27FC236}">
                <a16:creationId xmlns:a16="http://schemas.microsoft.com/office/drawing/2014/main" id="{93AE7A03-206B-7848-A477-7A841FF720DA}"/>
              </a:ext>
            </a:extLst>
          </p:cNvPr>
          <p:cNvSpPr>
            <a:spLocks noGrp="1"/>
          </p:cNvSpPr>
          <p:nvPr>
            <p:ph type="body" sz="quarter" idx="11" hasCustomPrompt="1"/>
          </p:nvPr>
        </p:nvSpPr>
        <p:spPr>
          <a:xfrm>
            <a:off x="399245" y="2066578"/>
            <a:ext cx="11359166" cy="4385737"/>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Enter in your task</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Tree>
    <p:extLst>
      <p:ext uri="{BB962C8B-B14F-4D97-AF65-F5344CB8AC3E}">
        <p14:creationId xmlns:p14="http://schemas.microsoft.com/office/powerpoint/2010/main" val="409273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I) Learning Goal Setup">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B610586-1121-E545-B9A3-243F30D950DD}"/>
              </a:ext>
            </a:extLst>
          </p:cNvPr>
          <p:cNvSpPr txBox="1"/>
          <p:nvPr userDrawn="1"/>
        </p:nvSpPr>
        <p:spPr>
          <a:xfrm>
            <a:off x="295218" y="1011383"/>
            <a:ext cx="2364855" cy="538446"/>
          </a:xfrm>
          <a:prstGeom prst="rect">
            <a:avLst/>
          </a:prstGeom>
          <a:solidFill>
            <a:srgbClr val="2E546D"/>
          </a:solidFill>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Learning Goal</a:t>
            </a:r>
          </a:p>
        </p:txBody>
      </p:sp>
      <p:sp>
        <p:nvSpPr>
          <p:cNvPr id="9" name="TextBox 8">
            <a:extLst>
              <a:ext uri="{FF2B5EF4-FFF2-40B4-BE49-F238E27FC236}">
                <a16:creationId xmlns:a16="http://schemas.microsoft.com/office/drawing/2014/main" id="{DF9C2B4A-0943-CC42-BE38-4F715F7CAA2B}"/>
              </a:ext>
            </a:extLst>
          </p:cNvPr>
          <p:cNvSpPr txBox="1"/>
          <p:nvPr userDrawn="1"/>
        </p:nvSpPr>
        <p:spPr>
          <a:xfrm>
            <a:off x="517951" y="4565193"/>
            <a:ext cx="2734700" cy="1947917"/>
          </a:xfrm>
          <a:prstGeom prst="rect">
            <a:avLst/>
          </a:prstGeom>
          <a:noFill/>
        </p:spPr>
        <p:txBody>
          <a:bodyPr wrap="square" tIns="180000" rtlCol="0" anchor="t">
            <a:normAutofit/>
          </a:bodyPr>
          <a:lstStyle/>
          <a:p>
            <a:r>
              <a:rPr lang="en-US" sz="3600" b="1" i="0" dirty="0">
                <a:solidFill>
                  <a:srgbClr val="2E546D"/>
                </a:solidFill>
                <a:latin typeface="Calibri" panose="020F0502020204030204" pitchFamily="34" charset="0"/>
                <a:cs typeface="Calibri" panose="020F0502020204030204" pitchFamily="34" charset="0"/>
              </a:rPr>
              <a:t>Think </a:t>
            </a:r>
          </a:p>
          <a:p>
            <a:r>
              <a:rPr lang="en-US" sz="3600" b="1" i="0" dirty="0">
                <a:solidFill>
                  <a:srgbClr val="2E546D"/>
                </a:solidFill>
                <a:latin typeface="Calibri" panose="020F0502020204030204" pitchFamily="34" charset="0"/>
                <a:cs typeface="Calibri" panose="020F0502020204030204" pitchFamily="34" charset="0"/>
              </a:rPr>
              <a:t>Pair</a:t>
            </a:r>
          </a:p>
          <a:p>
            <a:r>
              <a:rPr lang="en-US" sz="3600" b="1" i="0" dirty="0">
                <a:solidFill>
                  <a:srgbClr val="2E546D"/>
                </a:solidFill>
                <a:latin typeface="Calibri" panose="020F0502020204030204" pitchFamily="34" charset="0"/>
                <a:cs typeface="Calibri" panose="020F0502020204030204" pitchFamily="34" charset="0"/>
              </a:rPr>
              <a:t>Share</a:t>
            </a:r>
          </a:p>
        </p:txBody>
      </p:sp>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601508" cy="2929609"/>
          </a:xfrm>
          <a:prstGeom prst="rect">
            <a:avLst/>
          </a:prstGeom>
          <a:solidFill>
            <a:srgbClr val="2E546D"/>
          </a:solidFill>
          <a:ln>
            <a:noFill/>
          </a:ln>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A statement describing what the students will be able to do by the end of the lesson.</a:t>
            </a:r>
          </a:p>
        </p:txBody>
      </p:sp>
      <p:grpSp>
        <p:nvGrpSpPr>
          <p:cNvPr id="24" name="Group 23">
            <a:extLst>
              <a:ext uri="{FF2B5EF4-FFF2-40B4-BE49-F238E27FC236}">
                <a16:creationId xmlns:a16="http://schemas.microsoft.com/office/drawing/2014/main" id="{5BA5BEC9-826C-1A47-BE3A-FB14643A0AFC}"/>
              </a:ext>
            </a:extLst>
          </p:cNvPr>
          <p:cNvGrpSpPr/>
          <p:nvPr userDrawn="1"/>
        </p:nvGrpSpPr>
        <p:grpSpPr>
          <a:xfrm>
            <a:off x="3252651" y="4754285"/>
            <a:ext cx="6037091" cy="1758825"/>
            <a:chOff x="3419637" y="4738177"/>
            <a:chExt cx="6037091" cy="1758825"/>
          </a:xfrm>
        </p:grpSpPr>
        <p:pic>
          <p:nvPicPr>
            <p:cNvPr id="18" name="Picture 17">
              <a:extLst>
                <a:ext uri="{FF2B5EF4-FFF2-40B4-BE49-F238E27FC236}">
                  <a16:creationId xmlns:a16="http://schemas.microsoft.com/office/drawing/2014/main" id="{E37A4E4E-E544-E249-993F-5D9F8D408AA7}"/>
                </a:ext>
              </a:extLst>
            </p:cNvPr>
            <p:cNvPicPr>
              <a:picLocks noChangeAspect="1"/>
            </p:cNvPicPr>
            <p:nvPr userDrawn="1"/>
          </p:nvPicPr>
          <p:blipFill>
            <a:blip r:embed="rId2"/>
            <a:stretch>
              <a:fillRect/>
            </a:stretch>
          </p:blipFill>
          <p:spPr>
            <a:xfrm>
              <a:off x="7548216" y="4738177"/>
              <a:ext cx="1908512" cy="1758825"/>
            </a:xfrm>
            <a:prstGeom prst="rect">
              <a:avLst/>
            </a:prstGeom>
          </p:spPr>
        </p:pic>
        <p:pic>
          <p:nvPicPr>
            <p:cNvPr id="20" name="Picture 19">
              <a:extLst>
                <a:ext uri="{FF2B5EF4-FFF2-40B4-BE49-F238E27FC236}">
                  <a16:creationId xmlns:a16="http://schemas.microsoft.com/office/drawing/2014/main" id="{7136D400-0E94-6C46-90A5-1287F85EA4CB}"/>
                </a:ext>
              </a:extLst>
            </p:cNvPr>
            <p:cNvPicPr>
              <a:picLocks noChangeAspect="1"/>
            </p:cNvPicPr>
            <p:nvPr userDrawn="1"/>
          </p:nvPicPr>
          <p:blipFill>
            <a:blip r:embed="rId3"/>
            <a:stretch>
              <a:fillRect/>
            </a:stretch>
          </p:blipFill>
          <p:spPr>
            <a:xfrm>
              <a:off x="5489858" y="4744984"/>
              <a:ext cx="1981018" cy="1631427"/>
            </a:xfrm>
            <a:prstGeom prst="rect">
              <a:avLst/>
            </a:prstGeom>
          </p:spPr>
        </p:pic>
        <p:pic>
          <p:nvPicPr>
            <p:cNvPr id="22" name="Picture 21">
              <a:extLst>
                <a:ext uri="{FF2B5EF4-FFF2-40B4-BE49-F238E27FC236}">
                  <a16:creationId xmlns:a16="http://schemas.microsoft.com/office/drawing/2014/main" id="{1428E63F-FFC1-9440-B22C-5C00F37E9B04}"/>
                </a:ext>
              </a:extLst>
            </p:cNvPr>
            <p:cNvPicPr>
              <a:picLocks noChangeAspect="1"/>
            </p:cNvPicPr>
            <p:nvPr userDrawn="1"/>
          </p:nvPicPr>
          <p:blipFill>
            <a:blip r:embed="rId4"/>
            <a:stretch>
              <a:fillRect/>
            </a:stretch>
          </p:blipFill>
          <p:spPr>
            <a:xfrm>
              <a:off x="3419637" y="4744984"/>
              <a:ext cx="1992881" cy="1631427"/>
            </a:xfrm>
            <a:prstGeom prst="rect">
              <a:avLst/>
            </a:prstGeom>
          </p:spPr>
        </p:pic>
      </p:grpSp>
    </p:spTree>
    <p:extLst>
      <p:ext uri="{BB962C8B-B14F-4D97-AF65-F5344CB8AC3E}">
        <p14:creationId xmlns:p14="http://schemas.microsoft.com/office/powerpoint/2010/main" val="250352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Goal Simple">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B610586-1121-E545-B9A3-243F30D950DD}"/>
              </a:ext>
            </a:extLst>
          </p:cNvPr>
          <p:cNvSpPr txBox="1"/>
          <p:nvPr userDrawn="1"/>
        </p:nvSpPr>
        <p:spPr>
          <a:xfrm>
            <a:off x="295218" y="1011383"/>
            <a:ext cx="2364855" cy="538446"/>
          </a:xfrm>
          <a:prstGeom prst="rect">
            <a:avLst/>
          </a:prstGeom>
          <a:solidFill>
            <a:srgbClr val="2E546D"/>
          </a:solidFill>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Learning Goal</a:t>
            </a:r>
          </a:p>
        </p:txBody>
      </p:sp>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601508" cy="2929609"/>
          </a:xfrm>
          <a:prstGeom prst="rect">
            <a:avLst/>
          </a:prstGeom>
          <a:solidFill>
            <a:srgbClr val="2E546D"/>
          </a:solidFill>
          <a:ln>
            <a:noFill/>
          </a:ln>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A statement describing what the students will be able to do by the end of the lesson.</a:t>
            </a:r>
          </a:p>
        </p:txBody>
      </p:sp>
    </p:spTree>
    <p:extLst>
      <p:ext uri="{BB962C8B-B14F-4D97-AF65-F5344CB8AC3E}">
        <p14:creationId xmlns:p14="http://schemas.microsoft.com/office/powerpoint/2010/main" val="4004097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I) Key Term Definition">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3727" cy="515262"/>
          </a:xfrm>
          <a:prstGeom prst="rect">
            <a:avLst/>
          </a:prstGeom>
          <a:solidFill>
            <a:srgbClr val="2E546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8" y="1873045"/>
            <a:ext cx="4609291" cy="495947"/>
          </a:xfrm>
          <a:prstGeom prst="rect">
            <a:avLst/>
          </a:prstGeom>
          <a:solidFill>
            <a:srgbClr val="FBCA58"/>
          </a:solidFill>
          <a:ln>
            <a:noFill/>
          </a:ln>
        </p:spPr>
        <p:txBody>
          <a:bodyPr wrap="square" rtlCol="0" anchor="ctr">
            <a:normAutofit/>
          </a:bodyPr>
          <a:lstStyle/>
          <a:p>
            <a:r>
              <a:rPr lang="en-US" sz="2400" b="1" i="0" dirty="0">
                <a:solidFill>
                  <a:srgbClr val="23566C"/>
                </a:solidFill>
                <a:latin typeface="Century Gothic" panose="020B0502020202020204" pitchFamily="34" charset="0"/>
                <a:cs typeface="Futura Medium" panose="020B0602020204020303" pitchFamily="34" charset="-79"/>
              </a:rPr>
              <a:t>Track with me / Read with me</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601564" cy="1150657"/>
          </a:xfrm>
          <a:prstGeom prst="rect">
            <a:avLst/>
          </a:prstGeom>
          <a:solidFill>
            <a:srgbClr val="2E546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4242624"/>
          </a:xfrm>
          <a:prstGeom prst="rect">
            <a:avLst/>
          </a:prstGeom>
          <a:noFill/>
        </p:spPr>
        <p:txBody>
          <a:bodyPr tIns="144000" bIns="0"/>
          <a:lstStyle>
            <a:lvl1pPr marL="0" indent="0">
              <a:buNone/>
              <a:defRPr sz="6000" b="1" i="0">
                <a:solidFill>
                  <a:srgbClr val="2E546D"/>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definition</a:t>
            </a:r>
          </a:p>
        </p:txBody>
      </p:sp>
    </p:spTree>
    <p:extLst>
      <p:ext uri="{BB962C8B-B14F-4D97-AF65-F5344CB8AC3E}">
        <p14:creationId xmlns:p14="http://schemas.microsoft.com/office/powerpoint/2010/main" val="814451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I) Key Term Definition Disappear">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5600" cy="515262"/>
          </a:xfrm>
          <a:prstGeom prst="rect">
            <a:avLst/>
          </a:prstGeom>
          <a:solidFill>
            <a:srgbClr val="2E546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601564" cy="1150657"/>
          </a:xfrm>
          <a:prstGeom prst="rect">
            <a:avLst/>
          </a:prstGeom>
          <a:solidFill>
            <a:srgbClr val="2E546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1042224"/>
          </a:xfrm>
          <a:prstGeom prst="rect">
            <a:avLst/>
          </a:prstGeom>
          <a:noFill/>
        </p:spPr>
        <p:txBody>
          <a:bodyPr tIns="144000" bIns="0"/>
          <a:lstStyle>
            <a:lvl1pPr marL="0" indent="0">
              <a:buNone/>
              <a:defRPr sz="6000" b="1" i="0">
                <a:solidFill>
                  <a:srgbClr val="2F556E"/>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6" name="Text Placeholder 15">
            <a:extLst>
              <a:ext uri="{FF2B5EF4-FFF2-40B4-BE49-F238E27FC236}">
                <a16:creationId xmlns:a16="http://schemas.microsoft.com/office/drawing/2014/main" id="{C99969C1-6602-ED48-B174-C33A6E95ED02}"/>
              </a:ext>
            </a:extLst>
          </p:cNvPr>
          <p:cNvSpPr>
            <a:spLocks noGrp="1"/>
          </p:cNvSpPr>
          <p:nvPr>
            <p:ph type="body" sz="quarter" idx="12" hasCustomPrompt="1"/>
          </p:nvPr>
        </p:nvSpPr>
        <p:spPr>
          <a:xfrm>
            <a:off x="295218" y="3421620"/>
            <a:ext cx="11577177" cy="3158794"/>
          </a:xfrm>
          <a:prstGeom prst="rect">
            <a:avLst/>
          </a:prstGeom>
          <a:noFill/>
        </p:spPr>
        <p:txBody>
          <a:bodyPr tIns="144000" bIns="0"/>
          <a:lstStyle>
            <a:lvl1pPr marL="0" indent="0">
              <a:buNone/>
              <a:defRPr sz="6000" b="1" i="0">
                <a:solidFill>
                  <a:srgbClr val="2F556E"/>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the part of the definition that will disappear upon clicking. </a:t>
            </a:r>
          </a:p>
        </p:txBody>
      </p:sp>
      <p:sp>
        <p:nvSpPr>
          <p:cNvPr id="7" name="TextBox 6">
            <a:extLst>
              <a:ext uri="{FF2B5EF4-FFF2-40B4-BE49-F238E27FC236}">
                <a16:creationId xmlns:a16="http://schemas.microsoft.com/office/drawing/2014/main" id="{41034DDA-3128-9245-AE60-3BC48E5BA7BD}"/>
              </a:ext>
            </a:extLst>
          </p:cNvPr>
          <p:cNvSpPr txBox="1"/>
          <p:nvPr userDrawn="1"/>
        </p:nvSpPr>
        <p:spPr>
          <a:xfrm>
            <a:off x="295218" y="1873045"/>
            <a:ext cx="4609291" cy="495947"/>
          </a:xfrm>
          <a:prstGeom prst="rect">
            <a:avLst/>
          </a:prstGeom>
          <a:solidFill>
            <a:srgbClr val="FBCA58"/>
          </a:solidFill>
          <a:ln>
            <a:noFill/>
          </a:ln>
        </p:spPr>
        <p:txBody>
          <a:bodyPr wrap="square" rtlCol="0" anchor="ctr">
            <a:normAutofit/>
          </a:bodyPr>
          <a:lstStyle/>
          <a:p>
            <a:r>
              <a:rPr lang="en-US" sz="2400" b="1" i="0" dirty="0">
                <a:solidFill>
                  <a:srgbClr val="2F556E"/>
                </a:solidFill>
                <a:latin typeface="Century Gothic" panose="020B0502020202020204" pitchFamily="34" charset="0"/>
                <a:cs typeface="Futura Medium" panose="020B0602020204020303" pitchFamily="34" charset="-79"/>
              </a:rPr>
              <a:t>Track with me / Read with me</a:t>
            </a:r>
          </a:p>
        </p:txBody>
      </p:sp>
    </p:spTree>
    <p:extLst>
      <p:ext uri="{BB962C8B-B14F-4D97-AF65-F5344CB8AC3E}">
        <p14:creationId xmlns:p14="http://schemas.microsoft.com/office/powerpoint/2010/main" val="2123652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1" presetClass="exit" presetSubtype="0" fill="hold" nodeType="clickEffect">
                  <p:stCondLst>
                    <p:cond delay="0"/>
                  </p:stCondLst>
                  <p:childTnLst>
                    <p:set>
                      <p:cBhvr>
                        <p:cTn dur="1" fill="hold">
                          <p:stCondLst>
                            <p:cond delay="0"/>
                          </p:stCondLst>
                        </p:cTn>
                        <p:tgtEl>
                          <p:spTgt spid="6"/>
                        </p:tgtEl>
                        <p:attrNameLst>
                          <p:attrName>style.visibility</p:attrName>
                        </p:attrNameLst>
                      </p:cBhvr>
                      <p:to>
                        <p:strVal val="hidden"/>
                      </p:to>
                    </p:se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I) Easy English">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5600" cy="515262"/>
          </a:xfrm>
          <a:prstGeom prst="rect">
            <a:avLst/>
          </a:prstGeom>
          <a:solidFill>
            <a:srgbClr val="2F556E"/>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9" y="1873045"/>
            <a:ext cx="1990782" cy="495947"/>
          </a:xfrm>
          <a:prstGeom prst="rect">
            <a:avLst/>
          </a:prstGeom>
          <a:solidFill>
            <a:srgbClr val="FBCA58"/>
          </a:solidFill>
          <a:ln>
            <a:noFill/>
          </a:ln>
        </p:spPr>
        <p:txBody>
          <a:bodyPr wrap="square" rtlCol="0" anchor="ctr">
            <a:normAutofit/>
          </a:bodyPr>
          <a:lstStyle/>
          <a:p>
            <a:r>
              <a:rPr lang="en-US" sz="2400" b="1" i="0" dirty="0">
                <a:solidFill>
                  <a:srgbClr val="2F556E"/>
                </a:solidFill>
                <a:latin typeface="Century Gothic" panose="020B0502020202020204" pitchFamily="34" charset="0"/>
                <a:cs typeface="Futura Medium" panose="020B0602020204020303" pitchFamily="34" charset="-79"/>
              </a:rPr>
              <a:t>Easy English</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601564" cy="1150657"/>
          </a:xfrm>
          <a:prstGeom prst="rect">
            <a:avLst/>
          </a:prstGeom>
          <a:solidFill>
            <a:srgbClr val="2F556E"/>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5"/>
            <a:ext cx="11577177" cy="3349007"/>
          </a:xfrm>
          <a:prstGeom prst="rect">
            <a:avLst/>
          </a:prstGeom>
          <a:noFill/>
        </p:spPr>
        <p:txBody>
          <a:bodyPr tIns="144000" bIns="0" anchor="ctr"/>
          <a:lstStyle>
            <a:lvl1pPr marL="0" indent="0" algn="ctr">
              <a:buNone/>
              <a:defRPr sz="6000" b="1" i="0">
                <a:solidFill>
                  <a:srgbClr val="2F556E"/>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Target: Easy</a:t>
            </a:r>
          </a:p>
        </p:txBody>
      </p:sp>
    </p:spTree>
    <p:extLst>
      <p:ext uri="{BB962C8B-B14F-4D97-AF65-F5344CB8AC3E}">
        <p14:creationId xmlns:p14="http://schemas.microsoft.com/office/powerpoint/2010/main" val="1905413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3AA52D-1531-D74F-B0A5-6078D4C9110F}"/>
              </a:ext>
            </a:extLst>
          </p:cNvPr>
          <p:cNvSpPr/>
          <p:nvPr userDrawn="1"/>
        </p:nvSpPr>
        <p:spPr>
          <a:xfrm>
            <a:off x="0" y="0"/>
            <a:ext cx="12192000" cy="6858000"/>
          </a:xfrm>
          <a:prstGeom prst="rect">
            <a:avLst/>
          </a:prstGeom>
          <a:solidFill>
            <a:srgbClr val="2E54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BC489FE-D005-E249-B3C3-A41B78A14714}"/>
              </a:ext>
            </a:extLst>
          </p:cNvPr>
          <p:cNvSpPr/>
          <p:nvPr userDrawn="1"/>
        </p:nvSpPr>
        <p:spPr>
          <a:xfrm>
            <a:off x="0" y="221672"/>
            <a:ext cx="12192000" cy="6372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DC76C98-0227-3747-80B1-ED384456CDE8}"/>
              </a:ext>
            </a:extLst>
          </p:cNvPr>
          <p:cNvPicPr>
            <a:picLocks noChangeAspect="1"/>
          </p:cNvPicPr>
          <p:nvPr userDrawn="1"/>
        </p:nvPicPr>
        <p:blipFill>
          <a:blip r:embed="rId18"/>
          <a:stretch>
            <a:fillRect/>
          </a:stretch>
        </p:blipFill>
        <p:spPr>
          <a:xfrm>
            <a:off x="10640451" y="6085119"/>
            <a:ext cx="1168470" cy="509380"/>
          </a:xfrm>
          <a:prstGeom prst="rect">
            <a:avLst/>
          </a:prstGeom>
        </p:spPr>
      </p:pic>
    </p:spTree>
    <p:extLst>
      <p:ext uri="{BB962C8B-B14F-4D97-AF65-F5344CB8AC3E}">
        <p14:creationId xmlns:p14="http://schemas.microsoft.com/office/powerpoint/2010/main" val="288887113"/>
      </p:ext>
    </p:extLst>
  </p:cSld>
  <p:clrMap bg1="lt1" tx1="dk1" bg2="lt2" tx2="dk2" accent1="accent1" accent2="accent2" accent3="accent3" accent4="accent4" accent5="accent5" accent6="accent6" hlink="hlink" folHlink="folHlink"/>
  <p:sldLayoutIdLst>
    <p:sldLayoutId id="2147484294" r:id="rId1"/>
    <p:sldLayoutId id="2147484295" r:id="rId2"/>
    <p:sldLayoutId id="2147484288" r:id="rId3"/>
    <p:sldLayoutId id="2147484275" r:id="rId4"/>
    <p:sldLayoutId id="2147484276" r:id="rId5"/>
    <p:sldLayoutId id="2147484293" r:id="rId6"/>
    <p:sldLayoutId id="2147484277" r:id="rId7"/>
    <p:sldLayoutId id="2147484278" r:id="rId8"/>
    <p:sldLayoutId id="2147484279" r:id="rId9"/>
    <p:sldLayoutId id="2147484280" r:id="rId10"/>
    <p:sldLayoutId id="2147484281" r:id="rId11"/>
    <p:sldLayoutId id="2147484282" r:id="rId12"/>
    <p:sldLayoutId id="2147484283" r:id="rId13"/>
    <p:sldLayoutId id="2147484284" r:id="rId14"/>
    <p:sldLayoutId id="2147484285" r:id="rId15"/>
    <p:sldLayoutId id="214748428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ideo" Target="https://www.youtube.com/embed/63FnT0W-Hxc?feature=oembed" TargetMode="Externa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2FDFC4-7213-4B80-88AC-CFDA713A6754}"/>
              </a:ext>
            </a:extLst>
          </p:cNvPr>
          <p:cNvSpPr>
            <a:spLocks noGrp="1"/>
          </p:cNvSpPr>
          <p:nvPr>
            <p:ph type="body" sz="quarter" idx="10"/>
          </p:nvPr>
        </p:nvSpPr>
        <p:spPr/>
        <p:txBody>
          <a:bodyPr/>
          <a:lstStyle/>
          <a:p>
            <a:r>
              <a:rPr lang="en-AU" dirty="0"/>
              <a:t>Electric fields</a:t>
            </a:r>
          </a:p>
        </p:txBody>
      </p:sp>
      <p:sp>
        <p:nvSpPr>
          <p:cNvPr id="3" name="Text Placeholder 3">
            <a:extLst>
              <a:ext uri="{FF2B5EF4-FFF2-40B4-BE49-F238E27FC236}">
                <a16:creationId xmlns:a16="http://schemas.microsoft.com/office/drawing/2014/main" id="{15B39FF7-CE51-4DDE-B8F7-A2B32DD72593}"/>
              </a:ext>
            </a:extLst>
          </p:cNvPr>
          <p:cNvSpPr txBox="1">
            <a:spLocks/>
          </p:cNvSpPr>
          <p:nvPr/>
        </p:nvSpPr>
        <p:spPr>
          <a:xfrm>
            <a:off x="295274" y="4571479"/>
            <a:ext cx="3779478" cy="319722"/>
          </a:xfrm>
          <a:prstGeom prst="rect">
            <a:avLst/>
          </a:prstGeom>
          <a:solidFill>
            <a:srgbClr val="FBCA58"/>
          </a:solidFill>
        </p:spPr>
        <p:txBody>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rgbClr val="2E546D"/>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Success Criteria</a:t>
            </a:r>
          </a:p>
        </p:txBody>
      </p:sp>
      <p:sp>
        <p:nvSpPr>
          <p:cNvPr id="4" name="Text Placeholder 2">
            <a:extLst>
              <a:ext uri="{FF2B5EF4-FFF2-40B4-BE49-F238E27FC236}">
                <a16:creationId xmlns:a16="http://schemas.microsoft.com/office/drawing/2014/main" id="{376F90D9-C05E-4F92-AA21-6770C35F6CD9}"/>
              </a:ext>
            </a:extLst>
          </p:cNvPr>
          <p:cNvSpPr txBox="1">
            <a:spLocks/>
          </p:cNvSpPr>
          <p:nvPr/>
        </p:nvSpPr>
        <p:spPr>
          <a:xfrm>
            <a:off x="209549" y="4921871"/>
            <a:ext cx="11601508" cy="138256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000" b="0" i="0" dirty="0">
                <a:solidFill>
                  <a:srgbClr val="000303"/>
                </a:solidFill>
                <a:effectLst/>
                <a:latin typeface="+mj-lt"/>
              </a:rPr>
              <a:t>I can draw electric field diagrams and explain the properties shown in the diagrams.</a:t>
            </a:r>
          </a:p>
          <a:p>
            <a:pPr algn="l"/>
            <a:r>
              <a:rPr lang="en-US" sz="2000" b="0" i="0" dirty="0">
                <a:solidFill>
                  <a:srgbClr val="000303"/>
                </a:solidFill>
                <a:effectLst/>
                <a:latin typeface="+mj-lt"/>
              </a:rPr>
              <a:t>I can calculate the force on a free charge in an electric field.</a:t>
            </a:r>
          </a:p>
        </p:txBody>
      </p:sp>
    </p:spTree>
    <p:extLst>
      <p:ext uri="{BB962C8B-B14F-4D97-AF65-F5344CB8AC3E}">
        <p14:creationId xmlns:p14="http://schemas.microsoft.com/office/powerpoint/2010/main" val="3779206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Electric Fields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8" name="Text Placeholder 3">
            <a:extLst>
              <a:ext uri="{FF2B5EF4-FFF2-40B4-BE49-F238E27FC236}">
                <a16:creationId xmlns:a16="http://schemas.microsoft.com/office/drawing/2014/main" id="{7E11F69C-68AB-4B11-9E75-0C0F6E869F68}"/>
              </a:ext>
            </a:extLst>
          </p:cNvPr>
          <p:cNvSpPr txBox="1">
            <a:spLocks/>
          </p:cNvSpPr>
          <p:nvPr/>
        </p:nvSpPr>
        <p:spPr>
          <a:xfrm>
            <a:off x="214867" y="1007686"/>
            <a:ext cx="11865971"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The lines in an electric field display the </a:t>
            </a:r>
            <a:r>
              <a:rPr lang="en-AU" sz="2400" dirty="0"/>
              <a:t>forces</a:t>
            </a:r>
            <a:r>
              <a:rPr lang="en-AU" sz="2400" b="0" dirty="0"/>
              <a:t> – the force that will be exerted on a positively charged object. A negatively charged object will experience a force in the opposite direction of the lines.</a:t>
            </a:r>
          </a:p>
          <a:p>
            <a:pPr lvl="1" indent="0" algn="just">
              <a:buNone/>
            </a:pPr>
            <a:endParaRPr lang="en-AU" sz="2000" dirty="0"/>
          </a:p>
        </p:txBody>
      </p:sp>
      <p:sp>
        <p:nvSpPr>
          <p:cNvPr id="3" name="Oval 2">
            <a:extLst>
              <a:ext uri="{FF2B5EF4-FFF2-40B4-BE49-F238E27FC236}">
                <a16:creationId xmlns:a16="http://schemas.microsoft.com/office/drawing/2014/main" id="{70889490-D2E4-4863-A1E1-DC43A1328684}"/>
              </a:ext>
            </a:extLst>
          </p:cNvPr>
          <p:cNvSpPr/>
          <p:nvPr/>
        </p:nvSpPr>
        <p:spPr>
          <a:xfrm>
            <a:off x="9149757" y="3240572"/>
            <a:ext cx="1603537" cy="1603537"/>
          </a:xfrm>
          <a:prstGeom prst="ellipse">
            <a:avLst/>
          </a:prstGeom>
          <a:solidFill>
            <a:srgbClr val="F03C1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b="1" dirty="0">
                <a:solidFill>
                  <a:schemeClr val="tx1"/>
                </a:solidFill>
              </a:rPr>
              <a:t>+</a:t>
            </a:r>
          </a:p>
        </p:txBody>
      </p:sp>
      <p:grpSp>
        <p:nvGrpSpPr>
          <p:cNvPr id="11" name="Group 10">
            <a:extLst>
              <a:ext uri="{FF2B5EF4-FFF2-40B4-BE49-F238E27FC236}">
                <a16:creationId xmlns:a16="http://schemas.microsoft.com/office/drawing/2014/main" id="{AFB786AF-F011-4250-96B9-EB2DA198EB2F}"/>
              </a:ext>
            </a:extLst>
          </p:cNvPr>
          <p:cNvGrpSpPr/>
          <p:nvPr/>
        </p:nvGrpSpPr>
        <p:grpSpPr>
          <a:xfrm>
            <a:off x="7670308" y="2019955"/>
            <a:ext cx="4496696" cy="4152548"/>
            <a:chOff x="302925" y="1758974"/>
            <a:chExt cx="6395455" cy="5926278"/>
          </a:xfrm>
        </p:grpSpPr>
        <p:cxnSp>
          <p:nvCxnSpPr>
            <p:cNvPr id="12" name="Straight Arrow Connector 11">
              <a:extLst>
                <a:ext uri="{FF2B5EF4-FFF2-40B4-BE49-F238E27FC236}">
                  <a16:creationId xmlns:a16="http://schemas.microsoft.com/office/drawing/2014/main" id="{921D5FED-B794-4F03-BDEA-A226EBE74540}"/>
                </a:ext>
              </a:extLst>
            </p:cNvPr>
            <p:cNvCxnSpPr>
              <a:cxnSpLocks/>
            </p:cNvCxnSpPr>
            <p:nvPr/>
          </p:nvCxnSpPr>
          <p:spPr>
            <a:xfrm>
              <a:off x="302925" y="4598274"/>
              <a:ext cx="2090502"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829998D-1B6C-49C2-847E-825D1B131EED}"/>
                </a:ext>
              </a:extLst>
            </p:cNvPr>
            <p:cNvCxnSpPr>
              <a:cxnSpLocks/>
            </p:cNvCxnSpPr>
            <p:nvPr/>
          </p:nvCxnSpPr>
          <p:spPr>
            <a:xfrm>
              <a:off x="1456255" y="2598085"/>
              <a:ext cx="1310245" cy="1188741"/>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69E1BEF-AE62-431F-9FA6-E4BCFF5C9F7A}"/>
                </a:ext>
              </a:extLst>
            </p:cNvPr>
            <p:cNvCxnSpPr>
              <a:cxnSpLocks/>
            </p:cNvCxnSpPr>
            <p:nvPr/>
          </p:nvCxnSpPr>
          <p:spPr>
            <a:xfrm>
              <a:off x="3562701" y="1758974"/>
              <a:ext cx="0" cy="1746791"/>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BE39E1B-D6FB-456A-B55E-280D9A3A6FEE}"/>
                </a:ext>
              </a:extLst>
            </p:cNvPr>
            <p:cNvCxnSpPr>
              <a:cxnSpLocks/>
            </p:cNvCxnSpPr>
            <p:nvPr/>
          </p:nvCxnSpPr>
          <p:spPr>
            <a:xfrm flipH="1">
              <a:off x="4358901" y="2527359"/>
              <a:ext cx="1329669" cy="1275328"/>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74233F-8D0B-49F2-809D-CE066C401022}"/>
                </a:ext>
              </a:extLst>
            </p:cNvPr>
            <p:cNvCxnSpPr>
              <a:cxnSpLocks/>
            </p:cNvCxnSpPr>
            <p:nvPr/>
          </p:nvCxnSpPr>
          <p:spPr>
            <a:xfrm flipH="1" flipV="1">
              <a:off x="4731975" y="4598273"/>
              <a:ext cx="1966405" cy="1"/>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B699D5A-39CA-4F35-8825-C826EFBA2436}"/>
                </a:ext>
              </a:extLst>
            </p:cNvPr>
            <p:cNvCxnSpPr>
              <a:cxnSpLocks/>
            </p:cNvCxnSpPr>
            <p:nvPr/>
          </p:nvCxnSpPr>
          <p:spPr>
            <a:xfrm flipH="1" flipV="1">
              <a:off x="4389503" y="5425076"/>
              <a:ext cx="1335906" cy="1368684"/>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07FDED9-EE42-4500-89DC-780322D069B2}"/>
                </a:ext>
              </a:extLst>
            </p:cNvPr>
            <p:cNvCxnSpPr>
              <a:cxnSpLocks/>
            </p:cNvCxnSpPr>
            <p:nvPr/>
          </p:nvCxnSpPr>
          <p:spPr>
            <a:xfrm flipV="1">
              <a:off x="3547400" y="5767548"/>
              <a:ext cx="15301" cy="1917704"/>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5CA9D76-88FC-47A9-8AC3-98E5B4D3F9BE}"/>
                </a:ext>
              </a:extLst>
            </p:cNvPr>
            <p:cNvCxnSpPr>
              <a:cxnSpLocks/>
            </p:cNvCxnSpPr>
            <p:nvPr/>
          </p:nvCxnSpPr>
          <p:spPr>
            <a:xfrm flipV="1">
              <a:off x="1369394" y="5425077"/>
              <a:ext cx="1366505" cy="1217769"/>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9" name="Text Placeholder 3">
            <a:extLst>
              <a:ext uri="{FF2B5EF4-FFF2-40B4-BE49-F238E27FC236}">
                <a16:creationId xmlns:a16="http://schemas.microsoft.com/office/drawing/2014/main" id="{3CF16CFF-B4F8-4A4E-B96F-048BC19DE3B7}"/>
              </a:ext>
            </a:extLst>
          </p:cNvPr>
          <p:cNvSpPr txBox="1">
            <a:spLocks/>
          </p:cNvSpPr>
          <p:nvPr/>
        </p:nvSpPr>
        <p:spPr>
          <a:xfrm>
            <a:off x="301034" y="1912179"/>
            <a:ext cx="5432791"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AU" sz="2400" b="0" dirty="0"/>
          </a:p>
          <a:p>
            <a:pPr algn="just"/>
            <a:r>
              <a:rPr lang="en-AU" sz="2400" dirty="0"/>
              <a:t>Electric field strength</a:t>
            </a:r>
            <a:endParaRPr lang="en-AU" sz="2400" b="0" dirty="0"/>
          </a:p>
          <a:p>
            <a:pPr algn="just"/>
            <a:r>
              <a:rPr lang="en-AU" sz="2000" b="0" dirty="0"/>
              <a:t>The amount of force that the field applies to a unit of charge</a:t>
            </a:r>
          </a:p>
          <a:p>
            <a:pPr algn="just"/>
            <a:endParaRPr lang="en-AU" sz="2000" b="0" dirty="0"/>
          </a:p>
          <a:p>
            <a:pPr algn="just"/>
            <a:endParaRPr lang="en-AU" sz="2000" b="0" dirty="0"/>
          </a:p>
          <a:p>
            <a:pPr algn="just"/>
            <a:endParaRPr lang="en-AU" sz="2000" b="0" dirty="0"/>
          </a:p>
          <a:p>
            <a:pPr algn="just"/>
            <a:endParaRPr lang="en-AU" sz="2000" b="0" dirty="0"/>
          </a:p>
          <a:p>
            <a:pPr algn="just"/>
            <a:r>
              <a:rPr lang="en-AU" sz="2000" b="0" dirty="0"/>
              <a:t>E = electric field strength (NC</a:t>
            </a:r>
            <a:r>
              <a:rPr lang="en-AU" sz="2000" b="0" baseline="30000" dirty="0"/>
              <a:t>-1</a:t>
            </a:r>
            <a:r>
              <a:rPr lang="en-AU" sz="2000" b="0" dirty="0"/>
              <a:t>)</a:t>
            </a:r>
          </a:p>
          <a:p>
            <a:pPr algn="just"/>
            <a:r>
              <a:rPr lang="en-AU" sz="2000" b="0" dirty="0"/>
              <a:t>F = force acting on the charge (N)</a:t>
            </a:r>
          </a:p>
          <a:p>
            <a:pPr algn="just"/>
            <a:r>
              <a:rPr lang="en-AU" sz="2000" b="0" dirty="0"/>
              <a:t>q = quantity of the charge (C)</a:t>
            </a:r>
            <a:endParaRPr lang="en-AU" sz="1800" dirty="0"/>
          </a:p>
          <a:p>
            <a:pPr lvl="1" indent="0" algn="just">
              <a:buNone/>
            </a:pPr>
            <a:endParaRPr lang="en-AU" sz="2000" dirty="0"/>
          </a:p>
        </p:txBody>
      </p:sp>
      <p:pic>
        <p:nvPicPr>
          <p:cNvPr id="32" name="Picture 31">
            <a:extLst>
              <a:ext uri="{FF2B5EF4-FFF2-40B4-BE49-F238E27FC236}">
                <a16:creationId xmlns:a16="http://schemas.microsoft.com/office/drawing/2014/main" id="{72D3685E-AED2-4CAA-914B-209A1E752B4E}"/>
              </a:ext>
            </a:extLst>
          </p:cNvPr>
          <p:cNvPicPr>
            <a:picLocks noChangeAspect="1"/>
          </p:cNvPicPr>
          <p:nvPr/>
        </p:nvPicPr>
        <p:blipFill rotWithShape="1">
          <a:blip r:embed="rId3"/>
          <a:srcRect l="71903" r="10963"/>
          <a:stretch/>
        </p:blipFill>
        <p:spPr>
          <a:xfrm>
            <a:off x="2811048" y="3426882"/>
            <a:ext cx="1603537" cy="1266756"/>
          </a:xfrm>
          <a:prstGeom prst="rect">
            <a:avLst/>
          </a:prstGeom>
        </p:spPr>
      </p:pic>
      <p:sp>
        <p:nvSpPr>
          <p:cNvPr id="33" name="Oval 32">
            <a:extLst>
              <a:ext uri="{FF2B5EF4-FFF2-40B4-BE49-F238E27FC236}">
                <a16:creationId xmlns:a16="http://schemas.microsoft.com/office/drawing/2014/main" id="{EE77D492-4DFD-41A8-B01F-D453895F017C}"/>
              </a:ext>
            </a:extLst>
          </p:cNvPr>
          <p:cNvSpPr/>
          <p:nvPr/>
        </p:nvSpPr>
        <p:spPr>
          <a:xfrm>
            <a:off x="7225917" y="3841415"/>
            <a:ext cx="368967" cy="368967"/>
          </a:xfrm>
          <a:prstGeom prst="ellipse">
            <a:avLst/>
          </a:prstGeom>
          <a:solidFill>
            <a:srgbClr val="F03C1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tx1"/>
                </a:solidFill>
              </a:rPr>
              <a:t>+</a:t>
            </a:r>
          </a:p>
        </p:txBody>
      </p:sp>
    </p:spTree>
    <p:extLst>
      <p:ext uri="{BB962C8B-B14F-4D97-AF65-F5344CB8AC3E}">
        <p14:creationId xmlns:p14="http://schemas.microsoft.com/office/powerpoint/2010/main" val="3172629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Electric Fields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8" name="Text Placeholder 3">
            <a:extLst>
              <a:ext uri="{FF2B5EF4-FFF2-40B4-BE49-F238E27FC236}">
                <a16:creationId xmlns:a16="http://schemas.microsoft.com/office/drawing/2014/main" id="{7E11F69C-68AB-4B11-9E75-0C0F6E869F68}"/>
              </a:ext>
            </a:extLst>
          </p:cNvPr>
          <p:cNvSpPr txBox="1">
            <a:spLocks/>
          </p:cNvSpPr>
          <p:nvPr/>
        </p:nvSpPr>
        <p:spPr>
          <a:xfrm>
            <a:off x="214867" y="1007686"/>
            <a:ext cx="11865971"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The lines in an electric field display the </a:t>
            </a:r>
            <a:r>
              <a:rPr lang="en-AU" sz="2400" dirty="0"/>
              <a:t>forces</a:t>
            </a:r>
            <a:r>
              <a:rPr lang="en-AU" sz="2400" b="0" dirty="0"/>
              <a:t> – the force that will be exerted on a positively charged object. A negatively charged object will experience a force in the opposite direction of the lines.</a:t>
            </a:r>
          </a:p>
          <a:p>
            <a:pPr lvl="1" indent="0" algn="just">
              <a:buNone/>
            </a:pPr>
            <a:endParaRPr lang="en-AU" sz="2000" dirty="0"/>
          </a:p>
        </p:txBody>
      </p:sp>
      <p:sp>
        <p:nvSpPr>
          <p:cNvPr id="29" name="Text Placeholder 3">
            <a:extLst>
              <a:ext uri="{FF2B5EF4-FFF2-40B4-BE49-F238E27FC236}">
                <a16:creationId xmlns:a16="http://schemas.microsoft.com/office/drawing/2014/main" id="{3CF16CFF-B4F8-4A4E-B96F-048BC19DE3B7}"/>
              </a:ext>
            </a:extLst>
          </p:cNvPr>
          <p:cNvSpPr txBox="1">
            <a:spLocks/>
          </p:cNvSpPr>
          <p:nvPr/>
        </p:nvSpPr>
        <p:spPr>
          <a:xfrm>
            <a:off x="301034" y="1912179"/>
            <a:ext cx="5432791"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AU" sz="2400" b="0" dirty="0"/>
          </a:p>
          <a:p>
            <a:pPr algn="just"/>
            <a:r>
              <a:rPr lang="en-AU" sz="2400" dirty="0"/>
              <a:t>Electric field strength</a:t>
            </a:r>
            <a:endParaRPr lang="en-AU" sz="2400" b="0" dirty="0"/>
          </a:p>
          <a:p>
            <a:pPr algn="just"/>
            <a:r>
              <a:rPr lang="en-AU" sz="2000" b="0" dirty="0"/>
              <a:t>The amount of force that the field applies to a unit of charge</a:t>
            </a:r>
          </a:p>
          <a:p>
            <a:pPr algn="just"/>
            <a:endParaRPr lang="en-AU" sz="2000" b="0" dirty="0"/>
          </a:p>
          <a:p>
            <a:pPr algn="just"/>
            <a:endParaRPr lang="en-AU" sz="2000" b="0" dirty="0"/>
          </a:p>
          <a:p>
            <a:pPr algn="just"/>
            <a:endParaRPr lang="en-AU" sz="2000" b="0" dirty="0"/>
          </a:p>
          <a:p>
            <a:pPr algn="just"/>
            <a:endParaRPr lang="en-AU" sz="2000" b="0" dirty="0"/>
          </a:p>
          <a:p>
            <a:pPr algn="just"/>
            <a:r>
              <a:rPr lang="en-AU" sz="2000" b="0" dirty="0"/>
              <a:t>E = electric field strength (NC</a:t>
            </a:r>
            <a:r>
              <a:rPr lang="en-AU" sz="2000" b="0" baseline="30000" dirty="0"/>
              <a:t>-1</a:t>
            </a:r>
            <a:r>
              <a:rPr lang="en-AU" sz="2000" b="0" dirty="0"/>
              <a:t>)</a:t>
            </a:r>
          </a:p>
          <a:p>
            <a:pPr algn="just"/>
            <a:r>
              <a:rPr lang="en-AU" sz="2000" b="0" dirty="0"/>
              <a:t>F = force acting on the charge (N)</a:t>
            </a:r>
          </a:p>
          <a:p>
            <a:pPr algn="just"/>
            <a:r>
              <a:rPr lang="en-AU" sz="2000" b="0" dirty="0"/>
              <a:t>q = quantity of the charge (C)</a:t>
            </a:r>
            <a:endParaRPr lang="en-AU" sz="1800" dirty="0"/>
          </a:p>
          <a:p>
            <a:pPr lvl="1" indent="0" algn="just">
              <a:buNone/>
            </a:pPr>
            <a:endParaRPr lang="en-AU" sz="2000" dirty="0"/>
          </a:p>
        </p:txBody>
      </p:sp>
      <p:pic>
        <p:nvPicPr>
          <p:cNvPr id="32" name="Picture 31">
            <a:extLst>
              <a:ext uri="{FF2B5EF4-FFF2-40B4-BE49-F238E27FC236}">
                <a16:creationId xmlns:a16="http://schemas.microsoft.com/office/drawing/2014/main" id="{72D3685E-AED2-4CAA-914B-209A1E752B4E}"/>
              </a:ext>
            </a:extLst>
          </p:cNvPr>
          <p:cNvPicPr>
            <a:picLocks noChangeAspect="1"/>
          </p:cNvPicPr>
          <p:nvPr/>
        </p:nvPicPr>
        <p:blipFill rotWithShape="1">
          <a:blip r:embed="rId3"/>
          <a:srcRect l="71903" r="10963"/>
          <a:stretch/>
        </p:blipFill>
        <p:spPr>
          <a:xfrm>
            <a:off x="2811048" y="3426882"/>
            <a:ext cx="1603537" cy="1266756"/>
          </a:xfrm>
          <a:prstGeom prst="rect">
            <a:avLst/>
          </a:prstGeom>
        </p:spPr>
      </p:pic>
      <p:sp>
        <p:nvSpPr>
          <p:cNvPr id="21" name="Text Placeholder 3">
            <a:extLst>
              <a:ext uri="{FF2B5EF4-FFF2-40B4-BE49-F238E27FC236}">
                <a16:creationId xmlns:a16="http://schemas.microsoft.com/office/drawing/2014/main" id="{0B18D3D0-58C5-4D5D-83EB-6D7EA8522620}"/>
              </a:ext>
            </a:extLst>
          </p:cNvPr>
          <p:cNvSpPr txBox="1">
            <a:spLocks/>
          </p:cNvSpPr>
          <p:nvPr/>
        </p:nvSpPr>
        <p:spPr>
          <a:xfrm>
            <a:off x="6458177" y="1835150"/>
            <a:ext cx="5432791"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AU" sz="2400" b="0" dirty="0"/>
          </a:p>
          <a:p>
            <a:pPr algn="just"/>
            <a:r>
              <a:rPr lang="en-AU" sz="2400" dirty="0"/>
              <a:t>Gravitational field strength</a:t>
            </a:r>
            <a:endParaRPr lang="en-AU" sz="2400" b="0" dirty="0"/>
          </a:p>
          <a:p>
            <a:pPr algn="just"/>
            <a:r>
              <a:rPr lang="en-AU" sz="2000" b="0" dirty="0"/>
              <a:t>The amount of force that the field applies to a unit of mass</a:t>
            </a:r>
          </a:p>
          <a:p>
            <a:pPr algn="just"/>
            <a:endParaRPr lang="en-AU" sz="2000" b="0" dirty="0"/>
          </a:p>
          <a:p>
            <a:pPr algn="just"/>
            <a:endParaRPr lang="en-AU" sz="2000" b="0" dirty="0"/>
          </a:p>
          <a:p>
            <a:pPr algn="just"/>
            <a:endParaRPr lang="en-AU" sz="2000" b="0" dirty="0"/>
          </a:p>
          <a:p>
            <a:pPr algn="just"/>
            <a:endParaRPr lang="en-AU" sz="2000" b="0" dirty="0"/>
          </a:p>
          <a:p>
            <a:pPr algn="just"/>
            <a:r>
              <a:rPr lang="en-AU" sz="2000" b="0" dirty="0"/>
              <a:t>g = gravitational field strength (Nkg</a:t>
            </a:r>
            <a:r>
              <a:rPr lang="en-AU" sz="2000" b="0" baseline="30000" dirty="0"/>
              <a:t>-1</a:t>
            </a:r>
            <a:r>
              <a:rPr lang="en-AU" sz="2000" b="0" dirty="0"/>
              <a:t>)</a:t>
            </a:r>
          </a:p>
          <a:p>
            <a:pPr algn="just"/>
            <a:r>
              <a:rPr lang="en-AU" sz="2000" b="0" dirty="0" err="1"/>
              <a:t>F</a:t>
            </a:r>
            <a:r>
              <a:rPr lang="en-AU" sz="2000" b="0" baseline="-25000" dirty="0" err="1"/>
              <a:t>g</a:t>
            </a:r>
            <a:r>
              <a:rPr lang="en-AU" sz="2000" b="0" dirty="0"/>
              <a:t> = force acting on the object (N)</a:t>
            </a:r>
          </a:p>
          <a:p>
            <a:pPr algn="just"/>
            <a:r>
              <a:rPr lang="en-AU" sz="2000" b="0" dirty="0"/>
              <a:t>m = mass of the object (kg)</a:t>
            </a:r>
            <a:endParaRPr lang="en-AU" sz="1800" dirty="0"/>
          </a:p>
          <a:p>
            <a:pPr lvl="1" indent="0" algn="just">
              <a:buNone/>
            </a:pPr>
            <a:endParaRPr lang="en-AU" sz="2000" dirty="0"/>
          </a:p>
        </p:txBody>
      </p:sp>
      <p:pic>
        <p:nvPicPr>
          <p:cNvPr id="22" name="Picture 21">
            <a:extLst>
              <a:ext uri="{FF2B5EF4-FFF2-40B4-BE49-F238E27FC236}">
                <a16:creationId xmlns:a16="http://schemas.microsoft.com/office/drawing/2014/main" id="{B43CAD39-5307-4E56-9AC8-AB120803E25D}"/>
              </a:ext>
            </a:extLst>
          </p:cNvPr>
          <p:cNvPicPr>
            <a:picLocks noChangeAspect="1"/>
          </p:cNvPicPr>
          <p:nvPr/>
        </p:nvPicPr>
        <p:blipFill rotWithShape="1">
          <a:blip r:embed="rId4"/>
          <a:srcRect l="69142" r="14779"/>
          <a:stretch/>
        </p:blipFill>
        <p:spPr>
          <a:xfrm>
            <a:off x="8881691" y="3499651"/>
            <a:ext cx="1100745" cy="1050834"/>
          </a:xfrm>
          <a:prstGeom prst="rect">
            <a:avLst/>
          </a:prstGeom>
        </p:spPr>
      </p:pic>
    </p:spTree>
    <p:extLst>
      <p:ext uri="{BB962C8B-B14F-4D97-AF65-F5344CB8AC3E}">
        <p14:creationId xmlns:p14="http://schemas.microsoft.com/office/powerpoint/2010/main" val="1471803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Electric Fields: Coulomb’s Law</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8" name="Text Placeholder 3">
            <a:extLst>
              <a:ext uri="{FF2B5EF4-FFF2-40B4-BE49-F238E27FC236}">
                <a16:creationId xmlns:a16="http://schemas.microsoft.com/office/drawing/2014/main" id="{7E11F69C-68AB-4B11-9E75-0C0F6E869F68}"/>
              </a:ext>
            </a:extLst>
          </p:cNvPr>
          <p:cNvSpPr txBox="1">
            <a:spLocks/>
          </p:cNvSpPr>
          <p:nvPr/>
        </p:nvSpPr>
        <p:spPr>
          <a:xfrm>
            <a:off x="214867" y="1007686"/>
            <a:ext cx="11865971"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The force between two point charges can be calculated using Coulomb’s Law.</a:t>
            </a:r>
          </a:p>
          <a:p>
            <a:pPr lvl="1" indent="0" algn="just">
              <a:buNone/>
            </a:pPr>
            <a:endParaRPr lang="en-AU" sz="2000" dirty="0"/>
          </a:p>
        </p:txBody>
      </p:sp>
      <p:sp>
        <p:nvSpPr>
          <p:cNvPr id="29" name="Text Placeholder 3">
            <a:extLst>
              <a:ext uri="{FF2B5EF4-FFF2-40B4-BE49-F238E27FC236}">
                <a16:creationId xmlns:a16="http://schemas.microsoft.com/office/drawing/2014/main" id="{3CF16CFF-B4F8-4A4E-B96F-048BC19DE3B7}"/>
              </a:ext>
            </a:extLst>
          </p:cNvPr>
          <p:cNvSpPr txBox="1">
            <a:spLocks/>
          </p:cNvSpPr>
          <p:nvPr/>
        </p:nvSpPr>
        <p:spPr>
          <a:xfrm>
            <a:off x="214868" y="2720712"/>
            <a:ext cx="5067138"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AU" sz="2400" b="0" dirty="0"/>
          </a:p>
          <a:p>
            <a:pPr algn="just"/>
            <a:r>
              <a:rPr lang="en-AU" sz="2000" b="0" dirty="0"/>
              <a:t>The amount of force that one point charge applies to another</a:t>
            </a:r>
          </a:p>
          <a:p>
            <a:pPr algn="just"/>
            <a:endParaRPr lang="en-AU" sz="2000" b="0" dirty="0"/>
          </a:p>
          <a:p>
            <a:pPr algn="just"/>
            <a:r>
              <a:rPr lang="en-AU" sz="2000" b="0" dirty="0"/>
              <a:t>F = force (N)</a:t>
            </a:r>
          </a:p>
          <a:p>
            <a:pPr algn="just"/>
            <a:r>
              <a:rPr lang="el-GR" sz="2000" b="0" dirty="0"/>
              <a:t>ε</a:t>
            </a:r>
            <a:r>
              <a:rPr lang="en-AU" sz="2000" b="0" baseline="-25000" dirty="0"/>
              <a:t>0</a:t>
            </a:r>
            <a:r>
              <a:rPr lang="en-AU" sz="2000" b="0" dirty="0"/>
              <a:t> = electric permittivity of a vacuum (8.85 x 10</a:t>
            </a:r>
            <a:r>
              <a:rPr lang="en-AU" sz="2000" b="0" baseline="30000" dirty="0"/>
              <a:t>-12</a:t>
            </a:r>
            <a:r>
              <a:rPr lang="en-AU" sz="2000" b="0" dirty="0"/>
              <a:t> Fm</a:t>
            </a:r>
            <a:r>
              <a:rPr lang="en-AU" sz="2000" b="0" baseline="30000" dirty="0"/>
              <a:t>-1</a:t>
            </a:r>
            <a:r>
              <a:rPr lang="en-AU" sz="2000" b="0" dirty="0"/>
              <a:t>) (“</a:t>
            </a:r>
            <a:r>
              <a:rPr lang="en-AU" sz="2000" b="0" i="1" dirty="0"/>
              <a:t>epsilon-nought”</a:t>
            </a:r>
            <a:r>
              <a:rPr lang="en-AU" sz="2000" b="0" dirty="0"/>
              <a:t>)</a:t>
            </a:r>
          </a:p>
          <a:p>
            <a:pPr algn="just"/>
            <a:r>
              <a:rPr lang="en-AU" sz="2000" b="0" dirty="0"/>
              <a:t>q</a:t>
            </a:r>
            <a:r>
              <a:rPr lang="en-AU" sz="2000" b="0" baseline="-25000" dirty="0"/>
              <a:t>1</a:t>
            </a:r>
            <a:r>
              <a:rPr lang="en-AU" sz="2000" b="0" dirty="0"/>
              <a:t> and q</a:t>
            </a:r>
            <a:r>
              <a:rPr lang="en-AU" sz="2000" b="0" baseline="-25000" dirty="0"/>
              <a:t>2 </a:t>
            </a:r>
            <a:r>
              <a:rPr lang="en-AU" sz="2000" b="0" dirty="0"/>
              <a:t>= the electric charges (C)</a:t>
            </a:r>
          </a:p>
          <a:p>
            <a:pPr algn="just"/>
            <a:r>
              <a:rPr lang="en-AU" sz="2000" b="0" dirty="0"/>
              <a:t>r = the separation (m)</a:t>
            </a:r>
            <a:endParaRPr lang="en-AU" sz="1800" dirty="0"/>
          </a:p>
          <a:p>
            <a:pPr lvl="1" indent="0" algn="just">
              <a:buNone/>
            </a:pPr>
            <a:endParaRPr lang="en-AU" sz="2000" dirty="0"/>
          </a:p>
        </p:txBody>
      </p:sp>
      <p:pic>
        <p:nvPicPr>
          <p:cNvPr id="12" name="Picture 11">
            <a:extLst>
              <a:ext uri="{FF2B5EF4-FFF2-40B4-BE49-F238E27FC236}">
                <a16:creationId xmlns:a16="http://schemas.microsoft.com/office/drawing/2014/main" id="{EE3337D6-9A03-4105-AAA2-273E7C1494DE}"/>
              </a:ext>
            </a:extLst>
          </p:cNvPr>
          <p:cNvPicPr>
            <a:picLocks noChangeAspect="1"/>
          </p:cNvPicPr>
          <p:nvPr/>
        </p:nvPicPr>
        <p:blipFill rotWithShape="1">
          <a:blip r:embed="rId3"/>
          <a:srcRect l="67108"/>
          <a:stretch/>
        </p:blipFill>
        <p:spPr>
          <a:xfrm>
            <a:off x="1558422" y="1893248"/>
            <a:ext cx="2641934" cy="1004026"/>
          </a:xfrm>
          <a:prstGeom prst="rect">
            <a:avLst/>
          </a:prstGeom>
        </p:spPr>
      </p:pic>
      <p:sp>
        <p:nvSpPr>
          <p:cNvPr id="15" name="Oval 14">
            <a:extLst>
              <a:ext uri="{FF2B5EF4-FFF2-40B4-BE49-F238E27FC236}">
                <a16:creationId xmlns:a16="http://schemas.microsoft.com/office/drawing/2014/main" id="{0A60851B-7BE7-4B7C-B613-3524C5ACA0C6}"/>
              </a:ext>
            </a:extLst>
          </p:cNvPr>
          <p:cNvSpPr/>
          <p:nvPr/>
        </p:nvSpPr>
        <p:spPr>
          <a:xfrm>
            <a:off x="9518724" y="2606845"/>
            <a:ext cx="1603537" cy="1603537"/>
          </a:xfrm>
          <a:prstGeom prst="ellipse">
            <a:avLst/>
          </a:prstGeom>
          <a:solidFill>
            <a:srgbClr val="F03C1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b="1" dirty="0">
                <a:solidFill>
                  <a:schemeClr val="tx1"/>
                </a:solidFill>
              </a:rPr>
              <a:t>+</a:t>
            </a:r>
          </a:p>
        </p:txBody>
      </p:sp>
      <p:sp>
        <p:nvSpPr>
          <p:cNvPr id="16" name="Oval 15">
            <a:extLst>
              <a:ext uri="{FF2B5EF4-FFF2-40B4-BE49-F238E27FC236}">
                <a16:creationId xmlns:a16="http://schemas.microsoft.com/office/drawing/2014/main" id="{CD988D49-4F43-4BD9-8EA7-A94BF502022D}"/>
              </a:ext>
            </a:extLst>
          </p:cNvPr>
          <p:cNvSpPr/>
          <p:nvPr/>
        </p:nvSpPr>
        <p:spPr>
          <a:xfrm>
            <a:off x="7594884" y="3207688"/>
            <a:ext cx="368967" cy="368967"/>
          </a:xfrm>
          <a:prstGeom prst="ellipse">
            <a:avLst/>
          </a:prstGeom>
          <a:solidFill>
            <a:srgbClr val="F03C1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tx1"/>
                </a:solidFill>
              </a:rPr>
              <a:t>+</a:t>
            </a:r>
          </a:p>
        </p:txBody>
      </p:sp>
    </p:spTree>
    <p:extLst>
      <p:ext uri="{BB962C8B-B14F-4D97-AF65-F5344CB8AC3E}">
        <p14:creationId xmlns:p14="http://schemas.microsoft.com/office/powerpoint/2010/main" val="161922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Electric Fields: Coulomb’s Law</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8" name="Text Placeholder 3">
            <a:extLst>
              <a:ext uri="{FF2B5EF4-FFF2-40B4-BE49-F238E27FC236}">
                <a16:creationId xmlns:a16="http://schemas.microsoft.com/office/drawing/2014/main" id="{7E11F69C-68AB-4B11-9E75-0C0F6E869F68}"/>
              </a:ext>
            </a:extLst>
          </p:cNvPr>
          <p:cNvSpPr txBox="1">
            <a:spLocks/>
          </p:cNvSpPr>
          <p:nvPr/>
        </p:nvSpPr>
        <p:spPr>
          <a:xfrm>
            <a:off x="214867" y="1007686"/>
            <a:ext cx="11865971"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The force between two point charges can be calculated using Coulomb’s Law.</a:t>
            </a:r>
          </a:p>
          <a:p>
            <a:pPr lvl="1" indent="0" algn="just">
              <a:buNone/>
            </a:pPr>
            <a:endParaRPr lang="en-AU" sz="2000" dirty="0"/>
          </a:p>
        </p:txBody>
      </p:sp>
      <p:sp>
        <p:nvSpPr>
          <p:cNvPr id="29" name="Text Placeholder 3">
            <a:extLst>
              <a:ext uri="{FF2B5EF4-FFF2-40B4-BE49-F238E27FC236}">
                <a16:creationId xmlns:a16="http://schemas.microsoft.com/office/drawing/2014/main" id="{3CF16CFF-B4F8-4A4E-B96F-048BC19DE3B7}"/>
              </a:ext>
            </a:extLst>
          </p:cNvPr>
          <p:cNvSpPr txBox="1">
            <a:spLocks/>
          </p:cNvSpPr>
          <p:nvPr/>
        </p:nvSpPr>
        <p:spPr>
          <a:xfrm>
            <a:off x="214868" y="2720712"/>
            <a:ext cx="5067138"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AU" sz="2400" b="0" dirty="0"/>
          </a:p>
          <a:p>
            <a:pPr algn="just"/>
            <a:r>
              <a:rPr lang="en-AU" sz="2000" b="0" dirty="0"/>
              <a:t>The amount of force that one point charge applies to another</a:t>
            </a:r>
          </a:p>
          <a:p>
            <a:pPr algn="just"/>
            <a:endParaRPr lang="en-AU" sz="2000" b="0" dirty="0"/>
          </a:p>
          <a:p>
            <a:pPr algn="just"/>
            <a:r>
              <a:rPr lang="en-AU" sz="2000" b="0" dirty="0"/>
              <a:t>F = force (N)</a:t>
            </a:r>
          </a:p>
          <a:p>
            <a:pPr algn="just"/>
            <a:r>
              <a:rPr lang="el-GR" sz="2000" b="0" dirty="0"/>
              <a:t>ε</a:t>
            </a:r>
            <a:r>
              <a:rPr lang="en-AU" sz="2000" b="0" baseline="-25000" dirty="0"/>
              <a:t>0</a:t>
            </a:r>
            <a:r>
              <a:rPr lang="en-AU" sz="2000" b="0" dirty="0"/>
              <a:t> = electric permittivity of a vacuum (8.85 x 10</a:t>
            </a:r>
            <a:r>
              <a:rPr lang="en-AU" sz="2000" b="0" baseline="30000" dirty="0"/>
              <a:t>-12</a:t>
            </a:r>
            <a:r>
              <a:rPr lang="en-AU" sz="2000" b="0" dirty="0"/>
              <a:t> Fm</a:t>
            </a:r>
            <a:r>
              <a:rPr lang="en-AU" sz="2000" b="0" baseline="30000" dirty="0"/>
              <a:t>-1</a:t>
            </a:r>
            <a:r>
              <a:rPr lang="en-AU" sz="2000" b="0" dirty="0"/>
              <a:t>) (“</a:t>
            </a:r>
            <a:r>
              <a:rPr lang="en-AU" sz="2000" b="0" i="1" dirty="0"/>
              <a:t>epsilon-nought”</a:t>
            </a:r>
            <a:r>
              <a:rPr lang="en-AU" sz="2000" b="0" dirty="0"/>
              <a:t>)</a:t>
            </a:r>
          </a:p>
          <a:p>
            <a:pPr algn="just"/>
            <a:r>
              <a:rPr lang="en-AU" sz="2000" b="0" dirty="0"/>
              <a:t>q</a:t>
            </a:r>
            <a:r>
              <a:rPr lang="en-AU" sz="2000" b="0" baseline="-25000" dirty="0"/>
              <a:t>1</a:t>
            </a:r>
            <a:r>
              <a:rPr lang="en-AU" sz="2000" b="0" dirty="0"/>
              <a:t> and q</a:t>
            </a:r>
            <a:r>
              <a:rPr lang="en-AU" sz="2000" b="0" baseline="-25000" dirty="0"/>
              <a:t>2 </a:t>
            </a:r>
            <a:r>
              <a:rPr lang="en-AU" sz="2000" b="0" dirty="0"/>
              <a:t>= the electric charges (C)</a:t>
            </a:r>
          </a:p>
          <a:p>
            <a:pPr algn="just"/>
            <a:r>
              <a:rPr lang="en-AU" sz="2000" b="0" dirty="0"/>
              <a:t>r = the separation (m)</a:t>
            </a:r>
            <a:endParaRPr lang="en-AU" sz="1800" dirty="0"/>
          </a:p>
          <a:p>
            <a:pPr lvl="1" indent="0" algn="just">
              <a:buNone/>
            </a:pPr>
            <a:endParaRPr lang="en-AU" sz="2000" dirty="0"/>
          </a:p>
        </p:txBody>
      </p:sp>
      <p:pic>
        <p:nvPicPr>
          <p:cNvPr id="11" name="Picture 10">
            <a:extLst>
              <a:ext uri="{FF2B5EF4-FFF2-40B4-BE49-F238E27FC236}">
                <a16:creationId xmlns:a16="http://schemas.microsoft.com/office/drawing/2014/main" id="{0EE586A2-2C3E-47BF-9A80-A02F996CDA53}"/>
              </a:ext>
            </a:extLst>
          </p:cNvPr>
          <p:cNvPicPr>
            <a:picLocks noChangeAspect="1"/>
          </p:cNvPicPr>
          <p:nvPr/>
        </p:nvPicPr>
        <p:blipFill rotWithShape="1">
          <a:blip r:embed="rId3"/>
          <a:srcRect l="67345"/>
          <a:stretch/>
        </p:blipFill>
        <p:spPr>
          <a:xfrm>
            <a:off x="7694058" y="1649234"/>
            <a:ext cx="2495494" cy="1248040"/>
          </a:xfrm>
          <a:prstGeom prst="rect">
            <a:avLst/>
          </a:prstGeom>
        </p:spPr>
      </p:pic>
      <p:pic>
        <p:nvPicPr>
          <p:cNvPr id="12" name="Picture 11">
            <a:extLst>
              <a:ext uri="{FF2B5EF4-FFF2-40B4-BE49-F238E27FC236}">
                <a16:creationId xmlns:a16="http://schemas.microsoft.com/office/drawing/2014/main" id="{EE3337D6-9A03-4105-AAA2-273E7C1494DE}"/>
              </a:ext>
            </a:extLst>
          </p:cNvPr>
          <p:cNvPicPr>
            <a:picLocks noChangeAspect="1"/>
          </p:cNvPicPr>
          <p:nvPr/>
        </p:nvPicPr>
        <p:blipFill rotWithShape="1">
          <a:blip r:embed="rId4"/>
          <a:srcRect l="67108"/>
          <a:stretch/>
        </p:blipFill>
        <p:spPr>
          <a:xfrm>
            <a:off x="1558422" y="1893248"/>
            <a:ext cx="2641934" cy="1004026"/>
          </a:xfrm>
          <a:prstGeom prst="rect">
            <a:avLst/>
          </a:prstGeom>
        </p:spPr>
      </p:pic>
      <p:pic>
        <p:nvPicPr>
          <p:cNvPr id="13" name="Picture 12">
            <a:extLst>
              <a:ext uri="{FF2B5EF4-FFF2-40B4-BE49-F238E27FC236}">
                <a16:creationId xmlns:a16="http://schemas.microsoft.com/office/drawing/2014/main" id="{799CD06B-BE99-446F-8833-0840AAB055B1}"/>
              </a:ext>
            </a:extLst>
          </p:cNvPr>
          <p:cNvPicPr>
            <a:picLocks noChangeAspect="1"/>
          </p:cNvPicPr>
          <p:nvPr/>
        </p:nvPicPr>
        <p:blipFill rotWithShape="1">
          <a:blip r:embed="rId3"/>
          <a:srcRect r="44558"/>
          <a:stretch/>
        </p:blipFill>
        <p:spPr>
          <a:xfrm>
            <a:off x="7358709" y="2897274"/>
            <a:ext cx="3166192" cy="932645"/>
          </a:xfrm>
          <a:prstGeom prst="rect">
            <a:avLst/>
          </a:prstGeom>
        </p:spPr>
      </p:pic>
    </p:spTree>
    <p:extLst>
      <p:ext uri="{BB962C8B-B14F-4D97-AF65-F5344CB8AC3E}">
        <p14:creationId xmlns:p14="http://schemas.microsoft.com/office/powerpoint/2010/main" val="1823092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Electric Fields: Coulomb’s Law</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8" name="Text Placeholder 3">
            <a:extLst>
              <a:ext uri="{FF2B5EF4-FFF2-40B4-BE49-F238E27FC236}">
                <a16:creationId xmlns:a16="http://schemas.microsoft.com/office/drawing/2014/main" id="{7E11F69C-68AB-4B11-9E75-0C0F6E869F68}"/>
              </a:ext>
            </a:extLst>
          </p:cNvPr>
          <p:cNvSpPr txBox="1">
            <a:spLocks/>
          </p:cNvSpPr>
          <p:nvPr/>
        </p:nvSpPr>
        <p:spPr>
          <a:xfrm>
            <a:off x="214867" y="1007686"/>
            <a:ext cx="11865971"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AutoNum type="alphaLcParenR"/>
            </a:pPr>
            <a:r>
              <a:rPr lang="en-AU" sz="2400" b="0" dirty="0"/>
              <a:t>What force is applied to a 1.00 </a:t>
            </a:r>
            <a:r>
              <a:rPr lang="en-AU" sz="2400" b="0" dirty="0" err="1"/>
              <a:t>mC</a:t>
            </a:r>
            <a:r>
              <a:rPr lang="en-AU" sz="2400" b="0" dirty="0"/>
              <a:t> point charge located 2.00 cm from a 20.0 </a:t>
            </a:r>
            <a:r>
              <a:rPr lang="en-AU" sz="2400" b="0" dirty="0" err="1"/>
              <a:t>mC</a:t>
            </a:r>
            <a:r>
              <a:rPr lang="en-AU" sz="2400" b="0" dirty="0"/>
              <a:t> point charge?</a:t>
            </a:r>
          </a:p>
          <a:p>
            <a:pPr marL="457200" indent="-457200" algn="just">
              <a:buAutoNum type="alphaLcParenR"/>
            </a:pPr>
            <a:r>
              <a:rPr lang="en-AU" sz="2400" b="0" dirty="0"/>
              <a:t>Calculate the electric field strength 2.00 cm from each of the charges, absent the other charge (i.e., assume only one charge is present at a time).</a:t>
            </a:r>
          </a:p>
          <a:p>
            <a:pPr lvl="1" indent="0" algn="just">
              <a:buNone/>
            </a:pPr>
            <a:endParaRPr lang="en-AU" sz="2000" dirty="0"/>
          </a:p>
        </p:txBody>
      </p:sp>
    </p:spTree>
    <p:extLst>
      <p:ext uri="{BB962C8B-B14F-4D97-AF65-F5344CB8AC3E}">
        <p14:creationId xmlns:p14="http://schemas.microsoft.com/office/powerpoint/2010/main" val="1187378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Electric Fields: Coulomb’s Law</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8" name="Text Placeholder 3">
            <a:extLst>
              <a:ext uri="{FF2B5EF4-FFF2-40B4-BE49-F238E27FC236}">
                <a16:creationId xmlns:a16="http://schemas.microsoft.com/office/drawing/2014/main" id="{7E11F69C-68AB-4B11-9E75-0C0F6E869F68}"/>
              </a:ext>
            </a:extLst>
          </p:cNvPr>
          <p:cNvSpPr txBox="1">
            <a:spLocks/>
          </p:cNvSpPr>
          <p:nvPr/>
        </p:nvSpPr>
        <p:spPr>
          <a:xfrm>
            <a:off x="214867" y="1007686"/>
            <a:ext cx="11865971"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A sodium ion has a +1 relative atomic charge which indicates it has one more proton than electron. This ion is placed in a 4.00 NC</a:t>
            </a:r>
            <a:r>
              <a:rPr lang="en-AU" sz="2400" b="0" baseline="30000" dirty="0"/>
              <a:t>-1 </a:t>
            </a:r>
            <a:r>
              <a:rPr lang="en-AU" sz="2400" b="0" dirty="0"/>
              <a:t>electric field.</a:t>
            </a:r>
          </a:p>
          <a:p>
            <a:pPr marL="457200" indent="-457200" algn="just">
              <a:buAutoNum type="alphaLcParenR"/>
            </a:pPr>
            <a:r>
              <a:rPr lang="en-AU" sz="2400" b="0" dirty="0"/>
              <a:t>Calculate the force applied to a single sodium ion in this electric field</a:t>
            </a:r>
          </a:p>
          <a:p>
            <a:pPr marL="457200" indent="-457200" algn="just">
              <a:buAutoNum type="alphaLcParenR"/>
            </a:pPr>
            <a:r>
              <a:rPr lang="en-AU" sz="2400" b="0" dirty="0"/>
              <a:t>A different ion is placed in the electric field. It moves in the opposite direction to the sodium ion and experiences a 1.28 * 10</a:t>
            </a:r>
            <a:r>
              <a:rPr lang="en-AU" sz="2400" b="0" baseline="30000" dirty="0"/>
              <a:t>-18</a:t>
            </a:r>
            <a:r>
              <a:rPr lang="en-AU" sz="2400" b="0" baseline="-25000" dirty="0"/>
              <a:t> </a:t>
            </a:r>
            <a:r>
              <a:rPr lang="en-AU" sz="2400" b="0" dirty="0"/>
              <a:t> N force. Calculate the relative atomic charge of the ion.</a:t>
            </a:r>
          </a:p>
          <a:p>
            <a:pPr lvl="1" indent="0" algn="just">
              <a:buNone/>
            </a:pPr>
            <a:endParaRPr lang="en-AU" sz="2000" dirty="0"/>
          </a:p>
        </p:txBody>
      </p:sp>
    </p:spTree>
    <p:extLst>
      <p:ext uri="{BB962C8B-B14F-4D97-AF65-F5344CB8AC3E}">
        <p14:creationId xmlns:p14="http://schemas.microsoft.com/office/powerpoint/2010/main" val="308719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Electric Fields: Coulomb’s Law</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8" name="Text Placeholder 3">
            <a:extLst>
              <a:ext uri="{FF2B5EF4-FFF2-40B4-BE49-F238E27FC236}">
                <a16:creationId xmlns:a16="http://schemas.microsoft.com/office/drawing/2014/main" id="{7E11F69C-68AB-4B11-9E75-0C0F6E869F68}"/>
              </a:ext>
            </a:extLst>
          </p:cNvPr>
          <p:cNvSpPr txBox="1">
            <a:spLocks/>
          </p:cNvSpPr>
          <p:nvPr/>
        </p:nvSpPr>
        <p:spPr>
          <a:xfrm>
            <a:off x="214867" y="1007686"/>
            <a:ext cx="11865971"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A sodium ion has a +1 relative atomic charge which indicates it has one more proton than electron. This ion is placed in a 4.00 NC</a:t>
            </a:r>
            <a:r>
              <a:rPr lang="en-AU" sz="2400" b="0" baseline="30000" dirty="0"/>
              <a:t>-1 </a:t>
            </a:r>
            <a:r>
              <a:rPr lang="en-AU" sz="2400" b="0" dirty="0"/>
              <a:t>electric field.</a:t>
            </a:r>
          </a:p>
          <a:p>
            <a:pPr marL="457200" indent="-457200" algn="just">
              <a:buAutoNum type="alphaLcParenR"/>
            </a:pPr>
            <a:r>
              <a:rPr lang="en-AU" sz="2400" b="0" dirty="0"/>
              <a:t>Calculate the force applied to a single sodium ion in this electric field</a:t>
            </a:r>
          </a:p>
          <a:p>
            <a:pPr marL="457200" indent="-457200" algn="just">
              <a:buAutoNum type="alphaLcParenR"/>
            </a:pPr>
            <a:r>
              <a:rPr lang="en-AU" sz="2400" b="0" dirty="0"/>
              <a:t>A different ion is placed in the electric field. It moves in the opposite direction to the sodium ion and experiences a 1.28 * 10</a:t>
            </a:r>
            <a:r>
              <a:rPr lang="en-AU" sz="2400" b="0" baseline="30000" dirty="0"/>
              <a:t>-18</a:t>
            </a:r>
            <a:r>
              <a:rPr lang="en-AU" sz="2400" b="0" baseline="-25000" dirty="0"/>
              <a:t> </a:t>
            </a:r>
            <a:r>
              <a:rPr lang="en-AU" sz="2400" b="0" dirty="0"/>
              <a:t> N force. Calculate the relative atomic charge of the ion.</a:t>
            </a:r>
          </a:p>
          <a:p>
            <a:pPr lvl="1" indent="0" algn="just">
              <a:buNone/>
            </a:pPr>
            <a:endParaRPr lang="en-AU" sz="2000" dirty="0"/>
          </a:p>
        </p:txBody>
      </p:sp>
      <p:pic>
        <p:nvPicPr>
          <p:cNvPr id="5" name="Picture 4">
            <a:extLst>
              <a:ext uri="{FF2B5EF4-FFF2-40B4-BE49-F238E27FC236}">
                <a16:creationId xmlns:a16="http://schemas.microsoft.com/office/drawing/2014/main" id="{2D569C2B-FD95-4556-B143-06745822C307}"/>
              </a:ext>
            </a:extLst>
          </p:cNvPr>
          <p:cNvPicPr>
            <a:picLocks noChangeAspect="1"/>
          </p:cNvPicPr>
          <p:nvPr/>
        </p:nvPicPr>
        <p:blipFill>
          <a:blip r:embed="rId3"/>
          <a:stretch>
            <a:fillRect/>
          </a:stretch>
        </p:blipFill>
        <p:spPr>
          <a:xfrm>
            <a:off x="120752" y="1798320"/>
            <a:ext cx="11856381" cy="3744981"/>
          </a:xfrm>
          <a:prstGeom prst="rect">
            <a:avLst/>
          </a:prstGeom>
        </p:spPr>
      </p:pic>
    </p:spTree>
    <p:extLst>
      <p:ext uri="{BB962C8B-B14F-4D97-AF65-F5344CB8AC3E}">
        <p14:creationId xmlns:p14="http://schemas.microsoft.com/office/powerpoint/2010/main" val="199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Electric Fields: Coulomb’s Law</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8" name="Text Placeholder 3">
            <a:extLst>
              <a:ext uri="{FF2B5EF4-FFF2-40B4-BE49-F238E27FC236}">
                <a16:creationId xmlns:a16="http://schemas.microsoft.com/office/drawing/2014/main" id="{7E11F69C-68AB-4B11-9E75-0C0F6E869F68}"/>
              </a:ext>
            </a:extLst>
          </p:cNvPr>
          <p:cNvSpPr txBox="1">
            <a:spLocks/>
          </p:cNvSpPr>
          <p:nvPr/>
        </p:nvSpPr>
        <p:spPr>
          <a:xfrm>
            <a:off x="214867" y="1007686"/>
            <a:ext cx="11865971"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Calculate the electric field intensity in the region of space 20.0 cm away from a 125 </a:t>
            </a:r>
            <a:r>
              <a:rPr lang="en-AU" sz="2400" b="0" dirty="0" err="1"/>
              <a:t>mC</a:t>
            </a:r>
            <a:r>
              <a:rPr lang="en-AU" sz="2400" b="0" dirty="0"/>
              <a:t> point charge.</a:t>
            </a:r>
          </a:p>
          <a:p>
            <a:pPr algn="just"/>
            <a:r>
              <a:rPr lang="en-AU" sz="2400" b="0" dirty="0"/>
              <a:t>								Note: intensity = strength</a:t>
            </a:r>
            <a:endParaRPr lang="en-AU" sz="2000" dirty="0"/>
          </a:p>
        </p:txBody>
      </p:sp>
    </p:spTree>
    <p:extLst>
      <p:ext uri="{BB962C8B-B14F-4D97-AF65-F5344CB8AC3E}">
        <p14:creationId xmlns:p14="http://schemas.microsoft.com/office/powerpoint/2010/main" val="3210937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Electric Fields: Coulomb’s Law</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8" name="Text Placeholder 3">
            <a:extLst>
              <a:ext uri="{FF2B5EF4-FFF2-40B4-BE49-F238E27FC236}">
                <a16:creationId xmlns:a16="http://schemas.microsoft.com/office/drawing/2014/main" id="{7E11F69C-68AB-4B11-9E75-0C0F6E869F68}"/>
              </a:ext>
            </a:extLst>
          </p:cNvPr>
          <p:cNvSpPr txBox="1">
            <a:spLocks/>
          </p:cNvSpPr>
          <p:nvPr/>
        </p:nvSpPr>
        <p:spPr>
          <a:xfrm>
            <a:off x="214867" y="1007686"/>
            <a:ext cx="11865971"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Calculate the electric field intensity in the region of space 20.0 cm away from a 125 </a:t>
            </a:r>
            <a:r>
              <a:rPr lang="en-AU" sz="2400" b="0" dirty="0" err="1"/>
              <a:t>mC</a:t>
            </a:r>
            <a:r>
              <a:rPr lang="en-AU" sz="2400" b="0" dirty="0"/>
              <a:t> point charge.</a:t>
            </a:r>
          </a:p>
          <a:p>
            <a:pPr algn="just"/>
            <a:r>
              <a:rPr lang="en-AU" sz="2400" b="0" dirty="0"/>
              <a:t>								Note: intensity = strength</a:t>
            </a:r>
            <a:endParaRPr lang="en-AU" sz="2000" dirty="0"/>
          </a:p>
        </p:txBody>
      </p:sp>
      <p:pic>
        <p:nvPicPr>
          <p:cNvPr id="5" name="Picture 4">
            <a:extLst>
              <a:ext uri="{FF2B5EF4-FFF2-40B4-BE49-F238E27FC236}">
                <a16:creationId xmlns:a16="http://schemas.microsoft.com/office/drawing/2014/main" id="{6DCFDE41-B60A-4631-9050-137F8C264A10}"/>
              </a:ext>
            </a:extLst>
          </p:cNvPr>
          <p:cNvPicPr>
            <a:picLocks noChangeAspect="1"/>
          </p:cNvPicPr>
          <p:nvPr/>
        </p:nvPicPr>
        <p:blipFill>
          <a:blip r:embed="rId3"/>
          <a:stretch>
            <a:fillRect/>
          </a:stretch>
        </p:blipFill>
        <p:spPr>
          <a:xfrm>
            <a:off x="214866" y="2775567"/>
            <a:ext cx="11977133" cy="2849399"/>
          </a:xfrm>
          <a:prstGeom prst="rect">
            <a:avLst/>
          </a:prstGeom>
        </p:spPr>
      </p:pic>
    </p:spTree>
    <p:extLst>
      <p:ext uri="{BB962C8B-B14F-4D97-AF65-F5344CB8AC3E}">
        <p14:creationId xmlns:p14="http://schemas.microsoft.com/office/powerpoint/2010/main" val="2374735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Electric Fields: Uniform Electric Field</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a:xfrm>
            <a:off x="295275" y="589681"/>
            <a:ext cx="3779478" cy="319722"/>
          </a:xfrm>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3" name="Rectangle 2">
            <a:extLst>
              <a:ext uri="{FF2B5EF4-FFF2-40B4-BE49-F238E27FC236}">
                <a16:creationId xmlns:a16="http://schemas.microsoft.com/office/drawing/2014/main" id="{DCF893A8-4058-425F-888F-D345B6ABCCCD}"/>
              </a:ext>
            </a:extLst>
          </p:cNvPr>
          <p:cNvSpPr/>
          <p:nvPr/>
        </p:nvSpPr>
        <p:spPr>
          <a:xfrm>
            <a:off x="5283200" y="1747520"/>
            <a:ext cx="3048000" cy="3787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tx1"/>
                </a:solidFill>
              </a:rPr>
              <a:t>+  +  +  +  +  +  +  +  +  +  +</a:t>
            </a:r>
          </a:p>
        </p:txBody>
      </p:sp>
      <p:sp>
        <p:nvSpPr>
          <p:cNvPr id="9" name="Rectangle 8">
            <a:extLst>
              <a:ext uri="{FF2B5EF4-FFF2-40B4-BE49-F238E27FC236}">
                <a16:creationId xmlns:a16="http://schemas.microsoft.com/office/drawing/2014/main" id="{4A9871E1-52FE-4C54-A5B6-FC14F83E4028}"/>
              </a:ext>
            </a:extLst>
          </p:cNvPr>
          <p:cNvSpPr/>
          <p:nvPr/>
        </p:nvSpPr>
        <p:spPr>
          <a:xfrm>
            <a:off x="5283200" y="3429000"/>
            <a:ext cx="3048000" cy="3787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tx1"/>
                </a:solidFill>
              </a:rPr>
              <a:t>-  -  -  -  -  -  -  -   -  -  -  </a:t>
            </a:r>
          </a:p>
        </p:txBody>
      </p:sp>
      <p:cxnSp>
        <p:nvCxnSpPr>
          <p:cNvPr id="12" name="Straight Connector 11">
            <a:extLst>
              <a:ext uri="{FF2B5EF4-FFF2-40B4-BE49-F238E27FC236}">
                <a16:creationId xmlns:a16="http://schemas.microsoft.com/office/drawing/2014/main" id="{78421AE5-2DF7-4D7C-8ADB-E3214C015756}"/>
              </a:ext>
            </a:extLst>
          </p:cNvPr>
          <p:cNvCxnSpPr>
            <a:cxnSpLocks/>
          </p:cNvCxnSpPr>
          <p:nvPr/>
        </p:nvCxnSpPr>
        <p:spPr>
          <a:xfrm flipV="1">
            <a:off x="6752771" y="1175657"/>
            <a:ext cx="0" cy="571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7C777D1-94A1-4812-AA38-BFB02CA9D748}"/>
              </a:ext>
            </a:extLst>
          </p:cNvPr>
          <p:cNvCxnSpPr>
            <a:cxnSpLocks/>
          </p:cNvCxnSpPr>
          <p:nvPr/>
        </p:nvCxnSpPr>
        <p:spPr>
          <a:xfrm flipV="1">
            <a:off x="6752771" y="3807782"/>
            <a:ext cx="0" cy="571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AF12411-22C0-4E40-8060-D76BD7F219D8}"/>
              </a:ext>
            </a:extLst>
          </p:cNvPr>
          <p:cNvCxnSpPr>
            <a:cxnSpLocks/>
          </p:cNvCxnSpPr>
          <p:nvPr/>
        </p:nvCxnSpPr>
        <p:spPr>
          <a:xfrm flipH="1">
            <a:off x="6756399" y="4379645"/>
            <a:ext cx="37519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20C04D0-2215-423C-8A66-573F5E81C18E}"/>
              </a:ext>
            </a:extLst>
          </p:cNvPr>
          <p:cNvCxnSpPr>
            <a:cxnSpLocks/>
          </p:cNvCxnSpPr>
          <p:nvPr/>
        </p:nvCxnSpPr>
        <p:spPr>
          <a:xfrm flipH="1">
            <a:off x="6749144" y="1162413"/>
            <a:ext cx="37591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14F26F-9CE8-4888-AF55-6E071D992EF9}"/>
              </a:ext>
            </a:extLst>
          </p:cNvPr>
          <p:cNvCxnSpPr>
            <a:cxnSpLocks/>
          </p:cNvCxnSpPr>
          <p:nvPr/>
        </p:nvCxnSpPr>
        <p:spPr>
          <a:xfrm flipV="1">
            <a:off x="10479314" y="3205132"/>
            <a:ext cx="0" cy="11745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5B537EC-9521-4564-8989-29CC26403AB5}"/>
              </a:ext>
            </a:extLst>
          </p:cNvPr>
          <p:cNvCxnSpPr>
            <a:cxnSpLocks/>
          </p:cNvCxnSpPr>
          <p:nvPr/>
        </p:nvCxnSpPr>
        <p:spPr>
          <a:xfrm flipV="1">
            <a:off x="10479314" y="1197045"/>
            <a:ext cx="0" cy="11009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051A920-C468-48CB-A31B-9A7223917DC4}"/>
              </a:ext>
            </a:extLst>
          </p:cNvPr>
          <p:cNvCxnSpPr>
            <a:cxnSpLocks/>
          </p:cNvCxnSpPr>
          <p:nvPr/>
        </p:nvCxnSpPr>
        <p:spPr>
          <a:xfrm flipH="1">
            <a:off x="9931400" y="2297994"/>
            <a:ext cx="109582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8756A68-6522-4AD4-A344-C887184640F2}"/>
              </a:ext>
            </a:extLst>
          </p:cNvPr>
          <p:cNvCxnSpPr>
            <a:cxnSpLocks/>
          </p:cNvCxnSpPr>
          <p:nvPr/>
        </p:nvCxnSpPr>
        <p:spPr>
          <a:xfrm flipH="1">
            <a:off x="9931400" y="2668108"/>
            <a:ext cx="109582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F715732-28B6-4575-8CDF-37C31537E920}"/>
              </a:ext>
            </a:extLst>
          </p:cNvPr>
          <p:cNvCxnSpPr>
            <a:cxnSpLocks/>
          </p:cNvCxnSpPr>
          <p:nvPr/>
        </p:nvCxnSpPr>
        <p:spPr>
          <a:xfrm flipH="1">
            <a:off x="9931400" y="3038222"/>
            <a:ext cx="109582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9F99F8B-592F-4AFA-A00D-19520244F920}"/>
              </a:ext>
            </a:extLst>
          </p:cNvPr>
          <p:cNvCxnSpPr>
            <a:cxnSpLocks/>
          </p:cNvCxnSpPr>
          <p:nvPr/>
        </p:nvCxnSpPr>
        <p:spPr>
          <a:xfrm flipH="1">
            <a:off x="10294256" y="2493936"/>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84E0C4F-3E3B-45FC-A59B-E722CE31BC41}"/>
              </a:ext>
            </a:extLst>
          </p:cNvPr>
          <p:cNvCxnSpPr>
            <a:cxnSpLocks/>
          </p:cNvCxnSpPr>
          <p:nvPr/>
        </p:nvCxnSpPr>
        <p:spPr>
          <a:xfrm flipH="1">
            <a:off x="10279743" y="2849534"/>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659DD8A-52D4-4538-8546-612F56C13179}"/>
              </a:ext>
            </a:extLst>
          </p:cNvPr>
          <p:cNvCxnSpPr>
            <a:cxnSpLocks/>
          </p:cNvCxnSpPr>
          <p:nvPr/>
        </p:nvCxnSpPr>
        <p:spPr>
          <a:xfrm flipH="1">
            <a:off x="10265230" y="3205132"/>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 Placeholder 3">
            <a:extLst>
              <a:ext uri="{FF2B5EF4-FFF2-40B4-BE49-F238E27FC236}">
                <a16:creationId xmlns:a16="http://schemas.microsoft.com/office/drawing/2014/main" id="{72EBD31E-99B2-441A-89F6-17E817BC8A40}"/>
              </a:ext>
            </a:extLst>
          </p:cNvPr>
          <p:cNvSpPr txBox="1">
            <a:spLocks/>
          </p:cNvSpPr>
          <p:nvPr/>
        </p:nvSpPr>
        <p:spPr>
          <a:xfrm>
            <a:off x="214868" y="1007686"/>
            <a:ext cx="4520420"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The electric field between two charged parallel plates:</a:t>
            </a:r>
          </a:p>
        </p:txBody>
      </p:sp>
      <p:pic>
        <p:nvPicPr>
          <p:cNvPr id="38" name="Picture 37">
            <a:extLst>
              <a:ext uri="{FF2B5EF4-FFF2-40B4-BE49-F238E27FC236}">
                <a16:creationId xmlns:a16="http://schemas.microsoft.com/office/drawing/2014/main" id="{72238B23-DD4D-484C-8DBF-5C8E91D968C8}"/>
              </a:ext>
            </a:extLst>
          </p:cNvPr>
          <p:cNvPicPr>
            <a:picLocks noChangeAspect="1"/>
          </p:cNvPicPr>
          <p:nvPr/>
        </p:nvPicPr>
        <p:blipFill rotWithShape="1">
          <a:blip r:embed="rId3"/>
          <a:srcRect l="74618" t="-15319"/>
          <a:stretch/>
        </p:blipFill>
        <p:spPr>
          <a:xfrm>
            <a:off x="1219751" y="1989524"/>
            <a:ext cx="1873277" cy="1152000"/>
          </a:xfrm>
          <a:prstGeom prst="rect">
            <a:avLst/>
          </a:prstGeom>
        </p:spPr>
      </p:pic>
      <p:sp>
        <p:nvSpPr>
          <p:cNvPr id="39" name="Text Placeholder 3">
            <a:extLst>
              <a:ext uri="{FF2B5EF4-FFF2-40B4-BE49-F238E27FC236}">
                <a16:creationId xmlns:a16="http://schemas.microsoft.com/office/drawing/2014/main" id="{4860B078-9B14-4C90-9B4D-0160926007D0}"/>
              </a:ext>
            </a:extLst>
          </p:cNvPr>
          <p:cNvSpPr txBox="1">
            <a:spLocks/>
          </p:cNvSpPr>
          <p:nvPr/>
        </p:nvSpPr>
        <p:spPr>
          <a:xfrm>
            <a:off x="214868" y="2720712"/>
            <a:ext cx="5067138"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AU" sz="2400" b="0" dirty="0"/>
          </a:p>
          <a:p>
            <a:pPr algn="just"/>
            <a:endParaRPr lang="en-AU" sz="2000" b="0" dirty="0"/>
          </a:p>
          <a:p>
            <a:pPr algn="just"/>
            <a:r>
              <a:rPr lang="en-AU" sz="2000" b="0" dirty="0"/>
              <a:t>E = electric field strength (Vm</a:t>
            </a:r>
            <a:r>
              <a:rPr lang="en-AU" sz="2000" b="0" baseline="30000" dirty="0"/>
              <a:t>-1</a:t>
            </a:r>
            <a:r>
              <a:rPr lang="en-AU" sz="2000" b="0" dirty="0"/>
              <a:t>)</a:t>
            </a:r>
          </a:p>
          <a:p>
            <a:pPr algn="just"/>
            <a:r>
              <a:rPr lang="en-AU" sz="2000" b="0" dirty="0"/>
              <a:t>V = potential difference between the plates (V)</a:t>
            </a:r>
          </a:p>
          <a:p>
            <a:pPr algn="just"/>
            <a:r>
              <a:rPr lang="en-AU" sz="2000" b="0" dirty="0"/>
              <a:t>r = the separation of the plates (m)</a:t>
            </a:r>
            <a:endParaRPr lang="en-AU" sz="1800" dirty="0"/>
          </a:p>
          <a:p>
            <a:pPr lvl="1" indent="0" algn="just">
              <a:buNone/>
            </a:pPr>
            <a:endParaRPr lang="en-AU" sz="2000" dirty="0"/>
          </a:p>
        </p:txBody>
      </p:sp>
    </p:spTree>
    <p:extLst>
      <p:ext uri="{BB962C8B-B14F-4D97-AF65-F5344CB8AC3E}">
        <p14:creationId xmlns:p14="http://schemas.microsoft.com/office/powerpoint/2010/main" val="115694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Electric Fields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Prior Knowledge</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9" name="Text Placeholder 3">
            <a:extLst>
              <a:ext uri="{FF2B5EF4-FFF2-40B4-BE49-F238E27FC236}">
                <a16:creationId xmlns:a16="http://schemas.microsoft.com/office/drawing/2014/main" id="{0F9EF218-A1AE-49FC-A0C0-AC3DBB0665A7}"/>
              </a:ext>
            </a:extLst>
          </p:cNvPr>
          <p:cNvSpPr txBox="1">
            <a:spLocks/>
          </p:cNvSpPr>
          <p:nvPr/>
        </p:nvSpPr>
        <p:spPr>
          <a:xfrm>
            <a:off x="98508" y="1932294"/>
            <a:ext cx="6928386"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AU" sz="3600" b="0" dirty="0"/>
          </a:p>
        </p:txBody>
      </p:sp>
      <p:grpSp>
        <p:nvGrpSpPr>
          <p:cNvPr id="8" name="Group 7">
            <a:extLst>
              <a:ext uri="{FF2B5EF4-FFF2-40B4-BE49-F238E27FC236}">
                <a16:creationId xmlns:a16="http://schemas.microsoft.com/office/drawing/2014/main" id="{74195AA1-BAD4-4F5B-9628-5D6AEF4D183C}"/>
              </a:ext>
            </a:extLst>
          </p:cNvPr>
          <p:cNvGrpSpPr/>
          <p:nvPr/>
        </p:nvGrpSpPr>
        <p:grpSpPr>
          <a:xfrm>
            <a:off x="3051033" y="1111003"/>
            <a:ext cx="6304799" cy="1603537"/>
            <a:chOff x="3196233" y="1729910"/>
            <a:chExt cx="6304799" cy="1603537"/>
          </a:xfrm>
        </p:grpSpPr>
        <p:sp>
          <p:nvSpPr>
            <p:cNvPr id="3" name="Oval 2">
              <a:extLst>
                <a:ext uri="{FF2B5EF4-FFF2-40B4-BE49-F238E27FC236}">
                  <a16:creationId xmlns:a16="http://schemas.microsoft.com/office/drawing/2014/main" id="{70889490-D2E4-4863-A1E1-DC43A1328684}"/>
                </a:ext>
              </a:extLst>
            </p:cNvPr>
            <p:cNvSpPr/>
            <p:nvPr/>
          </p:nvSpPr>
          <p:spPr>
            <a:xfrm>
              <a:off x="3196233" y="1729910"/>
              <a:ext cx="1603537" cy="1603537"/>
            </a:xfrm>
            <a:prstGeom prst="ellipse">
              <a:avLst/>
            </a:prstGeom>
            <a:solidFill>
              <a:srgbClr val="F03C1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b="1" dirty="0">
                  <a:solidFill>
                    <a:schemeClr val="tx1"/>
                  </a:solidFill>
                </a:rPr>
                <a:t>+</a:t>
              </a:r>
            </a:p>
          </p:txBody>
        </p:sp>
        <p:sp>
          <p:nvSpPr>
            <p:cNvPr id="14" name="Oval 13">
              <a:extLst>
                <a:ext uri="{FF2B5EF4-FFF2-40B4-BE49-F238E27FC236}">
                  <a16:creationId xmlns:a16="http://schemas.microsoft.com/office/drawing/2014/main" id="{F67C76C5-4C30-4928-A781-F46780C1319F}"/>
                </a:ext>
              </a:extLst>
            </p:cNvPr>
            <p:cNvSpPr/>
            <p:nvPr/>
          </p:nvSpPr>
          <p:spPr>
            <a:xfrm>
              <a:off x="7897495" y="1729910"/>
              <a:ext cx="1603537" cy="160353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b="1" dirty="0">
                  <a:solidFill>
                    <a:schemeClr val="tx1"/>
                  </a:solidFill>
                </a:rPr>
                <a:t>-</a:t>
              </a:r>
            </a:p>
          </p:txBody>
        </p:sp>
      </p:grpSp>
      <p:grpSp>
        <p:nvGrpSpPr>
          <p:cNvPr id="16" name="Group 15">
            <a:extLst>
              <a:ext uri="{FF2B5EF4-FFF2-40B4-BE49-F238E27FC236}">
                <a16:creationId xmlns:a16="http://schemas.microsoft.com/office/drawing/2014/main" id="{B9A6E2DB-0FEF-459E-A0F8-4C01EFE2A94C}"/>
              </a:ext>
            </a:extLst>
          </p:cNvPr>
          <p:cNvGrpSpPr/>
          <p:nvPr/>
        </p:nvGrpSpPr>
        <p:grpSpPr>
          <a:xfrm>
            <a:off x="3051033" y="3028115"/>
            <a:ext cx="6304799" cy="1603537"/>
            <a:chOff x="3196233" y="1729910"/>
            <a:chExt cx="6304799" cy="1603537"/>
          </a:xfrm>
        </p:grpSpPr>
        <p:sp>
          <p:nvSpPr>
            <p:cNvPr id="17" name="Oval 16">
              <a:extLst>
                <a:ext uri="{FF2B5EF4-FFF2-40B4-BE49-F238E27FC236}">
                  <a16:creationId xmlns:a16="http://schemas.microsoft.com/office/drawing/2014/main" id="{4FEF3FA5-2632-43A7-80FF-C41924FE8393}"/>
                </a:ext>
              </a:extLst>
            </p:cNvPr>
            <p:cNvSpPr/>
            <p:nvPr/>
          </p:nvSpPr>
          <p:spPr>
            <a:xfrm>
              <a:off x="3196233" y="1729910"/>
              <a:ext cx="1603537" cy="1603537"/>
            </a:xfrm>
            <a:prstGeom prst="ellipse">
              <a:avLst/>
            </a:prstGeom>
            <a:solidFill>
              <a:srgbClr val="F03C1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b="1" dirty="0">
                  <a:solidFill>
                    <a:schemeClr val="tx1"/>
                  </a:solidFill>
                </a:rPr>
                <a:t>+</a:t>
              </a:r>
            </a:p>
          </p:txBody>
        </p:sp>
        <p:sp>
          <p:nvSpPr>
            <p:cNvPr id="18" name="Oval 17">
              <a:extLst>
                <a:ext uri="{FF2B5EF4-FFF2-40B4-BE49-F238E27FC236}">
                  <a16:creationId xmlns:a16="http://schemas.microsoft.com/office/drawing/2014/main" id="{CC4F3AF6-30A3-4DBB-8C4D-495280C6C7EA}"/>
                </a:ext>
              </a:extLst>
            </p:cNvPr>
            <p:cNvSpPr/>
            <p:nvPr/>
          </p:nvSpPr>
          <p:spPr>
            <a:xfrm>
              <a:off x="7897495" y="1729910"/>
              <a:ext cx="1603537" cy="1603537"/>
            </a:xfrm>
            <a:prstGeom prst="ellipse">
              <a:avLst/>
            </a:prstGeom>
            <a:solidFill>
              <a:srgbClr val="F03C1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b="1" dirty="0">
                  <a:solidFill>
                    <a:schemeClr val="tx1"/>
                  </a:solidFill>
                </a:rPr>
                <a:t>+</a:t>
              </a:r>
            </a:p>
          </p:txBody>
        </p:sp>
      </p:grpSp>
      <p:grpSp>
        <p:nvGrpSpPr>
          <p:cNvPr id="19" name="Group 18">
            <a:extLst>
              <a:ext uri="{FF2B5EF4-FFF2-40B4-BE49-F238E27FC236}">
                <a16:creationId xmlns:a16="http://schemas.microsoft.com/office/drawing/2014/main" id="{C24B7F34-73FA-4962-AB39-70D1AB61B139}"/>
              </a:ext>
            </a:extLst>
          </p:cNvPr>
          <p:cNvGrpSpPr/>
          <p:nvPr/>
        </p:nvGrpSpPr>
        <p:grpSpPr>
          <a:xfrm>
            <a:off x="3051033" y="4945228"/>
            <a:ext cx="6304799" cy="1603537"/>
            <a:chOff x="3196233" y="1729910"/>
            <a:chExt cx="6304799" cy="1603537"/>
          </a:xfrm>
        </p:grpSpPr>
        <p:sp>
          <p:nvSpPr>
            <p:cNvPr id="20" name="Oval 19">
              <a:extLst>
                <a:ext uri="{FF2B5EF4-FFF2-40B4-BE49-F238E27FC236}">
                  <a16:creationId xmlns:a16="http://schemas.microsoft.com/office/drawing/2014/main" id="{4A3A851C-D672-4CC4-B34B-9FBD86A02CF9}"/>
                </a:ext>
              </a:extLst>
            </p:cNvPr>
            <p:cNvSpPr/>
            <p:nvPr/>
          </p:nvSpPr>
          <p:spPr>
            <a:xfrm>
              <a:off x="3196233" y="1729910"/>
              <a:ext cx="1603537" cy="1603537"/>
            </a:xfrm>
            <a:prstGeom prst="ellipse">
              <a:avLst/>
            </a:prstGeom>
            <a:solidFill>
              <a:srgbClr val="8FAAD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b="1" dirty="0">
                  <a:solidFill>
                    <a:schemeClr val="tx1"/>
                  </a:solidFill>
                </a:rPr>
                <a:t>-</a:t>
              </a:r>
            </a:p>
          </p:txBody>
        </p:sp>
        <p:sp>
          <p:nvSpPr>
            <p:cNvPr id="21" name="Oval 20">
              <a:extLst>
                <a:ext uri="{FF2B5EF4-FFF2-40B4-BE49-F238E27FC236}">
                  <a16:creationId xmlns:a16="http://schemas.microsoft.com/office/drawing/2014/main" id="{18DE096A-470B-4D77-BAA2-DB3B476B27BF}"/>
                </a:ext>
              </a:extLst>
            </p:cNvPr>
            <p:cNvSpPr/>
            <p:nvPr/>
          </p:nvSpPr>
          <p:spPr>
            <a:xfrm>
              <a:off x="7897495" y="1729910"/>
              <a:ext cx="1603537" cy="160353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b="1" dirty="0">
                  <a:solidFill>
                    <a:schemeClr val="tx1"/>
                  </a:solidFill>
                </a:rPr>
                <a:t>-</a:t>
              </a:r>
            </a:p>
          </p:txBody>
        </p:sp>
      </p:grpSp>
    </p:spTree>
    <p:extLst>
      <p:ext uri="{BB962C8B-B14F-4D97-AF65-F5344CB8AC3E}">
        <p14:creationId xmlns:p14="http://schemas.microsoft.com/office/powerpoint/2010/main" val="120001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Electric Fields: Uniform Electric Field</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a:xfrm>
            <a:off x="295275" y="589681"/>
            <a:ext cx="3779478" cy="319722"/>
          </a:xfrm>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3" name="Rectangle 2">
            <a:extLst>
              <a:ext uri="{FF2B5EF4-FFF2-40B4-BE49-F238E27FC236}">
                <a16:creationId xmlns:a16="http://schemas.microsoft.com/office/drawing/2014/main" id="{DCF893A8-4058-425F-888F-D345B6ABCCCD}"/>
              </a:ext>
            </a:extLst>
          </p:cNvPr>
          <p:cNvSpPr/>
          <p:nvPr/>
        </p:nvSpPr>
        <p:spPr>
          <a:xfrm>
            <a:off x="5283200" y="1747520"/>
            <a:ext cx="3048000" cy="3787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tx1"/>
                </a:solidFill>
              </a:rPr>
              <a:t>+  +  +  +  +  +  +  +  +  +  +</a:t>
            </a:r>
          </a:p>
        </p:txBody>
      </p:sp>
      <p:sp>
        <p:nvSpPr>
          <p:cNvPr id="9" name="Rectangle 8">
            <a:extLst>
              <a:ext uri="{FF2B5EF4-FFF2-40B4-BE49-F238E27FC236}">
                <a16:creationId xmlns:a16="http://schemas.microsoft.com/office/drawing/2014/main" id="{4A9871E1-52FE-4C54-A5B6-FC14F83E4028}"/>
              </a:ext>
            </a:extLst>
          </p:cNvPr>
          <p:cNvSpPr/>
          <p:nvPr/>
        </p:nvSpPr>
        <p:spPr>
          <a:xfrm>
            <a:off x="5283200" y="3429000"/>
            <a:ext cx="3048000" cy="3787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tx1"/>
                </a:solidFill>
              </a:rPr>
              <a:t>-  -  -  -  -  -  -  -   -  -  -  </a:t>
            </a:r>
          </a:p>
        </p:txBody>
      </p:sp>
      <p:cxnSp>
        <p:nvCxnSpPr>
          <p:cNvPr id="12" name="Straight Connector 11">
            <a:extLst>
              <a:ext uri="{FF2B5EF4-FFF2-40B4-BE49-F238E27FC236}">
                <a16:creationId xmlns:a16="http://schemas.microsoft.com/office/drawing/2014/main" id="{78421AE5-2DF7-4D7C-8ADB-E3214C015756}"/>
              </a:ext>
            </a:extLst>
          </p:cNvPr>
          <p:cNvCxnSpPr>
            <a:cxnSpLocks/>
          </p:cNvCxnSpPr>
          <p:nvPr/>
        </p:nvCxnSpPr>
        <p:spPr>
          <a:xfrm flipV="1">
            <a:off x="6752771" y="1175657"/>
            <a:ext cx="0" cy="571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AF12411-22C0-4E40-8060-D76BD7F219D8}"/>
              </a:ext>
            </a:extLst>
          </p:cNvPr>
          <p:cNvCxnSpPr>
            <a:cxnSpLocks/>
          </p:cNvCxnSpPr>
          <p:nvPr/>
        </p:nvCxnSpPr>
        <p:spPr>
          <a:xfrm flipH="1">
            <a:off x="6756399" y="4379645"/>
            <a:ext cx="37519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20C04D0-2215-423C-8A66-573F5E81C18E}"/>
              </a:ext>
            </a:extLst>
          </p:cNvPr>
          <p:cNvCxnSpPr>
            <a:cxnSpLocks/>
          </p:cNvCxnSpPr>
          <p:nvPr/>
        </p:nvCxnSpPr>
        <p:spPr>
          <a:xfrm flipH="1">
            <a:off x="6749144" y="1162413"/>
            <a:ext cx="37591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14F26F-9CE8-4888-AF55-6E071D992EF9}"/>
              </a:ext>
            </a:extLst>
          </p:cNvPr>
          <p:cNvCxnSpPr>
            <a:cxnSpLocks/>
          </p:cNvCxnSpPr>
          <p:nvPr/>
        </p:nvCxnSpPr>
        <p:spPr>
          <a:xfrm flipV="1">
            <a:off x="10479314" y="3205132"/>
            <a:ext cx="0" cy="11745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5B537EC-9521-4564-8989-29CC26403AB5}"/>
              </a:ext>
            </a:extLst>
          </p:cNvPr>
          <p:cNvCxnSpPr>
            <a:cxnSpLocks/>
          </p:cNvCxnSpPr>
          <p:nvPr/>
        </p:nvCxnSpPr>
        <p:spPr>
          <a:xfrm flipV="1">
            <a:off x="10479314" y="1197045"/>
            <a:ext cx="0" cy="11009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051A920-C468-48CB-A31B-9A7223917DC4}"/>
              </a:ext>
            </a:extLst>
          </p:cNvPr>
          <p:cNvCxnSpPr>
            <a:cxnSpLocks/>
          </p:cNvCxnSpPr>
          <p:nvPr/>
        </p:nvCxnSpPr>
        <p:spPr>
          <a:xfrm flipH="1">
            <a:off x="9931400" y="2297994"/>
            <a:ext cx="109582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8756A68-6522-4AD4-A344-C887184640F2}"/>
              </a:ext>
            </a:extLst>
          </p:cNvPr>
          <p:cNvCxnSpPr>
            <a:cxnSpLocks/>
          </p:cNvCxnSpPr>
          <p:nvPr/>
        </p:nvCxnSpPr>
        <p:spPr>
          <a:xfrm flipH="1">
            <a:off x="9931400" y="2668108"/>
            <a:ext cx="109582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F715732-28B6-4575-8CDF-37C31537E920}"/>
              </a:ext>
            </a:extLst>
          </p:cNvPr>
          <p:cNvCxnSpPr>
            <a:cxnSpLocks/>
          </p:cNvCxnSpPr>
          <p:nvPr/>
        </p:nvCxnSpPr>
        <p:spPr>
          <a:xfrm flipH="1">
            <a:off x="9931400" y="3038222"/>
            <a:ext cx="109582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9F99F8B-592F-4AFA-A00D-19520244F920}"/>
              </a:ext>
            </a:extLst>
          </p:cNvPr>
          <p:cNvCxnSpPr>
            <a:cxnSpLocks/>
          </p:cNvCxnSpPr>
          <p:nvPr/>
        </p:nvCxnSpPr>
        <p:spPr>
          <a:xfrm flipH="1">
            <a:off x="10294256" y="2493936"/>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84E0C4F-3E3B-45FC-A59B-E722CE31BC41}"/>
              </a:ext>
            </a:extLst>
          </p:cNvPr>
          <p:cNvCxnSpPr>
            <a:cxnSpLocks/>
          </p:cNvCxnSpPr>
          <p:nvPr/>
        </p:nvCxnSpPr>
        <p:spPr>
          <a:xfrm flipH="1">
            <a:off x="10279743" y="2849534"/>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659DD8A-52D4-4538-8546-612F56C13179}"/>
              </a:ext>
            </a:extLst>
          </p:cNvPr>
          <p:cNvCxnSpPr>
            <a:cxnSpLocks/>
          </p:cNvCxnSpPr>
          <p:nvPr/>
        </p:nvCxnSpPr>
        <p:spPr>
          <a:xfrm flipH="1">
            <a:off x="10265230" y="3205132"/>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 Placeholder 3">
            <a:extLst>
              <a:ext uri="{FF2B5EF4-FFF2-40B4-BE49-F238E27FC236}">
                <a16:creationId xmlns:a16="http://schemas.microsoft.com/office/drawing/2014/main" id="{72EBD31E-99B2-441A-89F6-17E817BC8A40}"/>
              </a:ext>
            </a:extLst>
          </p:cNvPr>
          <p:cNvSpPr txBox="1">
            <a:spLocks/>
          </p:cNvSpPr>
          <p:nvPr/>
        </p:nvSpPr>
        <p:spPr>
          <a:xfrm>
            <a:off x="214868" y="1007686"/>
            <a:ext cx="4520420"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The electric field between two charged parallel plates:</a:t>
            </a:r>
          </a:p>
        </p:txBody>
      </p:sp>
      <p:pic>
        <p:nvPicPr>
          <p:cNvPr id="38" name="Picture 37">
            <a:extLst>
              <a:ext uri="{FF2B5EF4-FFF2-40B4-BE49-F238E27FC236}">
                <a16:creationId xmlns:a16="http://schemas.microsoft.com/office/drawing/2014/main" id="{72238B23-DD4D-484C-8DBF-5C8E91D968C8}"/>
              </a:ext>
            </a:extLst>
          </p:cNvPr>
          <p:cNvPicPr>
            <a:picLocks noChangeAspect="1"/>
          </p:cNvPicPr>
          <p:nvPr/>
        </p:nvPicPr>
        <p:blipFill rotWithShape="1">
          <a:blip r:embed="rId3"/>
          <a:srcRect l="74618" t="-15319"/>
          <a:stretch/>
        </p:blipFill>
        <p:spPr>
          <a:xfrm>
            <a:off x="1219751" y="1989524"/>
            <a:ext cx="1873277" cy="1152000"/>
          </a:xfrm>
          <a:prstGeom prst="rect">
            <a:avLst/>
          </a:prstGeom>
        </p:spPr>
      </p:pic>
      <p:sp>
        <p:nvSpPr>
          <p:cNvPr id="39" name="Text Placeholder 3">
            <a:extLst>
              <a:ext uri="{FF2B5EF4-FFF2-40B4-BE49-F238E27FC236}">
                <a16:creationId xmlns:a16="http://schemas.microsoft.com/office/drawing/2014/main" id="{4860B078-9B14-4C90-9B4D-0160926007D0}"/>
              </a:ext>
            </a:extLst>
          </p:cNvPr>
          <p:cNvSpPr txBox="1">
            <a:spLocks/>
          </p:cNvSpPr>
          <p:nvPr/>
        </p:nvSpPr>
        <p:spPr>
          <a:xfrm>
            <a:off x="214868" y="2720712"/>
            <a:ext cx="5067138"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AU" sz="2400" b="0" dirty="0"/>
          </a:p>
          <a:p>
            <a:pPr algn="just"/>
            <a:endParaRPr lang="en-AU" sz="2000" b="0" dirty="0"/>
          </a:p>
          <a:p>
            <a:pPr algn="just"/>
            <a:r>
              <a:rPr lang="en-AU" sz="2000" b="0" dirty="0"/>
              <a:t>E = electric field strength (Vm</a:t>
            </a:r>
            <a:r>
              <a:rPr lang="en-AU" sz="2000" b="0" baseline="30000" dirty="0"/>
              <a:t>-1</a:t>
            </a:r>
            <a:r>
              <a:rPr lang="en-AU" sz="2000" b="0" dirty="0"/>
              <a:t>)</a:t>
            </a:r>
          </a:p>
          <a:p>
            <a:pPr algn="just"/>
            <a:r>
              <a:rPr lang="en-AU" sz="2000" b="0" dirty="0"/>
              <a:t>V = potential difference between the plates (V)</a:t>
            </a:r>
          </a:p>
          <a:p>
            <a:pPr algn="just"/>
            <a:r>
              <a:rPr lang="en-AU" sz="2000" b="0" dirty="0"/>
              <a:t>r = the separation of the plates (m)</a:t>
            </a:r>
            <a:endParaRPr lang="en-AU" sz="1800" dirty="0"/>
          </a:p>
          <a:p>
            <a:pPr lvl="1" indent="0" algn="just">
              <a:buNone/>
            </a:pPr>
            <a:endParaRPr lang="en-AU" sz="2000" dirty="0"/>
          </a:p>
        </p:txBody>
      </p:sp>
      <p:cxnSp>
        <p:nvCxnSpPr>
          <p:cNvPr id="6" name="Straight Arrow Connector 5">
            <a:extLst>
              <a:ext uri="{FF2B5EF4-FFF2-40B4-BE49-F238E27FC236}">
                <a16:creationId xmlns:a16="http://schemas.microsoft.com/office/drawing/2014/main" id="{7783BB17-B8DC-D318-EC6A-A696814C42A7}"/>
              </a:ext>
            </a:extLst>
          </p:cNvPr>
          <p:cNvCxnSpPr/>
          <p:nvPr/>
        </p:nvCxnSpPr>
        <p:spPr>
          <a:xfrm>
            <a:off x="5735320" y="2126302"/>
            <a:ext cx="0" cy="130269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4EF5F06-1990-5BF3-6FBD-74CA7413EF8D}"/>
              </a:ext>
            </a:extLst>
          </p:cNvPr>
          <p:cNvCxnSpPr/>
          <p:nvPr/>
        </p:nvCxnSpPr>
        <p:spPr>
          <a:xfrm>
            <a:off x="6004560" y="2126302"/>
            <a:ext cx="0" cy="130269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064D657-B5B0-6359-FA72-D265EB4BDEBC}"/>
              </a:ext>
            </a:extLst>
          </p:cNvPr>
          <p:cNvCxnSpPr/>
          <p:nvPr/>
        </p:nvCxnSpPr>
        <p:spPr>
          <a:xfrm>
            <a:off x="6273800" y="2126302"/>
            <a:ext cx="0" cy="130269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5261617-3667-02D8-D653-729615182BD8}"/>
              </a:ext>
            </a:extLst>
          </p:cNvPr>
          <p:cNvCxnSpPr/>
          <p:nvPr/>
        </p:nvCxnSpPr>
        <p:spPr>
          <a:xfrm>
            <a:off x="6543040" y="2126302"/>
            <a:ext cx="0" cy="130269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660025F-9D65-D7D2-A5CC-5D0E0F5FBEF3}"/>
              </a:ext>
            </a:extLst>
          </p:cNvPr>
          <p:cNvCxnSpPr/>
          <p:nvPr/>
        </p:nvCxnSpPr>
        <p:spPr>
          <a:xfrm>
            <a:off x="6812280" y="2126302"/>
            <a:ext cx="0" cy="130269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9E75D34-0021-F216-F87B-27E54760FA98}"/>
              </a:ext>
            </a:extLst>
          </p:cNvPr>
          <p:cNvCxnSpPr/>
          <p:nvPr/>
        </p:nvCxnSpPr>
        <p:spPr>
          <a:xfrm>
            <a:off x="7081520" y="2126302"/>
            <a:ext cx="0" cy="130269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EC52CD0-8699-8571-1E44-00836F05FEDD}"/>
              </a:ext>
            </a:extLst>
          </p:cNvPr>
          <p:cNvCxnSpPr/>
          <p:nvPr/>
        </p:nvCxnSpPr>
        <p:spPr>
          <a:xfrm>
            <a:off x="7350760" y="2126302"/>
            <a:ext cx="0" cy="130269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FA98730-D278-D95F-3991-E881FC7FDD0C}"/>
              </a:ext>
            </a:extLst>
          </p:cNvPr>
          <p:cNvCxnSpPr/>
          <p:nvPr/>
        </p:nvCxnSpPr>
        <p:spPr>
          <a:xfrm>
            <a:off x="7620000" y="2126302"/>
            <a:ext cx="0" cy="130269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CD308A0-FB1C-1B47-2CE4-6E1389577BF9}"/>
              </a:ext>
            </a:extLst>
          </p:cNvPr>
          <p:cNvCxnSpPr/>
          <p:nvPr/>
        </p:nvCxnSpPr>
        <p:spPr>
          <a:xfrm>
            <a:off x="7889240" y="2126302"/>
            <a:ext cx="0" cy="130269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09C1770-4536-F9A3-A5DB-86A07715C868}"/>
              </a:ext>
            </a:extLst>
          </p:cNvPr>
          <p:cNvCxnSpPr/>
          <p:nvPr/>
        </p:nvCxnSpPr>
        <p:spPr>
          <a:xfrm>
            <a:off x="8158480" y="2126302"/>
            <a:ext cx="0" cy="130269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4EAE5AE-5A5C-2AD2-ED11-A1F67EAADAC7}"/>
              </a:ext>
            </a:extLst>
          </p:cNvPr>
          <p:cNvCxnSpPr/>
          <p:nvPr/>
        </p:nvCxnSpPr>
        <p:spPr>
          <a:xfrm>
            <a:off x="5466080" y="2126302"/>
            <a:ext cx="0" cy="130269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5" name="Arc 34">
            <a:extLst>
              <a:ext uri="{FF2B5EF4-FFF2-40B4-BE49-F238E27FC236}">
                <a16:creationId xmlns:a16="http://schemas.microsoft.com/office/drawing/2014/main" id="{CB177806-ED97-1187-BC81-4B35CC07309C}"/>
              </a:ext>
            </a:extLst>
          </p:cNvPr>
          <p:cNvSpPr/>
          <p:nvPr/>
        </p:nvSpPr>
        <p:spPr>
          <a:xfrm rot="10800000">
            <a:off x="5145602" y="2126303"/>
            <a:ext cx="426718" cy="1302698"/>
          </a:xfrm>
          <a:prstGeom prst="arc">
            <a:avLst>
              <a:gd name="adj1" fmla="val 16453673"/>
              <a:gd name="adj2" fmla="val 5330484"/>
            </a:avLst>
          </a:prstGeom>
          <a:ln>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40" name="Arc 39">
            <a:extLst>
              <a:ext uri="{FF2B5EF4-FFF2-40B4-BE49-F238E27FC236}">
                <a16:creationId xmlns:a16="http://schemas.microsoft.com/office/drawing/2014/main" id="{B16568F1-A613-F942-3304-D7BF4DFF1223}"/>
              </a:ext>
            </a:extLst>
          </p:cNvPr>
          <p:cNvSpPr/>
          <p:nvPr/>
        </p:nvSpPr>
        <p:spPr>
          <a:xfrm>
            <a:off x="8067482" y="2120875"/>
            <a:ext cx="426718" cy="1302698"/>
          </a:xfrm>
          <a:prstGeom prst="arc">
            <a:avLst>
              <a:gd name="adj1" fmla="val 16453673"/>
              <a:gd name="adj2" fmla="val 5330484"/>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nvGrpSpPr>
          <p:cNvPr id="44" name="Group 43">
            <a:extLst>
              <a:ext uri="{FF2B5EF4-FFF2-40B4-BE49-F238E27FC236}">
                <a16:creationId xmlns:a16="http://schemas.microsoft.com/office/drawing/2014/main" id="{A1DDD012-1FAE-92CA-EB58-5908F517DAE0}"/>
              </a:ext>
            </a:extLst>
          </p:cNvPr>
          <p:cNvGrpSpPr/>
          <p:nvPr/>
        </p:nvGrpSpPr>
        <p:grpSpPr>
          <a:xfrm>
            <a:off x="7534030" y="3423573"/>
            <a:ext cx="4520420" cy="2751985"/>
            <a:chOff x="7534030" y="3423573"/>
            <a:chExt cx="4520420" cy="2751985"/>
          </a:xfrm>
        </p:grpSpPr>
        <p:cxnSp>
          <p:nvCxnSpPr>
            <p:cNvPr id="42" name="Straight Arrow Connector 41">
              <a:extLst>
                <a:ext uri="{FF2B5EF4-FFF2-40B4-BE49-F238E27FC236}">
                  <a16:creationId xmlns:a16="http://schemas.microsoft.com/office/drawing/2014/main" id="{90690681-070E-178D-7895-E5794FDF730B}"/>
                </a:ext>
              </a:extLst>
            </p:cNvPr>
            <p:cNvCxnSpPr/>
            <p:nvPr/>
          </p:nvCxnSpPr>
          <p:spPr>
            <a:xfrm flipH="1" flipV="1">
              <a:off x="8494200" y="3423573"/>
              <a:ext cx="1300040" cy="17478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 Placeholder 3">
              <a:extLst>
                <a:ext uri="{FF2B5EF4-FFF2-40B4-BE49-F238E27FC236}">
                  <a16:creationId xmlns:a16="http://schemas.microsoft.com/office/drawing/2014/main" id="{4917FD09-3853-84E0-97DB-E405658CD03F}"/>
                </a:ext>
              </a:extLst>
            </p:cNvPr>
            <p:cNvSpPr txBox="1">
              <a:spLocks/>
            </p:cNvSpPr>
            <p:nvPr/>
          </p:nvSpPr>
          <p:spPr>
            <a:xfrm>
              <a:off x="7534030" y="5289996"/>
              <a:ext cx="4520420"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dirty="0"/>
                <a:t>Remember the curves lines on the edge of the plates!</a:t>
              </a:r>
            </a:p>
          </p:txBody>
        </p:sp>
      </p:grpSp>
      <p:cxnSp>
        <p:nvCxnSpPr>
          <p:cNvPr id="45" name="Straight Connector 44">
            <a:extLst>
              <a:ext uri="{FF2B5EF4-FFF2-40B4-BE49-F238E27FC236}">
                <a16:creationId xmlns:a16="http://schemas.microsoft.com/office/drawing/2014/main" id="{7843B1D0-0F05-CBE0-79D5-77A178B5E753}"/>
              </a:ext>
            </a:extLst>
          </p:cNvPr>
          <p:cNvCxnSpPr>
            <a:cxnSpLocks/>
          </p:cNvCxnSpPr>
          <p:nvPr/>
        </p:nvCxnSpPr>
        <p:spPr>
          <a:xfrm flipV="1">
            <a:off x="6752771" y="3807782"/>
            <a:ext cx="0" cy="571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1892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Electric Fields: Coulomb’s Law</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8" name="Text Placeholder 3">
            <a:extLst>
              <a:ext uri="{FF2B5EF4-FFF2-40B4-BE49-F238E27FC236}">
                <a16:creationId xmlns:a16="http://schemas.microsoft.com/office/drawing/2014/main" id="{7E11F69C-68AB-4B11-9E75-0C0F6E869F68}"/>
              </a:ext>
            </a:extLst>
          </p:cNvPr>
          <p:cNvSpPr txBox="1">
            <a:spLocks/>
          </p:cNvSpPr>
          <p:nvPr/>
        </p:nvSpPr>
        <p:spPr>
          <a:xfrm>
            <a:off x="214867" y="1007686"/>
            <a:ext cx="11865971"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Calculate the electric field strength between two long parallel plates separated by 10.0 cm when a 120 V potential difference is applied to the plates.</a:t>
            </a:r>
          </a:p>
          <a:p>
            <a:pPr lvl="1" indent="0" algn="just">
              <a:buNone/>
            </a:pPr>
            <a:endParaRPr lang="en-AU" sz="2000" dirty="0"/>
          </a:p>
        </p:txBody>
      </p:sp>
    </p:spTree>
    <p:extLst>
      <p:ext uri="{BB962C8B-B14F-4D97-AF65-F5344CB8AC3E}">
        <p14:creationId xmlns:p14="http://schemas.microsoft.com/office/powerpoint/2010/main" val="2659430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24FE25-BA9A-62BC-5995-3059D6EB98BA}"/>
              </a:ext>
            </a:extLst>
          </p:cNvPr>
          <p:cNvPicPr>
            <a:picLocks noChangeAspect="1"/>
          </p:cNvPicPr>
          <p:nvPr/>
        </p:nvPicPr>
        <p:blipFill>
          <a:blip r:embed="rId3"/>
          <a:stretch>
            <a:fillRect/>
          </a:stretch>
        </p:blipFill>
        <p:spPr>
          <a:xfrm>
            <a:off x="314610" y="818789"/>
            <a:ext cx="11347911" cy="3000364"/>
          </a:xfrm>
          <a:prstGeom prst="rect">
            <a:avLst/>
          </a:prstGeom>
        </p:spPr>
      </p:pic>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Electric Fields: Coulomb’s Law</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Tree>
    <p:extLst>
      <p:ext uri="{BB962C8B-B14F-4D97-AF65-F5344CB8AC3E}">
        <p14:creationId xmlns:p14="http://schemas.microsoft.com/office/powerpoint/2010/main" val="1637306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A7CDB21-8842-E017-E2BA-C227946F9DBE}"/>
              </a:ext>
            </a:extLst>
          </p:cNvPr>
          <p:cNvPicPr>
            <a:picLocks noChangeAspect="1"/>
          </p:cNvPicPr>
          <p:nvPr/>
        </p:nvPicPr>
        <p:blipFill>
          <a:blip r:embed="rId3"/>
          <a:stretch>
            <a:fillRect/>
          </a:stretch>
        </p:blipFill>
        <p:spPr>
          <a:xfrm>
            <a:off x="314610" y="818789"/>
            <a:ext cx="11347911" cy="3000364"/>
          </a:xfrm>
          <a:prstGeom prst="rect">
            <a:avLst/>
          </a:prstGeom>
        </p:spPr>
      </p:pic>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Electric Fields: Coulomb’s Law</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pic>
        <p:nvPicPr>
          <p:cNvPr id="6" name="Picture 5">
            <a:extLst>
              <a:ext uri="{FF2B5EF4-FFF2-40B4-BE49-F238E27FC236}">
                <a16:creationId xmlns:a16="http://schemas.microsoft.com/office/drawing/2014/main" id="{7F8A0DBB-A15A-4C47-96BE-E72FAC4E9F50}"/>
              </a:ext>
            </a:extLst>
          </p:cNvPr>
          <p:cNvPicPr>
            <a:picLocks noChangeAspect="1"/>
          </p:cNvPicPr>
          <p:nvPr/>
        </p:nvPicPr>
        <p:blipFill>
          <a:blip r:embed="rId4"/>
          <a:stretch>
            <a:fillRect/>
          </a:stretch>
        </p:blipFill>
        <p:spPr>
          <a:xfrm>
            <a:off x="2185014" y="1731611"/>
            <a:ext cx="7124700" cy="4829175"/>
          </a:xfrm>
          <a:prstGeom prst="rect">
            <a:avLst/>
          </a:prstGeom>
        </p:spPr>
      </p:pic>
    </p:spTree>
    <p:extLst>
      <p:ext uri="{BB962C8B-B14F-4D97-AF65-F5344CB8AC3E}">
        <p14:creationId xmlns:p14="http://schemas.microsoft.com/office/powerpoint/2010/main" val="799054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2FDFC4-7213-4B80-88AC-CFDA713A6754}"/>
              </a:ext>
            </a:extLst>
          </p:cNvPr>
          <p:cNvSpPr>
            <a:spLocks noGrp="1"/>
          </p:cNvSpPr>
          <p:nvPr>
            <p:ph type="body" sz="quarter" idx="10"/>
          </p:nvPr>
        </p:nvSpPr>
        <p:spPr/>
        <p:txBody>
          <a:bodyPr/>
          <a:lstStyle/>
          <a:p>
            <a:r>
              <a:rPr lang="en-AU" dirty="0"/>
              <a:t>Electric fields</a:t>
            </a:r>
          </a:p>
        </p:txBody>
      </p:sp>
      <p:sp>
        <p:nvSpPr>
          <p:cNvPr id="3" name="Text Placeholder 3">
            <a:extLst>
              <a:ext uri="{FF2B5EF4-FFF2-40B4-BE49-F238E27FC236}">
                <a16:creationId xmlns:a16="http://schemas.microsoft.com/office/drawing/2014/main" id="{15B39FF7-CE51-4DDE-B8F7-A2B32DD72593}"/>
              </a:ext>
            </a:extLst>
          </p:cNvPr>
          <p:cNvSpPr txBox="1">
            <a:spLocks/>
          </p:cNvSpPr>
          <p:nvPr/>
        </p:nvSpPr>
        <p:spPr>
          <a:xfrm>
            <a:off x="295274" y="4571479"/>
            <a:ext cx="3779478" cy="319722"/>
          </a:xfrm>
          <a:prstGeom prst="rect">
            <a:avLst/>
          </a:prstGeom>
          <a:solidFill>
            <a:srgbClr val="FBCA58"/>
          </a:solidFill>
        </p:spPr>
        <p:txBody>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rgbClr val="2E546D"/>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Success Criteria</a:t>
            </a:r>
          </a:p>
        </p:txBody>
      </p:sp>
      <p:sp>
        <p:nvSpPr>
          <p:cNvPr id="4" name="Text Placeholder 2">
            <a:extLst>
              <a:ext uri="{FF2B5EF4-FFF2-40B4-BE49-F238E27FC236}">
                <a16:creationId xmlns:a16="http://schemas.microsoft.com/office/drawing/2014/main" id="{376F90D9-C05E-4F92-AA21-6770C35F6CD9}"/>
              </a:ext>
            </a:extLst>
          </p:cNvPr>
          <p:cNvSpPr txBox="1">
            <a:spLocks/>
          </p:cNvSpPr>
          <p:nvPr/>
        </p:nvSpPr>
        <p:spPr>
          <a:xfrm>
            <a:off x="209549" y="4921871"/>
            <a:ext cx="11601508" cy="138256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000" b="0" i="0" dirty="0">
                <a:solidFill>
                  <a:srgbClr val="000303"/>
                </a:solidFill>
                <a:effectLst/>
                <a:latin typeface="+mj-lt"/>
              </a:rPr>
              <a:t>I can draw electric field diagrams and explain the properties shown in the diagrams.</a:t>
            </a:r>
          </a:p>
          <a:p>
            <a:pPr algn="l"/>
            <a:r>
              <a:rPr lang="en-US" sz="2000" b="0" i="0" dirty="0">
                <a:solidFill>
                  <a:srgbClr val="000303"/>
                </a:solidFill>
                <a:effectLst/>
                <a:latin typeface="+mj-lt"/>
              </a:rPr>
              <a:t>I can calculate the force on a free charge in an electric field.</a:t>
            </a:r>
          </a:p>
        </p:txBody>
      </p:sp>
    </p:spTree>
    <p:extLst>
      <p:ext uri="{BB962C8B-B14F-4D97-AF65-F5344CB8AC3E}">
        <p14:creationId xmlns:p14="http://schemas.microsoft.com/office/powerpoint/2010/main" val="3749997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Electric Fields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9" name="Text Placeholder 3">
            <a:extLst>
              <a:ext uri="{FF2B5EF4-FFF2-40B4-BE49-F238E27FC236}">
                <a16:creationId xmlns:a16="http://schemas.microsoft.com/office/drawing/2014/main" id="{0F9EF218-A1AE-49FC-A0C0-AC3DBB0665A7}"/>
              </a:ext>
            </a:extLst>
          </p:cNvPr>
          <p:cNvSpPr txBox="1">
            <a:spLocks/>
          </p:cNvSpPr>
          <p:nvPr/>
        </p:nvSpPr>
        <p:spPr>
          <a:xfrm>
            <a:off x="98508" y="1932294"/>
            <a:ext cx="6928386"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AU" sz="3600" b="0" dirty="0"/>
          </a:p>
        </p:txBody>
      </p:sp>
      <p:pic>
        <p:nvPicPr>
          <p:cNvPr id="5" name="Picture 4">
            <a:extLst>
              <a:ext uri="{FF2B5EF4-FFF2-40B4-BE49-F238E27FC236}">
                <a16:creationId xmlns:a16="http://schemas.microsoft.com/office/drawing/2014/main" id="{FE369D86-B671-4E4D-9E13-6D02050027AB}"/>
              </a:ext>
            </a:extLst>
          </p:cNvPr>
          <p:cNvPicPr>
            <a:picLocks noChangeAspect="1"/>
          </p:cNvPicPr>
          <p:nvPr/>
        </p:nvPicPr>
        <p:blipFill>
          <a:blip r:embed="rId3"/>
          <a:stretch>
            <a:fillRect/>
          </a:stretch>
        </p:blipFill>
        <p:spPr>
          <a:xfrm>
            <a:off x="3562702" y="1428389"/>
            <a:ext cx="5710854" cy="932645"/>
          </a:xfrm>
          <a:prstGeom prst="rect">
            <a:avLst/>
          </a:prstGeom>
        </p:spPr>
      </p:pic>
      <p:pic>
        <p:nvPicPr>
          <p:cNvPr id="7" name="Picture 6">
            <a:extLst>
              <a:ext uri="{FF2B5EF4-FFF2-40B4-BE49-F238E27FC236}">
                <a16:creationId xmlns:a16="http://schemas.microsoft.com/office/drawing/2014/main" id="{9B89D9AF-9DD0-4733-B5FE-EA5A53191348}"/>
              </a:ext>
            </a:extLst>
          </p:cNvPr>
          <p:cNvPicPr>
            <a:picLocks noChangeAspect="1"/>
          </p:cNvPicPr>
          <p:nvPr/>
        </p:nvPicPr>
        <p:blipFill>
          <a:blip r:embed="rId4"/>
          <a:stretch>
            <a:fillRect/>
          </a:stretch>
        </p:blipFill>
        <p:spPr>
          <a:xfrm>
            <a:off x="3562701" y="2667896"/>
            <a:ext cx="5196520" cy="797660"/>
          </a:xfrm>
          <a:prstGeom prst="rect">
            <a:avLst/>
          </a:prstGeom>
        </p:spPr>
      </p:pic>
      <p:pic>
        <p:nvPicPr>
          <p:cNvPr id="9" name="Picture 8">
            <a:extLst>
              <a:ext uri="{FF2B5EF4-FFF2-40B4-BE49-F238E27FC236}">
                <a16:creationId xmlns:a16="http://schemas.microsoft.com/office/drawing/2014/main" id="{38134375-D279-47C6-8C9E-8498F954183D}"/>
              </a:ext>
            </a:extLst>
          </p:cNvPr>
          <p:cNvPicPr>
            <a:picLocks noChangeAspect="1"/>
          </p:cNvPicPr>
          <p:nvPr/>
        </p:nvPicPr>
        <p:blipFill>
          <a:blip r:embed="rId5"/>
          <a:stretch>
            <a:fillRect/>
          </a:stretch>
        </p:blipFill>
        <p:spPr>
          <a:xfrm>
            <a:off x="3562701" y="3687263"/>
            <a:ext cx="5710854" cy="713857"/>
          </a:xfrm>
          <a:prstGeom prst="rect">
            <a:avLst/>
          </a:prstGeom>
        </p:spPr>
      </p:pic>
      <p:pic>
        <p:nvPicPr>
          <p:cNvPr id="11" name="Picture 10">
            <a:extLst>
              <a:ext uri="{FF2B5EF4-FFF2-40B4-BE49-F238E27FC236}">
                <a16:creationId xmlns:a16="http://schemas.microsoft.com/office/drawing/2014/main" id="{9C41E5CC-4320-4DCD-A4BC-951B964F61A9}"/>
              </a:ext>
            </a:extLst>
          </p:cNvPr>
          <p:cNvPicPr>
            <a:picLocks noChangeAspect="1"/>
          </p:cNvPicPr>
          <p:nvPr/>
        </p:nvPicPr>
        <p:blipFill>
          <a:blip r:embed="rId6"/>
          <a:stretch>
            <a:fillRect/>
          </a:stretch>
        </p:blipFill>
        <p:spPr>
          <a:xfrm>
            <a:off x="3562701" y="4754350"/>
            <a:ext cx="5274018" cy="713857"/>
          </a:xfrm>
          <a:prstGeom prst="rect">
            <a:avLst/>
          </a:prstGeom>
        </p:spPr>
      </p:pic>
    </p:spTree>
    <p:extLst>
      <p:ext uri="{BB962C8B-B14F-4D97-AF65-F5344CB8AC3E}">
        <p14:creationId xmlns:p14="http://schemas.microsoft.com/office/powerpoint/2010/main" val="3347895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Electric Fields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Additional Study</a:t>
            </a:r>
          </a:p>
        </p:txBody>
      </p:sp>
      <p:sp>
        <p:nvSpPr>
          <p:cNvPr id="29" name="Text Placeholder 3">
            <a:extLst>
              <a:ext uri="{FF2B5EF4-FFF2-40B4-BE49-F238E27FC236}">
                <a16:creationId xmlns:a16="http://schemas.microsoft.com/office/drawing/2014/main" id="{0F9EF218-A1AE-49FC-A0C0-AC3DBB0665A7}"/>
              </a:ext>
            </a:extLst>
          </p:cNvPr>
          <p:cNvSpPr txBox="1">
            <a:spLocks/>
          </p:cNvSpPr>
          <p:nvPr/>
        </p:nvSpPr>
        <p:spPr>
          <a:xfrm>
            <a:off x="98508" y="1932294"/>
            <a:ext cx="6928386"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AU" sz="3600" b="0" dirty="0"/>
          </a:p>
        </p:txBody>
      </p:sp>
      <p:pic>
        <p:nvPicPr>
          <p:cNvPr id="10" name="Picture 9">
            <a:extLst>
              <a:ext uri="{FF2B5EF4-FFF2-40B4-BE49-F238E27FC236}">
                <a16:creationId xmlns:a16="http://schemas.microsoft.com/office/drawing/2014/main" id="{2B1CB9B2-E762-3887-9D8A-6A871F7CCF22}"/>
              </a:ext>
            </a:extLst>
          </p:cNvPr>
          <p:cNvPicPr>
            <a:picLocks noChangeAspect="1"/>
          </p:cNvPicPr>
          <p:nvPr/>
        </p:nvPicPr>
        <p:blipFill>
          <a:blip r:embed="rId3"/>
          <a:stretch>
            <a:fillRect/>
          </a:stretch>
        </p:blipFill>
        <p:spPr>
          <a:xfrm>
            <a:off x="295275" y="1109021"/>
            <a:ext cx="1998635" cy="503593"/>
          </a:xfrm>
          <a:prstGeom prst="rect">
            <a:avLst/>
          </a:prstGeom>
        </p:spPr>
      </p:pic>
      <p:pic>
        <p:nvPicPr>
          <p:cNvPr id="13" name="Picture 12">
            <a:extLst>
              <a:ext uri="{FF2B5EF4-FFF2-40B4-BE49-F238E27FC236}">
                <a16:creationId xmlns:a16="http://schemas.microsoft.com/office/drawing/2014/main" id="{0A6F2DE1-50DC-DBCE-E041-5441D92980EF}"/>
              </a:ext>
            </a:extLst>
          </p:cNvPr>
          <p:cNvPicPr>
            <a:picLocks noChangeAspect="1"/>
          </p:cNvPicPr>
          <p:nvPr/>
        </p:nvPicPr>
        <p:blipFill>
          <a:blip r:embed="rId4"/>
          <a:stretch>
            <a:fillRect/>
          </a:stretch>
        </p:blipFill>
        <p:spPr>
          <a:xfrm>
            <a:off x="2393298" y="352687"/>
            <a:ext cx="9798702" cy="6462226"/>
          </a:xfrm>
          <a:prstGeom prst="rect">
            <a:avLst/>
          </a:prstGeom>
        </p:spPr>
      </p:pic>
      <p:sp>
        <p:nvSpPr>
          <p:cNvPr id="5" name="Rectangle 4">
            <a:extLst>
              <a:ext uri="{FF2B5EF4-FFF2-40B4-BE49-F238E27FC236}">
                <a16:creationId xmlns:a16="http://schemas.microsoft.com/office/drawing/2014/main" id="{C14B086A-E070-3A80-0626-0515BBBA4FD7}"/>
              </a:ext>
            </a:extLst>
          </p:cNvPr>
          <p:cNvSpPr/>
          <p:nvPr/>
        </p:nvSpPr>
        <p:spPr>
          <a:xfrm>
            <a:off x="7184708" y="5110480"/>
            <a:ext cx="4785360" cy="1628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407992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Electric Fields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Prior Knowledge</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8" name="Text Placeholder 3">
            <a:extLst>
              <a:ext uri="{FF2B5EF4-FFF2-40B4-BE49-F238E27FC236}">
                <a16:creationId xmlns:a16="http://schemas.microsoft.com/office/drawing/2014/main" id="{7E11F69C-68AB-4B11-9E75-0C0F6E869F68}"/>
              </a:ext>
            </a:extLst>
          </p:cNvPr>
          <p:cNvSpPr txBox="1">
            <a:spLocks/>
          </p:cNvSpPr>
          <p:nvPr/>
        </p:nvSpPr>
        <p:spPr>
          <a:xfrm>
            <a:off x="214867" y="1007686"/>
            <a:ext cx="1186664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Fields are used to visually display non-contact forces:</a:t>
            </a:r>
          </a:p>
          <a:p>
            <a:pPr marL="1028700" lvl="1" indent="-342900" algn="just"/>
            <a:r>
              <a:rPr lang="en-AU" sz="2000" dirty="0"/>
              <a:t>Gravitational fields</a:t>
            </a:r>
          </a:p>
          <a:p>
            <a:pPr marL="1028700" lvl="1" indent="-342900" algn="just"/>
            <a:r>
              <a:rPr lang="en-AU" sz="2000" b="0" dirty="0"/>
              <a:t>Electric fields</a:t>
            </a:r>
          </a:p>
          <a:p>
            <a:pPr marL="1028700" lvl="1" indent="-342900" algn="just"/>
            <a:r>
              <a:rPr lang="en-AU" sz="2000" dirty="0"/>
              <a:t>Magnetic fields</a:t>
            </a:r>
          </a:p>
          <a:p>
            <a:pPr lvl="1" indent="0" algn="just">
              <a:buNone/>
            </a:pPr>
            <a:endParaRPr lang="en-AU" sz="2000" dirty="0"/>
          </a:p>
          <a:p>
            <a:pPr marL="0" lvl="1" indent="0" algn="just">
              <a:buNone/>
            </a:pPr>
            <a:r>
              <a:rPr lang="en-AU" sz="2400" b="0" dirty="0"/>
              <a:t>Just like how </a:t>
            </a:r>
            <a:r>
              <a:rPr lang="en-AU" sz="2400" b="1" dirty="0"/>
              <a:t>all objects with mass produce a gravitational field </a:t>
            </a:r>
            <a:r>
              <a:rPr lang="en-AU" sz="2400" b="0" dirty="0"/>
              <a:t>(exert a force due to gravity on other objects with mass), </a:t>
            </a:r>
            <a:r>
              <a:rPr lang="en-AU" sz="2400" b="1" dirty="0"/>
              <a:t>all objects with charge exert an electric field</a:t>
            </a:r>
            <a:r>
              <a:rPr lang="en-AU" sz="2400" dirty="0"/>
              <a:t>.</a:t>
            </a:r>
            <a:endParaRPr lang="en-AU" sz="2400" b="1" dirty="0"/>
          </a:p>
        </p:txBody>
      </p:sp>
      <p:sp>
        <p:nvSpPr>
          <p:cNvPr id="29" name="Text Placeholder 3">
            <a:extLst>
              <a:ext uri="{FF2B5EF4-FFF2-40B4-BE49-F238E27FC236}">
                <a16:creationId xmlns:a16="http://schemas.microsoft.com/office/drawing/2014/main" id="{0F9EF218-A1AE-49FC-A0C0-AC3DBB0665A7}"/>
              </a:ext>
            </a:extLst>
          </p:cNvPr>
          <p:cNvSpPr txBox="1">
            <a:spLocks/>
          </p:cNvSpPr>
          <p:nvPr/>
        </p:nvSpPr>
        <p:spPr>
          <a:xfrm>
            <a:off x="98508" y="1932294"/>
            <a:ext cx="6928386"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AU" sz="3600" b="0" dirty="0"/>
          </a:p>
        </p:txBody>
      </p:sp>
      <p:grpSp>
        <p:nvGrpSpPr>
          <p:cNvPr id="8" name="Group 7">
            <a:extLst>
              <a:ext uri="{FF2B5EF4-FFF2-40B4-BE49-F238E27FC236}">
                <a16:creationId xmlns:a16="http://schemas.microsoft.com/office/drawing/2014/main" id="{74195AA1-BAD4-4F5B-9628-5D6AEF4D183C}"/>
              </a:ext>
            </a:extLst>
          </p:cNvPr>
          <p:cNvGrpSpPr/>
          <p:nvPr/>
        </p:nvGrpSpPr>
        <p:grpSpPr>
          <a:xfrm>
            <a:off x="3051033" y="4350328"/>
            <a:ext cx="6304799" cy="1603537"/>
            <a:chOff x="3196233" y="1729910"/>
            <a:chExt cx="6304799" cy="1603537"/>
          </a:xfrm>
        </p:grpSpPr>
        <p:sp>
          <p:nvSpPr>
            <p:cNvPr id="3" name="Oval 2">
              <a:extLst>
                <a:ext uri="{FF2B5EF4-FFF2-40B4-BE49-F238E27FC236}">
                  <a16:creationId xmlns:a16="http://schemas.microsoft.com/office/drawing/2014/main" id="{70889490-D2E4-4863-A1E1-DC43A1328684}"/>
                </a:ext>
              </a:extLst>
            </p:cNvPr>
            <p:cNvSpPr/>
            <p:nvPr/>
          </p:nvSpPr>
          <p:spPr>
            <a:xfrm>
              <a:off x="3196233" y="1729910"/>
              <a:ext cx="1603537" cy="1603537"/>
            </a:xfrm>
            <a:prstGeom prst="ellipse">
              <a:avLst/>
            </a:prstGeom>
            <a:solidFill>
              <a:srgbClr val="F03C1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b="1" dirty="0">
                  <a:solidFill>
                    <a:schemeClr val="tx1"/>
                  </a:solidFill>
                </a:rPr>
                <a:t>+</a:t>
              </a:r>
            </a:p>
          </p:txBody>
        </p:sp>
        <p:sp>
          <p:nvSpPr>
            <p:cNvPr id="14" name="Oval 13">
              <a:extLst>
                <a:ext uri="{FF2B5EF4-FFF2-40B4-BE49-F238E27FC236}">
                  <a16:creationId xmlns:a16="http://schemas.microsoft.com/office/drawing/2014/main" id="{F67C76C5-4C30-4928-A781-F46780C1319F}"/>
                </a:ext>
              </a:extLst>
            </p:cNvPr>
            <p:cNvSpPr/>
            <p:nvPr/>
          </p:nvSpPr>
          <p:spPr>
            <a:xfrm>
              <a:off x="7897495" y="1729910"/>
              <a:ext cx="1603537" cy="160353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b="1" dirty="0">
                  <a:solidFill>
                    <a:schemeClr val="tx1"/>
                  </a:solidFill>
                </a:rPr>
                <a:t>-</a:t>
              </a:r>
            </a:p>
          </p:txBody>
        </p:sp>
      </p:grpSp>
    </p:spTree>
    <p:extLst>
      <p:ext uri="{BB962C8B-B14F-4D97-AF65-F5344CB8AC3E}">
        <p14:creationId xmlns:p14="http://schemas.microsoft.com/office/powerpoint/2010/main" val="937077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Electric Fields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Prior Knowledge</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8" name="Text Placeholder 3">
            <a:extLst>
              <a:ext uri="{FF2B5EF4-FFF2-40B4-BE49-F238E27FC236}">
                <a16:creationId xmlns:a16="http://schemas.microsoft.com/office/drawing/2014/main" id="{7E11F69C-68AB-4B11-9E75-0C0F6E869F68}"/>
              </a:ext>
            </a:extLst>
          </p:cNvPr>
          <p:cNvSpPr txBox="1">
            <a:spLocks/>
          </p:cNvSpPr>
          <p:nvPr/>
        </p:nvSpPr>
        <p:spPr>
          <a:xfrm>
            <a:off x="214867" y="1007686"/>
            <a:ext cx="12097418"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1800" b="0" dirty="0"/>
              <a:t>Remember:</a:t>
            </a:r>
          </a:p>
          <a:p>
            <a:pPr marL="342900" indent="-342900" algn="just">
              <a:buFont typeface="Arial" panose="020B0604020202020204" pitchFamily="34" charset="0"/>
              <a:buChar char="•"/>
            </a:pPr>
            <a:r>
              <a:rPr lang="en-AU" sz="1800" b="0" dirty="0"/>
              <a:t>Arrows show the direction of the force</a:t>
            </a:r>
          </a:p>
          <a:p>
            <a:pPr marL="342900" indent="-342900" algn="just">
              <a:buFont typeface="Arial" panose="020B0604020202020204" pitchFamily="34" charset="0"/>
              <a:buChar char="•"/>
            </a:pPr>
            <a:r>
              <a:rPr lang="en-AU" sz="1800" b="0" dirty="0"/>
              <a:t>Density of lines indicate strength of force</a:t>
            </a:r>
            <a:endParaRPr lang="en-AU" sz="2000" dirty="0"/>
          </a:p>
        </p:txBody>
      </p:sp>
      <p:sp>
        <p:nvSpPr>
          <p:cNvPr id="29" name="Text Placeholder 3">
            <a:extLst>
              <a:ext uri="{FF2B5EF4-FFF2-40B4-BE49-F238E27FC236}">
                <a16:creationId xmlns:a16="http://schemas.microsoft.com/office/drawing/2014/main" id="{0F9EF218-A1AE-49FC-A0C0-AC3DBB0665A7}"/>
              </a:ext>
            </a:extLst>
          </p:cNvPr>
          <p:cNvSpPr txBox="1">
            <a:spLocks/>
          </p:cNvSpPr>
          <p:nvPr/>
        </p:nvSpPr>
        <p:spPr>
          <a:xfrm>
            <a:off x="98508" y="1932294"/>
            <a:ext cx="6928386"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AU" sz="3600" b="0" dirty="0"/>
          </a:p>
        </p:txBody>
      </p:sp>
      <p:sp>
        <p:nvSpPr>
          <p:cNvPr id="3" name="Oval 2">
            <a:extLst>
              <a:ext uri="{FF2B5EF4-FFF2-40B4-BE49-F238E27FC236}">
                <a16:creationId xmlns:a16="http://schemas.microsoft.com/office/drawing/2014/main" id="{70889490-D2E4-4863-A1E1-DC43A1328684}"/>
              </a:ext>
            </a:extLst>
          </p:cNvPr>
          <p:cNvSpPr/>
          <p:nvPr/>
        </p:nvSpPr>
        <p:spPr>
          <a:xfrm>
            <a:off x="2393427" y="3429000"/>
            <a:ext cx="2338548" cy="2338548"/>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b="1" dirty="0">
                <a:solidFill>
                  <a:schemeClr val="tx1"/>
                </a:solidFill>
              </a:rPr>
              <a:t>Earth</a:t>
            </a:r>
          </a:p>
        </p:txBody>
      </p:sp>
      <p:sp>
        <p:nvSpPr>
          <p:cNvPr id="14" name="Oval 13">
            <a:extLst>
              <a:ext uri="{FF2B5EF4-FFF2-40B4-BE49-F238E27FC236}">
                <a16:creationId xmlns:a16="http://schemas.microsoft.com/office/drawing/2014/main" id="{F67C76C5-4C30-4928-A781-F46780C1319F}"/>
              </a:ext>
            </a:extLst>
          </p:cNvPr>
          <p:cNvSpPr/>
          <p:nvPr/>
        </p:nvSpPr>
        <p:spPr>
          <a:xfrm>
            <a:off x="9208975" y="4042341"/>
            <a:ext cx="1025962" cy="1025962"/>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solidFill>
                  <a:schemeClr val="tx1"/>
                </a:solidFill>
              </a:rPr>
              <a:t>Moon</a:t>
            </a:r>
          </a:p>
        </p:txBody>
      </p:sp>
      <p:grpSp>
        <p:nvGrpSpPr>
          <p:cNvPr id="58" name="Group 57">
            <a:extLst>
              <a:ext uri="{FF2B5EF4-FFF2-40B4-BE49-F238E27FC236}">
                <a16:creationId xmlns:a16="http://schemas.microsoft.com/office/drawing/2014/main" id="{917066D1-74E2-4EFC-8BAB-CFE6F1EA0915}"/>
              </a:ext>
            </a:extLst>
          </p:cNvPr>
          <p:cNvGrpSpPr/>
          <p:nvPr/>
        </p:nvGrpSpPr>
        <p:grpSpPr>
          <a:xfrm>
            <a:off x="1258645" y="2481299"/>
            <a:ext cx="4608112" cy="4161547"/>
            <a:chOff x="1258645" y="2481299"/>
            <a:chExt cx="4608112" cy="4161547"/>
          </a:xfrm>
        </p:grpSpPr>
        <p:cxnSp>
          <p:nvCxnSpPr>
            <p:cNvPr id="6" name="Straight Arrow Connector 5">
              <a:extLst>
                <a:ext uri="{FF2B5EF4-FFF2-40B4-BE49-F238E27FC236}">
                  <a16:creationId xmlns:a16="http://schemas.microsoft.com/office/drawing/2014/main" id="{FB2D772D-8A6D-490D-8A43-93F4ADD84214}"/>
                </a:ext>
              </a:extLst>
            </p:cNvPr>
            <p:cNvCxnSpPr>
              <a:endCxn id="3" idx="2"/>
            </p:cNvCxnSpPr>
            <p:nvPr/>
          </p:nvCxnSpPr>
          <p:spPr>
            <a:xfrm>
              <a:off x="1258645" y="4598274"/>
              <a:ext cx="113478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5C6258B-9E49-4A32-9D27-48FE150974A8}"/>
                </a:ext>
              </a:extLst>
            </p:cNvPr>
            <p:cNvCxnSpPr>
              <a:cxnSpLocks/>
              <a:endCxn id="3" idx="1"/>
            </p:cNvCxnSpPr>
            <p:nvPr/>
          </p:nvCxnSpPr>
          <p:spPr>
            <a:xfrm>
              <a:off x="1826036" y="3022070"/>
              <a:ext cx="909863" cy="7494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FDAB994-30C2-43D7-BE3C-AFB18D16629B}"/>
                </a:ext>
              </a:extLst>
            </p:cNvPr>
            <p:cNvCxnSpPr>
              <a:cxnSpLocks/>
              <a:endCxn id="3" idx="0"/>
            </p:cNvCxnSpPr>
            <p:nvPr/>
          </p:nvCxnSpPr>
          <p:spPr>
            <a:xfrm>
              <a:off x="3562701" y="2481299"/>
              <a:ext cx="0" cy="9477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BD93779-A626-40FA-BF01-75000394F5BB}"/>
                </a:ext>
              </a:extLst>
            </p:cNvPr>
            <p:cNvCxnSpPr>
              <a:cxnSpLocks/>
              <a:endCxn id="3" idx="7"/>
            </p:cNvCxnSpPr>
            <p:nvPr/>
          </p:nvCxnSpPr>
          <p:spPr>
            <a:xfrm flipH="1">
              <a:off x="4389503" y="3088725"/>
              <a:ext cx="909863" cy="6827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D6098FB-F49F-46BE-9AF8-DDD7A8DC6FEC}"/>
                </a:ext>
              </a:extLst>
            </p:cNvPr>
            <p:cNvCxnSpPr>
              <a:cxnSpLocks/>
              <a:endCxn id="3" idx="6"/>
            </p:cNvCxnSpPr>
            <p:nvPr/>
          </p:nvCxnSpPr>
          <p:spPr>
            <a:xfrm flipH="1">
              <a:off x="4731975" y="4598274"/>
              <a:ext cx="113478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7BEB54D-710D-4129-9DDC-6EA6541448AB}"/>
                </a:ext>
              </a:extLst>
            </p:cNvPr>
            <p:cNvCxnSpPr>
              <a:cxnSpLocks/>
              <a:endCxn id="3" idx="5"/>
            </p:cNvCxnSpPr>
            <p:nvPr/>
          </p:nvCxnSpPr>
          <p:spPr>
            <a:xfrm flipH="1" flipV="1">
              <a:off x="4389503" y="5425076"/>
              <a:ext cx="741895" cy="8984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86F264A-4C80-4B6E-9A96-6A0A1D35E91D}"/>
                </a:ext>
              </a:extLst>
            </p:cNvPr>
            <p:cNvCxnSpPr>
              <a:cxnSpLocks/>
              <a:endCxn id="3" idx="4"/>
            </p:cNvCxnSpPr>
            <p:nvPr/>
          </p:nvCxnSpPr>
          <p:spPr>
            <a:xfrm flipV="1">
              <a:off x="3562701" y="5767548"/>
              <a:ext cx="0" cy="87529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0E07074-3D93-4E97-9DAA-5A46945B25A3}"/>
                </a:ext>
              </a:extLst>
            </p:cNvPr>
            <p:cNvCxnSpPr>
              <a:cxnSpLocks/>
              <a:endCxn id="3" idx="3"/>
            </p:cNvCxnSpPr>
            <p:nvPr/>
          </p:nvCxnSpPr>
          <p:spPr>
            <a:xfrm flipV="1">
              <a:off x="1826036" y="5425076"/>
              <a:ext cx="909863" cy="6827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67AB8D99-4D4D-4874-9B5C-E5F1E41971F2}"/>
              </a:ext>
            </a:extLst>
          </p:cNvPr>
          <p:cNvGrpSpPr/>
          <p:nvPr/>
        </p:nvGrpSpPr>
        <p:grpSpPr>
          <a:xfrm>
            <a:off x="8520056" y="3429000"/>
            <a:ext cx="2420471" cy="2266073"/>
            <a:chOff x="8520056" y="3429000"/>
            <a:chExt cx="2420471" cy="2266073"/>
          </a:xfrm>
        </p:grpSpPr>
        <p:cxnSp>
          <p:nvCxnSpPr>
            <p:cNvPr id="36" name="Straight Arrow Connector 35">
              <a:extLst>
                <a:ext uri="{FF2B5EF4-FFF2-40B4-BE49-F238E27FC236}">
                  <a16:creationId xmlns:a16="http://schemas.microsoft.com/office/drawing/2014/main" id="{D4E2A34E-2EED-40CD-B297-D523390E4A50}"/>
                </a:ext>
              </a:extLst>
            </p:cNvPr>
            <p:cNvCxnSpPr>
              <a:cxnSpLocks/>
              <a:endCxn id="14" idx="0"/>
            </p:cNvCxnSpPr>
            <p:nvPr/>
          </p:nvCxnSpPr>
          <p:spPr>
            <a:xfrm>
              <a:off x="9721956" y="3429000"/>
              <a:ext cx="0" cy="6133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13A7640-D5D0-41DB-A629-03D6D3FF9ECE}"/>
                </a:ext>
              </a:extLst>
            </p:cNvPr>
            <p:cNvCxnSpPr>
              <a:cxnSpLocks/>
              <a:endCxn id="14" idx="6"/>
            </p:cNvCxnSpPr>
            <p:nvPr/>
          </p:nvCxnSpPr>
          <p:spPr>
            <a:xfrm flipH="1">
              <a:off x="10234937" y="4555322"/>
              <a:ext cx="7055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2BACE6A-CD91-46E7-8AD8-061CF2533C18}"/>
                </a:ext>
              </a:extLst>
            </p:cNvPr>
            <p:cNvCxnSpPr>
              <a:cxnSpLocks/>
            </p:cNvCxnSpPr>
            <p:nvPr/>
          </p:nvCxnSpPr>
          <p:spPr>
            <a:xfrm flipV="1">
              <a:off x="9721956" y="5081732"/>
              <a:ext cx="0" cy="6133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F180F27-63CC-40A5-966D-B482BBED2B04}"/>
                </a:ext>
              </a:extLst>
            </p:cNvPr>
            <p:cNvCxnSpPr>
              <a:cxnSpLocks/>
              <a:endCxn id="14" idx="2"/>
            </p:cNvCxnSpPr>
            <p:nvPr/>
          </p:nvCxnSpPr>
          <p:spPr>
            <a:xfrm>
              <a:off x="8520056" y="4555322"/>
              <a:ext cx="68891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7B8C4DB4-01B9-4008-BF3E-DB115B3FBF80}"/>
              </a:ext>
            </a:extLst>
          </p:cNvPr>
          <p:cNvSpPr txBox="1"/>
          <p:nvPr/>
        </p:nvSpPr>
        <p:spPr>
          <a:xfrm>
            <a:off x="6446043" y="977508"/>
            <a:ext cx="4836943" cy="1200329"/>
          </a:xfrm>
          <a:prstGeom prst="rect">
            <a:avLst/>
          </a:prstGeom>
          <a:noFill/>
          <a:ln>
            <a:noFill/>
          </a:ln>
        </p:spPr>
        <p:txBody>
          <a:bodyPr wrap="square">
            <a:spAutoFit/>
          </a:bodyPr>
          <a:lstStyle/>
          <a:p>
            <a:r>
              <a:rPr lang="en-AU" b="1" dirty="0"/>
              <a:t>Draw the gravitational fields of each object </a:t>
            </a:r>
          </a:p>
          <a:p>
            <a:pPr marL="285750" indent="-285750">
              <a:buFont typeface="Arial" panose="020B0604020202020204" pitchFamily="34" charset="0"/>
              <a:buChar char="•"/>
            </a:pPr>
            <a:r>
              <a:rPr lang="en-AU" b="1" dirty="0"/>
              <a:t>Individually</a:t>
            </a:r>
          </a:p>
          <a:p>
            <a:pPr marL="285750" indent="-285750">
              <a:buFont typeface="Arial" panose="020B0604020202020204" pitchFamily="34" charset="0"/>
              <a:buChar char="•"/>
            </a:pPr>
            <a:r>
              <a:rPr lang="en-AU" b="1" dirty="0"/>
              <a:t>Combined</a:t>
            </a:r>
          </a:p>
        </p:txBody>
      </p:sp>
    </p:spTree>
    <p:extLst>
      <p:ext uri="{BB962C8B-B14F-4D97-AF65-F5344CB8AC3E}">
        <p14:creationId xmlns:p14="http://schemas.microsoft.com/office/powerpoint/2010/main" val="317724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Electric Fields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Prior Knowledge</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8" name="Text Placeholder 3">
            <a:extLst>
              <a:ext uri="{FF2B5EF4-FFF2-40B4-BE49-F238E27FC236}">
                <a16:creationId xmlns:a16="http://schemas.microsoft.com/office/drawing/2014/main" id="{7E11F69C-68AB-4B11-9E75-0C0F6E869F68}"/>
              </a:ext>
            </a:extLst>
          </p:cNvPr>
          <p:cNvSpPr txBox="1">
            <a:spLocks/>
          </p:cNvSpPr>
          <p:nvPr/>
        </p:nvSpPr>
        <p:spPr>
          <a:xfrm>
            <a:off x="214867" y="1007686"/>
            <a:ext cx="6812027"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Remember:</a:t>
            </a:r>
          </a:p>
          <a:p>
            <a:pPr marL="342900" indent="-342900" algn="just">
              <a:buFont typeface="Arial" panose="020B0604020202020204" pitchFamily="34" charset="0"/>
              <a:buChar char="•"/>
            </a:pPr>
            <a:r>
              <a:rPr lang="en-AU" sz="2400" b="0" dirty="0"/>
              <a:t>Arrows show the direction of the force</a:t>
            </a:r>
          </a:p>
          <a:p>
            <a:pPr marL="342900" indent="-342900" algn="just">
              <a:buFont typeface="Arial" panose="020B0604020202020204" pitchFamily="34" charset="0"/>
              <a:buChar char="•"/>
            </a:pPr>
            <a:r>
              <a:rPr lang="en-AU" sz="2400" b="0" dirty="0"/>
              <a:t>Density of lines indicate strength of force</a:t>
            </a:r>
            <a:endParaRPr lang="en-AU" sz="2000" dirty="0"/>
          </a:p>
        </p:txBody>
      </p:sp>
      <p:sp>
        <p:nvSpPr>
          <p:cNvPr id="29" name="Text Placeholder 3">
            <a:extLst>
              <a:ext uri="{FF2B5EF4-FFF2-40B4-BE49-F238E27FC236}">
                <a16:creationId xmlns:a16="http://schemas.microsoft.com/office/drawing/2014/main" id="{0F9EF218-A1AE-49FC-A0C0-AC3DBB0665A7}"/>
              </a:ext>
            </a:extLst>
          </p:cNvPr>
          <p:cNvSpPr txBox="1">
            <a:spLocks/>
          </p:cNvSpPr>
          <p:nvPr/>
        </p:nvSpPr>
        <p:spPr>
          <a:xfrm>
            <a:off x="98508" y="1932294"/>
            <a:ext cx="6928386"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AU" sz="3600" b="0" dirty="0"/>
          </a:p>
        </p:txBody>
      </p:sp>
      <p:pic>
        <p:nvPicPr>
          <p:cNvPr id="5" name="Picture 4">
            <a:extLst>
              <a:ext uri="{FF2B5EF4-FFF2-40B4-BE49-F238E27FC236}">
                <a16:creationId xmlns:a16="http://schemas.microsoft.com/office/drawing/2014/main" id="{47FF12B8-4312-4C5A-888C-CE5D3652A3EF}"/>
              </a:ext>
            </a:extLst>
          </p:cNvPr>
          <p:cNvPicPr>
            <a:picLocks noChangeAspect="1"/>
          </p:cNvPicPr>
          <p:nvPr/>
        </p:nvPicPr>
        <p:blipFill rotWithShape="1">
          <a:blip r:embed="rId3"/>
          <a:srcRect t="22588"/>
          <a:stretch/>
        </p:blipFill>
        <p:spPr>
          <a:xfrm>
            <a:off x="3299012" y="2817856"/>
            <a:ext cx="6092414" cy="3537184"/>
          </a:xfrm>
          <a:prstGeom prst="rect">
            <a:avLst/>
          </a:prstGeom>
        </p:spPr>
      </p:pic>
    </p:spTree>
    <p:extLst>
      <p:ext uri="{BB962C8B-B14F-4D97-AF65-F5344CB8AC3E}">
        <p14:creationId xmlns:p14="http://schemas.microsoft.com/office/powerpoint/2010/main" val="1988623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Electric Fields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8" name="Text Placeholder 3">
            <a:extLst>
              <a:ext uri="{FF2B5EF4-FFF2-40B4-BE49-F238E27FC236}">
                <a16:creationId xmlns:a16="http://schemas.microsoft.com/office/drawing/2014/main" id="{7E11F69C-68AB-4B11-9E75-0C0F6E869F68}"/>
              </a:ext>
            </a:extLst>
          </p:cNvPr>
          <p:cNvSpPr txBox="1">
            <a:spLocks/>
          </p:cNvSpPr>
          <p:nvPr/>
        </p:nvSpPr>
        <p:spPr>
          <a:xfrm>
            <a:off x="214867" y="1007686"/>
            <a:ext cx="12097418"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Electric fields show the forces exerted on a </a:t>
            </a:r>
            <a:r>
              <a:rPr lang="en-AU" sz="2400" dirty="0"/>
              <a:t>positively</a:t>
            </a:r>
            <a:r>
              <a:rPr lang="en-AU" sz="2400" b="0" dirty="0"/>
              <a:t> charged object.</a:t>
            </a:r>
          </a:p>
          <a:p>
            <a:pPr marL="1028700" lvl="1" indent="-342900" algn="just"/>
            <a:r>
              <a:rPr lang="en-AU" sz="2000" dirty="0"/>
              <a:t>The arrows point </a:t>
            </a:r>
            <a:r>
              <a:rPr lang="en-AU" sz="2000" b="1" dirty="0"/>
              <a:t>away from a positive source </a:t>
            </a:r>
            <a:r>
              <a:rPr lang="en-AU" sz="2000" dirty="0"/>
              <a:t>and </a:t>
            </a:r>
            <a:r>
              <a:rPr lang="en-AU" sz="2000" b="1" dirty="0"/>
              <a:t>towards a negative source</a:t>
            </a:r>
            <a:r>
              <a:rPr lang="en-AU" sz="2000" dirty="0"/>
              <a:t>.</a:t>
            </a:r>
            <a:endParaRPr lang="en-AU" sz="2000" b="0" dirty="0"/>
          </a:p>
          <a:p>
            <a:pPr lvl="1" indent="0" algn="just">
              <a:buNone/>
            </a:pPr>
            <a:endParaRPr lang="en-AU" sz="2000" dirty="0"/>
          </a:p>
        </p:txBody>
      </p:sp>
      <p:sp>
        <p:nvSpPr>
          <p:cNvPr id="3" name="Oval 2">
            <a:extLst>
              <a:ext uri="{FF2B5EF4-FFF2-40B4-BE49-F238E27FC236}">
                <a16:creationId xmlns:a16="http://schemas.microsoft.com/office/drawing/2014/main" id="{70889490-D2E4-4863-A1E1-DC43A1328684}"/>
              </a:ext>
            </a:extLst>
          </p:cNvPr>
          <p:cNvSpPr/>
          <p:nvPr/>
        </p:nvSpPr>
        <p:spPr>
          <a:xfrm>
            <a:off x="2486591" y="3262244"/>
            <a:ext cx="1603537" cy="1603537"/>
          </a:xfrm>
          <a:prstGeom prst="ellipse">
            <a:avLst/>
          </a:prstGeom>
          <a:solidFill>
            <a:srgbClr val="F03C1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b="1" dirty="0">
                <a:solidFill>
                  <a:schemeClr val="tx1"/>
                </a:solidFill>
              </a:rPr>
              <a:t>+</a:t>
            </a:r>
          </a:p>
        </p:txBody>
      </p:sp>
      <p:grpSp>
        <p:nvGrpSpPr>
          <p:cNvPr id="11" name="Group 10">
            <a:extLst>
              <a:ext uri="{FF2B5EF4-FFF2-40B4-BE49-F238E27FC236}">
                <a16:creationId xmlns:a16="http://schemas.microsoft.com/office/drawing/2014/main" id="{AFB786AF-F011-4250-96B9-EB2DA198EB2F}"/>
              </a:ext>
            </a:extLst>
          </p:cNvPr>
          <p:cNvGrpSpPr/>
          <p:nvPr/>
        </p:nvGrpSpPr>
        <p:grpSpPr>
          <a:xfrm>
            <a:off x="1007142" y="2041627"/>
            <a:ext cx="4496696" cy="4152548"/>
            <a:chOff x="302925" y="1758974"/>
            <a:chExt cx="6395455" cy="5926278"/>
          </a:xfrm>
        </p:grpSpPr>
        <p:cxnSp>
          <p:nvCxnSpPr>
            <p:cNvPr id="12" name="Straight Arrow Connector 11">
              <a:extLst>
                <a:ext uri="{FF2B5EF4-FFF2-40B4-BE49-F238E27FC236}">
                  <a16:creationId xmlns:a16="http://schemas.microsoft.com/office/drawing/2014/main" id="{921D5FED-B794-4F03-BDEA-A226EBE74540}"/>
                </a:ext>
              </a:extLst>
            </p:cNvPr>
            <p:cNvCxnSpPr>
              <a:cxnSpLocks/>
            </p:cNvCxnSpPr>
            <p:nvPr/>
          </p:nvCxnSpPr>
          <p:spPr>
            <a:xfrm>
              <a:off x="302925" y="4598274"/>
              <a:ext cx="2090502" cy="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829998D-1B6C-49C2-847E-825D1B131EED}"/>
                </a:ext>
              </a:extLst>
            </p:cNvPr>
            <p:cNvCxnSpPr>
              <a:cxnSpLocks/>
            </p:cNvCxnSpPr>
            <p:nvPr/>
          </p:nvCxnSpPr>
          <p:spPr>
            <a:xfrm>
              <a:off x="1456255" y="2598085"/>
              <a:ext cx="1310245" cy="1188741"/>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69E1BEF-AE62-431F-9FA6-E4BCFF5C9F7A}"/>
                </a:ext>
              </a:extLst>
            </p:cNvPr>
            <p:cNvCxnSpPr>
              <a:cxnSpLocks/>
            </p:cNvCxnSpPr>
            <p:nvPr/>
          </p:nvCxnSpPr>
          <p:spPr>
            <a:xfrm>
              <a:off x="3562701" y="1758974"/>
              <a:ext cx="0" cy="1746791"/>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BE39E1B-D6FB-456A-B55E-280D9A3A6FEE}"/>
                </a:ext>
              </a:extLst>
            </p:cNvPr>
            <p:cNvCxnSpPr>
              <a:cxnSpLocks/>
            </p:cNvCxnSpPr>
            <p:nvPr/>
          </p:nvCxnSpPr>
          <p:spPr>
            <a:xfrm flipH="1">
              <a:off x="4358901" y="2527359"/>
              <a:ext cx="1329669" cy="1275328"/>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74233F-8D0B-49F2-809D-CE066C401022}"/>
                </a:ext>
              </a:extLst>
            </p:cNvPr>
            <p:cNvCxnSpPr>
              <a:cxnSpLocks/>
            </p:cNvCxnSpPr>
            <p:nvPr/>
          </p:nvCxnSpPr>
          <p:spPr>
            <a:xfrm flipH="1" flipV="1">
              <a:off x="4731975" y="4598273"/>
              <a:ext cx="1966405" cy="1"/>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B699D5A-39CA-4F35-8825-C826EFBA2436}"/>
                </a:ext>
              </a:extLst>
            </p:cNvPr>
            <p:cNvCxnSpPr>
              <a:cxnSpLocks/>
            </p:cNvCxnSpPr>
            <p:nvPr/>
          </p:nvCxnSpPr>
          <p:spPr>
            <a:xfrm flipH="1" flipV="1">
              <a:off x="4389503" y="5425076"/>
              <a:ext cx="1335906" cy="1368684"/>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07FDED9-EE42-4500-89DC-780322D069B2}"/>
                </a:ext>
              </a:extLst>
            </p:cNvPr>
            <p:cNvCxnSpPr>
              <a:cxnSpLocks/>
            </p:cNvCxnSpPr>
            <p:nvPr/>
          </p:nvCxnSpPr>
          <p:spPr>
            <a:xfrm flipV="1">
              <a:off x="3547400" y="5767548"/>
              <a:ext cx="15301" cy="1917704"/>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5CA9D76-88FC-47A9-8AC3-98E5B4D3F9BE}"/>
                </a:ext>
              </a:extLst>
            </p:cNvPr>
            <p:cNvCxnSpPr>
              <a:cxnSpLocks/>
            </p:cNvCxnSpPr>
            <p:nvPr/>
          </p:nvCxnSpPr>
          <p:spPr>
            <a:xfrm flipV="1">
              <a:off x="1369394" y="5425077"/>
              <a:ext cx="1366505" cy="1217769"/>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4" name="Oval 13">
            <a:extLst>
              <a:ext uri="{FF2B5EF4-FFF2-40B4-BE49-F238E27FC236}">
                <a16:creationId xmlns:a16="http://schemas.microsoft.com/office/drawing/2014/main" id="{F67C76C5-4C30-4928-A781-F46780C1319F}"/>
              </a:ext>
            </a:extLst>
          </p:cNvPr>
          <p:cNvSpPr/>
          <p:nvPr/>
        </p:nvSpPr>
        <p:spPr>
          <a:xfrm>
            <a:off x="8462288" y="3269770"/>
            <a:ext cx="1603537" cy="1603537"/>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b="1" dirty="0">
                <a:solidFill>
                  <a:schemeClr val="tx1"/>
                </a:solidFill>
              </a:rPr>
              <a:t>-</a:t>
            </a:r>
          </a:p>
        </p:txBody>
      </p:sp>
      <p:grpSp>
        <p:nvGrpSpPr>
          <p:cNvPr id="21" name="Group 20">
            <a:extLst>
              <a:ext uri="{FF2B5EF4-FFF2-40B4-BE49-F238E27FC236}">
                <a16:creationId xmlns:a16="http://schemas.microsoft.com/office/drawing/2014/main" id="{7D622CB1-2A8C-411C-9724-791F3A1F1C11}"/>
              </a:ext>
            </a:extLst>
          </p:cNvPr>
          <p:cNvGrpSpPr/>
          <p:nvPr/>
        </p:nvGrpSpPr>
        <p:grpSpPr>
          <a:xfrm>
            <a:off x="7055010" y="2130014"/>
            <a:ext cx="4292302" cy="4064161"/>
            <a:chOff x="445771" y="1863808"/>
            <a:chExt cx="6056371" cy="5734469"/>
          </a:xfrm>
        </p:grpSpPr>
        <p:cxnSp>
          <p:nvCxnSpPr>
            <p:cNvPr id="22" name="Straight Arrow Connector 21">
              <a:extLst>
                <a:ext uri="{FF2B5EF4-FFF2-40B4-BE49-F238E27FC236}">
                  <a16:creationId xmlns:a16="http://schemas.microsoft.com/office/drawing/2014/main" id="{B2283841-80E8-4CD0-8F03-FF30DA03FDFE}"/>
                </a:ext>
              </a:extLst>
            </p:cNvPr>
            <p:cNvCxnSpPr>
              <a:cxnSpLocks/>
            </p:cNvCxnSpPr>
            <p:nvPr/>
          </p:nvCxnSpPr>
          <p:spPr>
            <a:xfrm>
              <a:off x="445771" y="4598274"/>
              <a:ext cx="194765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68E03CA-9D06-4243-9FB1-8F4A75127C4D}"/>
                </a:ext>
              </a:extLst>
            </p:cNvPr>
            <p:cNvCxnSpPr>
              <a:cxnSpLocks/>
            </p:cNvCxnSpPr>
            <p:nvPr/>
          </p:nvCxnSpPr>
          <p:spPr>
            <a:xfrm>
              <a:off x="1258645" y="2568707"/>
              <a:ext cx="1477254" cy="12027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FBCA9B0-7283-4A40-8883-EB1E672B8A45}"/>
                </a:ext>
              </a:extLst>
            </p:cNvPr>
            <p:cNvCxnSpPr>
              <a:cxnSpLocks/>
            </p:cNvCxnSpPr>
            <p:nvPr/>
          </p:nvCxnSpPr>
          <p:spPr>
            <a:xfrm>
              <a:off x="3562700" y="1863808"/>
              <a:ext cx="0" cy="15651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E33D49F-6BBD-4541-863F-66943E66F052}"/>
                </a:ext>
              </a:extLst>
            </p:cNvPr>
            <p:cNvCxnSpPr>
              <a:cxnSpLocks/>
            </p:cNvCxnSpPr>
            <p:nvPr/>
          </p:nvCxnSpPr>
          <p:spPr>
            <a:xfrm flipH="1">
              <a:off x="4389503" y="2481299"/>
              <a:ext cx="1770167" cy="129017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AD4BA01-1F1E-4980-8774-759720381925}"/>
                </a:ext>
              </a:extLst>
            </p:cNvPr>
            <p:cNvCxnSpPr>
              <a:cxnSpLocks/>
            </p:cNvCxnSpPr>
            <p:nvPr/>
          </p:nvCxnSpPr>
          <p:spPr>
            <a:xfrm flipH="1">
              <a:off x="4731975" y="4546248"/>
              <a:ext cx="1770167" cy="520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FF1BB58-F266-46A5-AB7B-E20352D81F4D}"/>
                </a:ext>
              </a:extLst>
            </p:cNvPr>
            <p:cNvCxnSpPr>
              <a:cxnSpLocks/>
            </p:cNvCxnSpPr>
            <p:nvPr/>
          </p:nvCxnSpPr>
          <p:spPr>
            <a:xfrm flipH="1" flipV="1">
              <a:off x="4389503" y="5425076"/>
              <a:ext cx="1607078" cy="1688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25FBC86-CF39-4776-9797-814069D0372C}"/>
                </a:ext>
              </a:extLst>
            </p:cNvPr>
            <p:cNvCxnSpPr>
              <a:cxnSpLocks/>
            </p:cNvCxnSpPr>
            <p:nvPr/>
          </p:nvCxnSpPr>
          <p:spPr>
            <a:xfrm flipV="1">
              <a:off x="3562701" y="5767548"/>
              <a:ext cx="0" cy="183072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3672684-373D-4F41-A213-CC15E97FAC1D}"/>
                </a:ext>
              </a:extLst>
            </p:cNvPr>
            <p:cNvCxnSpPr>
              <a:cxnSpLocks/>
            </p:cNvCxnSpPr>
            <p:nvPr/>
          </p:nvCxnSpPr>
          <p:spPr>
            <a:xfrm flipV="1">
              <a:off x="1128822" y="5425076"/>
              <a:ext cx="1607078" cy="12495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20303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Electric Fields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8" name="Text Placeholder 3">
            <a:extLst>
              <a:ext uri="{FF2B5EF4-FFF2-40B4-BE49-F238E27FC236}">
                <a16:creationId xmlns:a16="http://schemas.microsoft.com/office/drawing/2014/main" id="{7E11F69C-68AB-4B11-9E75-0C0F6E869F68}"/>
              </a:ext>
            </a:extLst>
          </p:cNvPr>
          <p:cNvSpPr txBox="1">
            <a:spLocks/>
          </p:cNvSpPr>
          <p:nvPr/>
        </p:nvSpPr>
        <p:spPr>
          <a:xfrm>
            <a:off x="214867" y="1007686"/>
            <a:ext cx="12097418"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Electric fields show the forces exerted on a </a:t>
            </a:r>
            <a:r>
              <a:rPr lang="en-AU" sz="2400" dirty="0"/>
              <a:t>positively</a:t>
            </a:r>
            <a:r>
              <a:rPr lang="en-AU" sz="2400" b="0" dirty="0"/>
              <a:t> charged object.</a:t>
            </a:r>
          </a:p>
          <a:p>
            <a:pPr marL="1028700" lvl="1" indent="-342900" algn="just"/>
            <a:r>
              <a:rPr lang="en-AU" sz="2000" dirty="0"/>
              <a:t>The arrows point </a:t>
            </a:r>
            <a:r>
              <a:rPr lang="en-AU" sz="2000" b="1" dirty="0"/>
              <a:t>away from a positive source </a:t>
            </a:r>
            <a:r>
              <a:rPr lang="en-AU" sz="2000" dirty="0"/>
              <a:t>and </a:t>
            </a:r>
            <a:r>
              <a:rPr lang="en-AU" sz="2000" b="1" dirty="0"/>
              <a:t>towards a negative source</a:t>
            </a:r>
            <a:r>
              <a:rPr lang="en-AU" sz="2000" dirty="0"/>
              <a:t>.</a:t>
            </a:r>
            <a:endParaRPr lang="en-AU" sz="2000" b="0" dirty="0"/>
          </a:p>
          <a:p>
            <a:pPr lvl="1" indent="0" algn="just">
              <a:buNone/>
            </a:pPr>
            <a:endParaRPr lang="en-AU" sz="2000" dirty="0"/>
          </a:p>
        </p:txBody>
      </p:sp>
      <p:sp>
        <p:nvSpPr>
          <p:cNvPr id="29" name="Oval 28">
            <a:extLst>
              <a:ext uri="{FF2B5EF4-FFF2-40B4-BE49-F238E27FC236}">
                <a16:creationId xmlns:a16="http://schemas.microsoft.com/office/drawing/2014/main" id="{5E98A55E-F1F6-475F-9AF9-32596E6692D9}"/>
              </a:ext>
            </a:extLst>
          </p:cNvPr>
          <p:cNvSpPr/>
          <p:nvPr/>
        </p:nvSpPr>
        <p:spPr>
          <a:xfrm>
            <a:off x="3800817" y="4166576"/>
            <a:ext cx="599061" cy="599061"/>
          </a:xfrm>
          <a:prstGeom prst="ellipse">
            <a:avLst/>
          </a:prstGeom>
          <a:solidFill>
            <a:srgbClr val="F03C1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b="1" dirty="0">
                <a:solidFill>
                  <a:schemeClr val="tx1"/>
                </a:solidFill>
              </a:rPr>
              <a:t>+</a:t>
            </a:r>
          </a:p>
        </p:txBody>
      </p:sp>
      <p:sp>
        <p:nvSpPr>
          <p:cNvPr id="32" name="Oval 31">
            <a:extLst>
              <a:ext uri="{FF2B5EF4-FFF2-40B4-BE49-F238E27FC236}">
                <a16:creationId xmlns:a16="http://schemas.microsoft.com/office/drawing/2014/main" id="{698A3EF6-920C-4443-B556-DA05B622A1FA}"/>
              </a:ext>
            </a:extLst>
          </p:cNvPr>
          <p:cNvSpPr/>
          <p:nvPr/>
        </p:nvSpPr>
        <p:spPr>
          <a:xfrm>
            <a:off x="801227" y="4166576"/>
            <a:ext cx="599061" cy="599061"/>
          </a:xfrm>
          <a:prstGeom prst="ellipse">
            <a:avLst/>
          </a:prstGeom>
          <a:solidFill>
            <a:srgbClr val="F03C1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b="1" dirty="0">
                <a:solidFill>
                  <a:schemeClr val="tx1"/>
                </a:solidFill>
              </a:rPr>
              <a:t>+</a:t>
            </a:r>
          </a:p>
        </p:txBody>
      </p:sp>
      <p:sp>
        <p:nvSpPr>
          <p:cNvPr id="5" name="Rectangle 4">
            <a:extLst>
              <a:ext uri="{FF2B5EF4-FFF2-40B4-BE49-F238E27FC236}">
                <a16:creationId xmlns:a16="http://schemas.microsoft.com/office/drawing/2014/main" id="{C7CD45E5-A638-408B-88C1-AB8A6B058AB0}"/>
              </a:ext>
            </a:extLst>
          </p:cNvPr>
          <p:cNvSpPr/>
          <p:nvPr/>
        </p:nvSpPr>
        <p:spPr>
          <a:xfrm>
            <a:off x="75304" y="2528047"/>
            <a:ext cx="5045336" cy="37346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Oval 33">
            <a:extLst>
              <a:ext uri="{FF2B5EF4-FFF2-40B4-BE49-F238E27FC236}">
                <a16:creationId xmlns:a16="http://schemas.microsoft.com/office/drawing/2014/main" id="{3B3B42A8-9152-41E2-8D5C-5F305E4A4A57}"/>
              </a:ext>
            </a:extLst>
          </p:cNvPr>
          <p:cNvSpPr/>
          <p:nvPr/>
        </p:nvSpPr>
        <p:spPr>
          <a:xfrm>
            <a:off x="6800407" y="4134303"/>
            <a:ext cx="599061" cy="599061"/>
          </a:xfrm>
          <a:prstGeom prst="ellipse">
            <a:avLst/>
          </a:prstGeom>
          <a:solidFill>
            <a:srgbClr val="F03C1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b="1" dirty="0">
                <a:solidFill>
                  <a:schemeClr val="tx1"/>
                </a:solidFill>
              </a:rPr>
              <a:t>+</a:t>
            </a:r>
          </a:p>
        </p:txBody>
      </p:sp>
      <p:sp>
        <p:nvSpPr>
          <p:cNvPr id="35" name="Rectangle 34">
            <a:extLst>
              <a:ext uri="{FF2B5EF4-FFF2-40B4-BE49-F238E27FC236}">
                <a16:creationId xmlns:a16="http://schemas.microsoft.com/office/drawing/2014/main" id="{CD9796CA-6687-4914-BD20-48F12C6637BB}"/>
              </a:ext>
            </a:extLst>
          </p:cNvPr>
          <p:cNvSpPr/>
          <p:nvPr/>
        </p:nvSpPr>
        <p:spPr>
          <a:xfrm>
            <a:off x="6193037" y="2528047"/>
            <a:ext cx="5045336" cy="37346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7" name="Group 6">
            <a:extLst>
              <a:ext uri="{FF2B5EF4-FFF2-40B4-BE49-F238E27FC236}">
                <a16:creationId xmlns:a16="http://schemas.microsoft.com/office/drawing/2014/main" id="{4269908D-D33D-D64F-BD39-32FA0F4419E1}"/>
              </a:ext>
            </a:extLst>
          </p:cNvPr>
          <p:cNvGrpSpPr/>
          <p:nvPr/>
        </p:nvGrpSpPr>
        <p:grpSpPr>
          <a:xfrm>
            <a:off x="9552787" y="2810768"/>
            <a:ext cx="962418" cy="731865"/>
            <a:chOff x="9552787" y="2810768"/>
            <a:chExt cx="962418" cy="731865"/>
          </a:xfrm>
        </p:grpSpPr>
        <p:sp>
          <p:nvSpPr>
            <p:cNvPr id="33" name="Oval 32">
              <a:extLst>
                <a:ext uri="{FF2B5EF4-FFF2-40B4-BE49-F238E27FC236}">
                  <a16:creationId xmlns:a16="http://schemas.microsoft.com/office/drawing/2014/main" id="{8E76363B-2D00-4D37-BE2F-F407C504F6B6}"/>
                </a:ext>
              </a:extLst>
            </p:cNvPr>
            <p:cNvSpPr/>
            <p:nvPr/>
          </p:nvSpPr>
          <p:spPr>
            <a:xfrm>
              <a:off x="9552787" y="2943572"/>
              <a:ext cx="599061" cy="599061"/>
            </a:xfrm>
            <a:prstGeom prst="ellipse">
              <a:avLst/>
            </a:prstGeom>
            <a:solidFill>
              <a:srgbClr val="8FAAD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400" b="1" dirty="0">
                <a:solidFill>
                  <a:schemeClr val="tx1"/>
                </a:solidFill>
              </a:endParaRPr>
            </a:p>
          </p:txBody>
        </p:sp>
        <p:sp>
          <p:nvSpPr>
            <p:cNvPr id="3" name="TextBox 2">
              <a:extLst>
                <a:ext uri="{FF2B5EF4-FFF2-40B4-BE49-F238E27FC236}">
                  <a16:creationId xmlns:a16="http://schemas.microsoft.com/office/drawing/2014/main" id="{C214011E-BCB7-2D62-88DB-B50BDB50BDE2}"/>
                </a:ext>
              </a:extLst>
            </p:cNvPr>
            <p:cNvSpPr txBox="1"/>
            <p:nvPr/>
          </p:nvSpPr>
          <p:spPr>
            <a:xfrm>
              <a:off x="9656458" y="2810768"/>
              <a:ext cx="858747" cy="443833"/>
            </a:xfrm>
            <a:prstGeom prst="rect">
              <a:avLst/>
            </a:prstGeom>
            <a:noFill/>
            <a:ln>
              <a:noFill/>
            </a:ln>
          </p:spPr>
          <p:txBody>
            <a:bodyPr wrap="square" rtlCol="0" anchor="t" anchorCtr="0">
              <a:noAutofit/>
            </a:bodyPr>
            <a:lstStyle/>
            <a:p>
              <a:pPr algn="l"/>
              <a:r>
                <a:rPr lang="en-AU" sz="4400" b="1" dirty="0">
                  <a:latin typeface="Century Gothic" panose="020B0502020202020204" pitchFamily="34" charset="0"/>
                  <a:cs typeface="Futura Medium" panose="020B0602020204020303" pitchFamily="34" charset="-79"/>
                </a:rPr>
                <a:t>-</a:t>
              </a:r>
            </a:p>
          </p:txBody>
        </p:sp>
      </p:grpSp>
      <p:grpSp>
        <p:nvGrpSpPr>
          <p:cNvPr id="8" name="Group 7">
            <a:extLst>
              <a:ext uri="{FF2B5EF4-FFF2-40B4-BE49-F238E27FC236}">
                <a16:creationId xmlns:a16="http://schemas.microsoft.com/office/drawing/2014/main" id="{2CAD0031-A0A7-9FAF-5633-2043660BBEB0}"/>
              </a:ext>
            </a:extLst>
          </p:cNvPr>
          <p:cNvGrpSpPr/>
          <p:nvPr/>
        </p:nvGrpSpPr>
        <p:grpSpPr>
          <a:xfrm>
            <a:off x="9577388" y="4996443"/>
            <a:ext cx="968441" cy="743364"/>
            <a:chOff x="9577388" y="4996443"/>
            <a:chExt cx="968441" cy="743364"/>
          </a:xfrm>
        </p:grpSpPr>
        <p:sp>
          <p:nvSpPr>
            <p:cNvPr id="36" name="Oval 35">
              <a:extLst>
                <a:ext uri="{FF2B5EF4-FFF2-40B4-BE49-F238E27FC236}">
                  <a16:creationId xmlns:a16="http://schemas.microsoft.com/office/drawing/2014/main" id="{72F8AC64-A4DD-4074-A34B-4065487CBAFA}"/>
                </a:ext>
              </a:extLst>
            </p:cNvPr>
            <p:cNvSpPr/>
            <p:nvPr/>
          </p:nvSpPr>
          <p:spPr>
            <a:xfrm>
              <a:off x="9577388" y="5140746"/>
              <a:ext cx="599061" cy="599061"/>
            </a:xfrm>
            <a:prstGeom prst="ellipse">
              <a:avLst/>
            </a:prstGeom>
            <a:solidFill>
              <a:srgbClr val="8FAAD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400" b="1" dirty="0">
                <a:solidFill>
                  <a:schemeClr val="tx1"/>
                </a:solidFill>
              </a:endParaRPr>
            </a:p>
          </p:txBody>
        </p:sp>
        <p:sp>
          <p:nvSpPr>
            <p:cNvPr id="6" name="TextBox 5">
              <a:extLst>
                <a:ext uri="{FF2B5EF4-FFF2-40B4-BE49-F238E27FC236}">
                  <a16:creationId xmlns:a16="http://schemas.microsoft.com/office/drawing/2014/main" id="{477A1193-945D-E718-82D5-2961548032FD}"/>
                </a:ext>
              </a:extLst>
            </p:cNvPr>
            <p:cNvSpPr txBox="1"/>
            <p:nvPr/>
          </p:nvSpPr>
          <p:spPr>
            <a:xfrm>
              <a:off x="9687082" y="4996443"/>
              <a:ext cx="858747" cy="443833"/>
            </a:xfrm>
            <a:prstGeom prst="rect">
              <a:avLst/>
            </a:prstGeom>
            <a:noFill/>
            <a:ln>
              <a:noFill/>
            </a:ln>
          </p:spPr>
          <p:txBody>
            <a:bodyPr wrap="square" rtlCol="0" anchor="t" anchorCtr="0">
              <a:noAutofit/>
            </a:bodyPr>
            <a:lstStyle/>
            <a:p>
              <a:pPr algn="l"/>
              <a:r>
                <a:rPr lang="en-AU" sz="4400" b="1" dirty="0">
                  <a:latin typeface="Century Gothic" panose="020B0502020202020204" pitchFamily="34" charset="0"/>
                  <a:cs typeface="Futura Medium" panose="020B0602020204020303" pitchFamily="34" charset="-79"/>
                </a:rPr>
                <a:t>-</a:t>
              </a:r>
            </a:p>
          </p:txBody>
        </p:sp>
      </p:grpSp>
    </p:spTree>
    <p:extLst>
      <p:ext uri="{BB962C8B-B14F-4D97-AF65-F5344CB8AC3E}">
        <p14:creationId xmlns:p14="http://schemas.microsoft.com/office/powerpoint/2010/main" val="44591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Electric Fields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8" name="Text Placeholder 3">
            <a:extLst>
              <a:ext uri="{FF2B5EF4-FFF2-40B4-BE49-F238E27FC236}">
                <a16:creationId xmlns:a16="http://schemas.microsoft.com/office/drawing/2014/main" id="{7E11F69C-68AB-4B11-9E75-0C0F6E869F68}"/>
              </a:ext>
            </a:extLst>
          </p:cNvPr>
          <p:cNvSpPr txBox="1">
            <a:spLocks/>
          </p:cNvSpPr>
          <p:nvPr/>
        </p:nvSpPr>
        <p:spPr>
          <a:xfrm>
            <a:off x="214867" y="1007686"/>
            <a:ext cx="12097418"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Electric fields show the forces exerted on a </a:t>
            </a:r>
            <a:r>
              <a:rPr lang="en-AU" sz="2400" dirty="0"/>
              <a:t>positively</a:t>
            </a:r>
            <a:r>
              <a:rPr lang="en-AU" sz="2400" b="0" dirty="0"/>
              <a:t> charged object.</a:t>
            </a:r>
          </a:p>
          <a:p>
            <a:pPr marL="1028700" lvl="1" indent="-342900" algn="just"/>
            <a:r>
              <a:rPr lang="en-AU" sz="2000" dirty="0"/>
              <a:t>The arrows point </a:t>
            </a:r>
            <a:r>
              <a:rPr lang="en-AU" sz="2000" b="1" dirty="0"/>
              <a:t>away from a positive source </a:t>
            </a:r>
            <a:r>
              <a:rPr lang="en-AU" sz="2000" dirty="0"/>
              <a:t>and </a:t>
            </a:r>
            <a:r>
              <a:rPr lang="en-AU" sz="2000" b="1" dirty="0"/>
              <a:t>towards a negative source</a:t>
            </a:r>
            <a:r>
              <a:rPr lang="en-AU" sz="2000" dirty="0"/>
              <a:t>.</a:t>
            </a:r>
            <a:endParaRPr lang="en-AU" sz="2000" b="0" dirty="0"/>
          </a:p>
          <a:p>
            <a:pPr lvl="1" indent="0" algn="just">
              <a:buNone/>
            </a:pPr>
            <a:endParaRPr lang="en-AU" sz="2000" dirty="0"/>
          </a:p>
        </p:txBody>
      </p:sp>
      <p:sp>
        <p:nvSpPr>
          <p:cNvPr id="29" name="Oval 28">
            <a:extLst>
              <a:ext uri="{FF2B5EF4-FFF2-40B4-BE49-F238E27FC236}">
                <a16:creationId xmlns:a16="http://schemas.microsoft.com/office/drawing/2014/main" id="{5E98A55E-F1F6-475F-9AF9-32596E6692D9}"/>
              </a:ext>
            </a:extLst>
          </p:cNvPr>
          <p:cNvSpPr/>
          <p:nvPr/>
        </p:nvSpPr>
        <p:spPr>
          <a:xfrm>
            <a:off x="3800817" y="4166576"/>
            <a:ext cx="599061" cy="599061"/>
          </a:xfrm>
          <a:prstGeom prst="ellipse">
            <a:avLst/>
          </a:prstGeom>
          <a:solidFill>
            <a:srgbClr val="F03C1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b="1" dirty="0">
                <a:solidFill>
                  <a:schemeClr val="tx1"/>
                </a:solidFill>
              </a:rPr>
              <a:t>+</a:t>
            </a:r>
          </a:p>
        </p:txBody>
      </p:sp>
      <p:sp>
        <p:nvSpPr>
          <p:cNvPr id="32" name="Oval 31">
            <a:extLst>
              <a:ext uri="{FF2B5EF4-FFF2-40B4-BE49-F238E27FC236}">
                <a16:creationId xmlns:a16="http://schemas.microsoft.com/office/drawing/2014/main" id="{698A3EF6-920C-4443-B556-DA05B622A1FA}"/>
              </a:ext>
            </a:extLst>
          </p:cNvPr>
          <p:cNvSpPr/>
          <p:nvPr/>
        </p:nvSpPr>
        <p:spPr>
          <a:xfrm>
            <a:off x="801227" y="4166576"/>
            <a:ext cx="599061" cy="599061"/>
          </a:xfrm>
          <a:prstGeom prst="ellipse">
            <a:avLst/>
          </a:prstGeom>
          <a:solidFill>
            <a:srgbClr val="F03C1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b="1" dirty="0">
                <a:solidFill>
                  <a:schemeClr val="tx1"/>
                </a:solidFill>
              </a:rPr>
              <a:t>+</a:t>
            </a:r>
          </a:p>
        </p:txBody>
      </p:sp>
      <p:sp>
        <p:nvSpPr>
          <p:cNvPr id="5" name="Rectangle 4">
            <a:extLst>
              <a:ext uri="{FF2B5EF4-FFF2-40B4-BE49-F238E27FC236}">
                <a16:creationId xmlns:a16="http://schemas.microsoft.com/office/drawing/2014/main" id="{C7CD45E5-A638-408B-88C1-AB8A6B058AB0}"/>
              </a:ext>
            </a:extLst>
          </p:cNvPr>
          <p:cNvSpPr/>
          <p:nvPr/>
        </p:nvSpPr>
        <p:spPr>
          <a:xfrm>
            <a:off x="75304" y="2528047"/>
            <a:ext cx="5045336" cy="37346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Oval 32">
            <a:extLst>
              <a:ext uri="{FF2B5EF4-FFF2-40B4-BE49-F238E27FC236}">
                <a16:creationId xmlns:a16="http://schemas.microsoft.com/office/drawing/2014/main" id="{8E76363B-2D00-4D37-BE2F-F407C504F6B6}"/>
              </a:ext>
            </a:extLst>
          </p:cNvPr>
          <p:cNvSpPr/>
          <p:nvPr/>
        </p:nvSpPr>
        <p:spPr>
          <a:xfrm>
            <a:off x="9552787" y="2943572"/>
            <a:ext cx="599061" cy="599061"/>
          </a:xfrm>
          <a:prstGeom prst="ellipse">
            <a:avLst/>
          </a:prstGeom>
          <a:solidFill>
            <a:srgbClr val="8FAAD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b="1" dirty="0">
                <a:solidFill>
                  <a:schemeClr val="tx1"/>
                </a:solidFill>
              </a:rPr>
              <a:t>-</a:t>
            </a:r>
          </a:p>
        </p:txBody>
      </p:sp>
      <p:sp>
        <p:nvSpPr>
          <p:cNvPr id="34" name="Oval 33">
            <a:extLst>
              <a:ext uri="{FF2B5EF4-FFF2-40B4-BE49-F238E27FC236}">
                <a16:creationId xmlns:a16="http://schemas.microsoft.com/office/drawing/2014/main" id="{3B3B42A8-9152-41E2-8D5C-5F305E4A4A57}"/>
              </a:ext>
            </a:extLst>
          </p:cNvPr>
          <p:cNvSpPr/>
          <p:nvPr/>
        </p:nvSpPr>
        <p:spPr>
          <a:xfrm>
            <a:off x="6800407" y="4134303"/>
            <a:ext cx="599061" cy="599061"/>
          </a:xfrm>
          <a:prstGeom prst="ellipse">
            <a:avLst/>
          </a:prstGeom>
          <a:solidFill>
            <a:srgbClr val="F03C1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b="1" dirty="0">
                <a:solidFill>
                  <a:schemeClr val="tx1"/>
                </a:solidFill>
              </a:rPr>
              <a:t>+</a:t>
            </a:r>
          </a:p>
        </p:txBody>
      </p:sp>
      <p:sp>
        <p:nvSpPr>
          <p:cNvPr id="35" name="Rectangle 34">
            <a:extLst>
              <a:ext uri="{FF2B5EF4-FFF2-40B4-BE49-F238E27FC236}">
                <a16:creationId xmlns:a16="http://schemas.microsoft.com/office/drawing/2014/main" id="{CD9796CA-6687-4914-BD20-48F12C6637BB}"/>
              </a:ext>
            </a:extLst>
          </p:cNvPr>
          <p:cNvSpPr/>
          <p:nvPr/>
        </p:nvSpPr>
        <p:spPr>
          <a:xfrm>
            <a:off x="6193037" y="2528047"/>
            <a:ext cx="5045336" cy="37346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Oval 35">
            <a:extLst>
              <a:ext uri="{FF2B5EF4-FFF2-40B4-BE49-F238E27FC236}">
                <a16:creationId xmlns:a16="http://schemas.microsoft.com/office/drawing/2014/main" id="{72F8AC64-A4DD-4074-A34B-4065487CBAFA}"/>
              </a:ext>
            </a:extLst>
          </p:cNvPr>
          <p:cNvSpPr/>
          <p:nvPr/>
        </p:nvSpPr>
        <p:spPr>
          <a:xfrm>
            <a:off x="9577388" y="5140746"/>
            <a:ext cx="599061" cy="599061"/>
          </a:xfrm>
          <a:prstGeom prst="ellipse">
            <a:avLst/>
          </a:prstGeom>
          <a:solidFill>
            <a:srgbClr val="8FAAD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b="1" dirty="0">
                <a:solidFill>
                  <a:schemeClr val="tx1"/>
                </a:solidFill>
              </a:rPr>
              <a:t>-</a:t>
            </a:r>
          </a:p>
        </p:txBody>
      </p:sp>
      <p:pic>
        <p:nvPicPr>
          <p:cNvPr id="6" name="Picture 5">
            <a:extLst>
              <a:ext uri="{FF2B5EF4-FFF2-40B4-BE49-F238E27FC236}">
                <a16:creationId xmlns:a16="http://schemas.microsoft.com/office/drawing/2014/main" id="{0987B19A-DFF2-404E-9419-C156557FD8F9}"/>
              </a:ext>
            </a:extLst>
          </p:cNvPr>
          <p:cNvPicPr>
            <a:picLocks noChangeAspect="1"/>
          </p:cNvPicPr>
          <p:nvPr/>
        </p:nvPicPr>
        <p:blipFill>
          <a:blip r:embed="rId3"/>
          <a:stretch>
            <a:fillRect/>
          </a:stretch>
        </p:blipFill>
        <p:spPr>
          <a:xfrm>
            <a:off x="275162" y="3185434"/>
            <a:ext cx="4661169" cy="2419910"/>
          </a:xfrm>
          <a:prstGeom prst="rect">
            <a:avLst/>
          </a:prstGeom>
        </p:spPr>
      </p:pic>
      <p:pic>
        <p:nvPicPr>
          <p:cNvPr id="8" name="Picture 7">
            <a:extLst>
              <a:ext uri="{FF2B5EF4-FFF2-40B4-BE49-F238E27FC236}">
                <a16:creationId xmlns:a16="http://schemas.microsoft.com/office/drawing/2014/main" id="{6BE55C1E-BB84-489F-B117-1CEC1265851A}"/>
              </a:ext>
            </a:extLst>
          </p:cNvPr>
          <p:cNvPicPr>
            <a:picLocks noChangeAspect="1"/>
          </p:cNvPicPr>
          <p:nvPr/>
        </p:nvPicPr>
        <p:blipFill>
          <a:blip r:embed="rId4"/>
          <a:stretch>
            <a:fillRect/>
          </a:stretch>
        </p:blipFill>
        <p:spPr>
          <a:xfrm>
            <a:off x="6291126" y="3113327"/>
            <a:ext cx="4849158" cy="2564123"/>
          </a:xfrm>
          <a:prstGeom prst="rect">
            <a:avLst/>
          </a:prstGeom>
        </p:spPr>
      </p:pic>
    </p:spTree>
    <p:extLst>
      <p:ext uri="{BB962C8B-B14F-4D97-AF65-F5344CB8AC3E}">
        <p14:creationId xmlns:p14="http://schemas.microsoft.com/office/powerpoint/2010/main" val="364318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Electric Fields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pic>
        <p:nvPicPr>
          <p:cNvPr id="3" name="Online Media 2" title="ELECTRIC FIELD Visualized with Crystals">
            <a:hlinkClick r:id="" action="ppaction://media"/>
            <a:extLst>
              <a:ext uri="{FF2B5EF4-FFF2-40B4-BE49-F238E27FC236}">
                <a16:creationId xmlns:a16="http://schemas.microsoft.com/office/drawing/2014/main" id="{55D03300-F94D-C6B4-943F-BFEFAA8F74B7}"/>
              </a:ext>
            </a:extLst>
          </p:cNvPr>
          <p:cNvPicPr>
            <a:picLocks noRot="1" noChangeAspect="1"/>
          </p:cNvPicPr>
          <p:nvPr>
            <a:videoFile r:link="rId1"/>
          </p:nvPr>
        </p:nvPicPr>
        <p:blipFill>
          <a:blip r:embed="rId4"/>
          <a:stretch>
            <a:fillRect/>
          </a:stretch>
        </p:blipFill>
        <p:spPr>
          <a:xfrm>
            <a:off x="0" y="-15240"/>
            <a:ext cx="12192000" cy="6888480"/>
          </a:xfrm>
          <a:prstGeom prst="rect">
            <a:avLst/>
          </a:prstGeom>
        </p:spPr>
      </p:pic>
    </p:spTree>
    <p:extLst>
      <p:ext uri="{BB962C8B-B14F-4D97-AF65-F5344CB8AC3E}">
        <p14:creationId xmlns:p14="http://schemas.microsoft.com/office/powerpoint/2010/main" val="862205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theme/theme1.xml><?xml version="1.0" encoding="utf-8"?>
<a:theme xmlns:a="http://schemas.openxmlformats.org/drawingml/2006/main" name="1_Explicit Instruction_Da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ln>
          <a:noFill/>
        </a:ln>
      </a:spPr>
      <a:bodyPr wrap="square" rtlCol="0" anchor="t" anchorCtr="0">
        <a:normAutofit fontScale="92500"/>
      </a:bodyPr>
      <a:lstStyle>
        <a:defPPr algn="l">
          <a:defRPr sz="5400" b="1" dirty="0" smtClean="0">
            <a:latin typeface="Century Gothic" panose="020B0502020202020204" pitchFamily="34" charset="0"/>
            <a:cs typeface="Futura Medium" panose="020B0602020204020303" pitchFamily="34" charset="-79"/>
          </a:defRPr>
        </a:defPPr>
      </a:lstStyle>
    </a:txDef>
  </a:objectDefaults>
  <a:extraClrSchemeLst/>
  <a:extLst>
    <a:ext uri="{05A4C25C-085E-4340-85A3-A5531E510DB2}">
      <thm15:themeFamily xmlns:thm15="http://schemas.microsoft.com/office/thememl/2012/main" name="Theme2" id="{15861BA0-56D5-1E4E-B56A-268D38A279BF}" vid="{9D14DC9A-E19D-5949-B871-56F3C64BEB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07fa3f3b-e89d-475b-8a2d-088e5c03107e" xsi:nil="true"/>
    <lcf76f155ced4ddcb4097134ff3c332f xmlns="ba6ee96d-6780-4ce9-ba7b-fb47f72e0c1e">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DB0227CD2BEFA46BD0287DFC43E823B" ma:contentTypeVersion="12" ma:contentTypeDescription="Create a new document." ma:contentTypeScope="" ma:versionID="f500aaac1970466c61e0d6a58ec4849b">
  <xsd:schema xmlns:xsd="http://www.w3.org/2001/XMLSchema" xmlns:xs="http://www.w3.org/2001/XMLSchema" xmlns:p="http://schemas.microsoft.com/office/2006/metadata/properties" xmlns:ns2="ba6ee96d-6780-4ce9-ba7b-fb47f72e0c1e" xmlns:ns3="07fa3f3b-e89d-475b-8a2d-088e5c03107e" targetNamespace="http://schemas.microsoft.com/office/2006/metadata/properties" ma:root="true" ma:fieldsID="f4b8f0e602227ea9a857af5db6146451" ns2:_="" ns3:_="">
    <xsd:import namespace="ba6ee96d-6780-4ce9-ba7b-fb47f72e0c1e"/>
    <xsd:import namespace="07fa3f3b-e89d-475b-8a2d-088e5c03107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6ee96d-6780-4ce9-ba7b-fb47f72e0c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7fa3f3b-e89d-475b-8a2d-088e5c03107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026e962-f6c1-4e27-9cc1-399dc89cc7ee}" ma:internalName="TaxCatchAll" ma:showField="CatchAllData" ma:web="07fa3f3b-e89d-475b-8a2d-088e5c03107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5BC30B-A8FB-4389-B40F-C069B6D2FAB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7F09D33-A1B5-4438-8F96-65DD71762491}">
  <ds:schemaRefs>
    <ds:schemaRef ds:uri="http://schemas.microsoft.com/sharepoint/v3/contenttype/forms"/>
  </ds:schemaRefs>
</ds:datastoreItem>
</file>

<file path=customXml/itemProps3.xml><?xml version="1.0" encoding="utf-8"?>
<ds:datastoreItem xmlns:ds="http://schemas.openxmlformats.org/officeDocument/2006/customXml" ds:itemID="{0630BCA4-7221-45C7-93C4-A08AC1FF9387}"/>
</file>

<file path=docProps/app.xml><?xml version="1.0" encoding="utf-8"?>
<Properties xmlns="http://schemas.openxmlformats.org/officeDocument/2006/extended-properties" xmlns:vt="http://schemas.openxmlformats.org/officeDocument/2006/docPropsVTypes">
  <Template>{33057687-8793-EB47-A5E0-08E93C53D0F2}tf10001071</Template>
  <TotalTime>6340</TotalTime>
  <Words>1848</Words>
  <Application>Microsoft Office PowerPoint</Application>
  <PresentationFormat>Widescreen</PresentationFormat>
  <Paragraphs>259</Paragraphs>
  <Slides>26</Slides>
  <Notes>24</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Century Gothic</vt:lpstr>
      <vt:lpstr>Futura Medium</vt:lpstr>
      <vt:lpstr>Roboto</vt:lpstr>
      <vt:lpstr>1_Explicit Instruction_Dark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BAKER Mark [Southern River College]</cp:lastModifiedBy>
  <cp:revision>436</cp:revision>
  <cp:lastPrinted>2018-05-27T06:54:10Z</cp:lastPrinted>
  <dcterms:created xsi:type="dcterms:W3CDTF">2018-03-29T05:56:09Z</dcterms:created>
  <dcterms:modified xsi:type="dcterms:W3CDTF">2023-01-21T07:05:21Z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0x010100ADB0227CD2BEFA46BD0287DFC43E823B</vt:lpwstr>
  </property>
</Properties>
</file>