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74" r:id="rId4"/>
  </p:sldMasterIdLst>
  <p:notesMasterIdLst>
    <p:notesMasterId r:id="rId35"/>
  </p:notesMasterIdLst>
  <p:handoutMasterIdLst>
    <p:handoutMasterId r:id="rId36"/>
  </p:handoutMasterIdLst>
  <p:sldIdLst>
    <p:sldId id="593" r:id="rId5"/>
    <p:sldId id="594" r:id="rId6"/>
    <p:sldId id="577" r:id="rId7"/>
    <p:sldId id="528" r:id="rId8"/>
    <p:sldId id="603" r:id="rId9"/>
    <p:sldId id="600" r:id="rId10"/>
    <p:sldId id="619" r:id="rId11"/>
    <p:sldId id="601" r:id="rId12"/>
    <p:sldId id="620" r:id="rId13"/>
    <p:sldId id="621" r:id="rId14"/>
    <p:sldId id="622" r:id="rId15"/>
    <p:sldId id="602" r:id="rId16"/>
    <p:sldId id="604" r:id="rId17"/>
    <p:sldId id="605" r:id="rId18"/>
    <p:sldId id="592" r:id="rId19"/>
    <p:sldId id="597" r:id="rId20"/>
    <p:sldId id="606" r:id="rId21"/>
    <p:sldId id="607" r:id="rId22"/>
    <p:sldId id="615" r:id="rId23"/>
    <p:sldId id="616" r:id="rId24"/>
    <p:sldId id="617" r:id="rId25"/>
    <p:sldId id="608" r:id="rId26"/>
    <p:sldId id="609" r:id="rId27"/>
    <p:sldId id="612" r:id="rId28"/>
    <p:sldId id="613" r:id="rId29"/>
    <p:sldId id="614" r:id="rId30"/>
    <p:sldId id="623" r:id="rId31"/>
    <p:sldId id="467" r:id="rId32"/>
    <p:sldId id="625" r:id="rId33"/>
    <p:sldId id="61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elle Buss" initials="MB"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966"/>
    <a:srgbClr val="8FAADC"/>
    <a:srgbClr val="F03C18"/>
    <a:srgbClr val="FF0000"/>
    <a:srgbClr val="159B4B"/>
    <a:srgbClr val="0070C0"/>
    <a:srgbClr val="C55A11"/>
    <a:srgbClr val="6E407C"/>
    <a:srgbClr val="FBCA58"/>
    <a:srgbClr val="2E546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57" autoAdjust="0"/>
    <p:restoredTop sz="87470" autoAdjust="0"/>
  </p:normalViewPr>
  <p:slideViewPr>
    <p:cSldViewPr snapToGrid="0" snapToObjects="1">
      <p:cViewPr varScale="1">
        <p:scale>
          <a:sx n="98" d="100"/>
          <a:sy n="98" d="100"/>
        </p:scale>
        <p:origin x="546" y="84"/>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77" d="100"/>
          <a:sy n="77" d="100"/>
        </p:scale>
        <p:origin x="2592" y="20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78E4B7C-96ED-E449-9693-B655C4671FD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a:extLst>
              <a:ext uri="{FF2B5EF4-FFF2-40B4-BE49-F238E27FC236}">
                <a16:creationId xmlns:a16="http://schemas.microsoft.com/office/drawing/2014/main" id="{28D809C4-E54C-A54E-B9F4-56C375E0D8D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53AD932-3578-6E4B-810C-4CF7533A983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DA9B4CA-DA29-0849-8519-4B81F4CE08AD}" type="slidenum">
              <a:rPr lang="en-US" smtClean="0"/>
              <a:t>‹#›</a:t>
            </a:fld>
            <a:endParaRPr lang="en-US"/>
          </a:p>
        </p:txBody>
      </p:sp>
      <p:sp>
        <p:nvSpPr>
          <p:cNvPr id="6" name="Date Placeholder 5">
            <a:extLst>
              <a:ext uri="{FF2B5EF4-FFF2-40B4-BE49-F238E27FC236}">
                <a16:creationId xmlns:a16="http://schemas.microsoft.com/office/drawing/2014/main" id="{27115A18-6E6E-F748-9363-1DB667F2522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A89F1C8-9A67-204B-8DB6-6C2E5B2C92D6}" type="datetimeFigureOut">
              <a:rPr lang="en-US" smtClean="0"/>
              <a:t>1/21/2023</a:t>
            </a:fld>
            <a:endParaRPr lang="en-US"/>
          </a:p>
        </p:txBody>
      </p:sp>
    </p:spTree>
    <p:extLst>
      <p:ext uri="{BB962C8B-B14F-4D97-AF65-F5344CB8AC3E}">
        <p14:creationId xmlns:p14="http://schemas.microsoft.com/office/powerpoint/2010/main" val="16315313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AAB6C6-360D-448E-B12B-FCD285160A81}" type="datetimeFigureOut">
              <a:rPr lang="en-AU" smtClean="0"/>
              <a:t>21/01/2023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B756B8-97A8-4FA1-B26A-2500BA5D4D05}" type="slidenum">
              <a:rPr lang="en-AU" smtClean="0"/>
              <a:t>‹#›</a:t>
            </a:fld>
            <a:endParaRPr lang="en-AU"/>
          </a:p>
        </p:txBody>
      </p:sp>
    </p:spTree>
    <p:extLst>
      <p:ext uri="{BB962C8B-B14F-4D97-AF65-F5344CB8AC3E}">
        <p14:creationId xmlns:p14="http://schemas.microsoft.com/office/powerpoint/2010/main" val="1866448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0" dirty="0"/>
          </a:p>
        </p:txBody>
      </p:sp>
      <p:sp>
        <p:nvSpPr>
          <p:cNvPr id="4" name="Slide Number Placeholder 3"/>
          <p:cNvSpPr>
            <a:spLocks noGrp="1"/>
          </p:cNvSpPr>
          <p:nvPr>
            <p:ph type="sldNum" sz="quarter" idx="5"/>
          </p:nvPr>
        </p:nvSpPr>
        <p:spPr/>
        <p:txBody>
          <a:bodyPr/>
          <a:lstStyle/>
          <a:p>
            <a:fld id="{B5B756B8-97A8-4FA1-B26A-2500BA5D4D05}" type="slidenum">
              <a:rPr lang="en-AU" smtClean="0"/>
              <a:t>1</a:t>
            </a:fld>
            <a:endParaRPr lang="en-AU"/>
          </a:p>
        </p:txBody>
      </p:sp>
    </p:spTree>
    <p:extLst>
      <p:ext uri="{BB962C8B-B14F-4D97-AF65-F5344CB8AC3E}">
        <p14:creationId xmlns:p14="http://schemas.microsoft.com/office/powerpoint/2010/main" val="26378525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0" dirty="0"/>
          </a:p>
        </p:txBody>
      </p:sp>
      <p:sp>
        <p:nvSpPr>
          <p:cNvPr id="4" name="Slide Number Placeholder 3"/>
          <p:cNvSpPr>
            <a:spLocks noGrp="1"/>
          </p:cNvSpPr>
          <p:nvPr>
            <p:ph type="sldNum" sz="quarter" idx="5"/>
          </p:nvPr>
        </p:nvSpPr>
        <p:spPr/>
        <p:txBody>
          <a:bodyPr/>
          <a:lstStyle/>
          <a:p>
            <a:fld id="{B5B756B8-97A8-4FA1-B26A-2500BA5D4D05}" type="slidenum">
              <a:rPr lang="en-AU" smtClean="0"/>
              <a:t>11</a:t>
            </a:fld>
            <a:endParaRPr lang="en-AU"/>
          </a:p>
        </p:txBody>
      </p:sp>
    </p:spTree>
    <p:extLst>
      <p:ext uri="{BB962C8B-B14F-4D97-AF65-F5344CB8AC3E}">
        <p14:creationId xmlns:p14="http://schemas.microsoft.com/office/powerpoint/2010/main" val="40156666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0" dirty="0"/>
              <a:t>W  = Fs</a:t>
            </a:r>
          </a:p>
          <a:p>
            <a:r>
              <a:rPr lang="en-AU" b="0" dirty="0"/>
              <a:t>Fe = Eq</a:t>
            </a:r>
          </a:p>
          <a:p>
            <a:r>
              <a:rPr lang="en-AU" b="0" dirty="0"/>
              <a:t>Therefore  W = </a:t>
            </a:r>
            <a:r>
              <a:rPr lang="en-AU" b="0" dirty="0" err="1"/>
              <a:t>Eqs</a:t>
            </a:r>
            <a:r>
              <a:rPr lang="en-AU" b="0" dirty="0"/>
              <a:t> (where E = electric field strength)</a:t>
            </a:r>
          </a:p>
          <a:p>
            <a:r>
              <a:rPr lang="en-AU" b="0" dirty="0"/>
              <a:t> = 200 x 2.30*10</a:t>
            </a:r>
            <a:r>
              <a:rPr lang="en-AU" b="0" baseline="30000" dirty="0"/>
              <a:t>-5</a:t>
            </a:r>
            <a:r>
              <a:rPr lang="en-AU" b="0" baseline="0" dirty="0"/>
              <a:t> x 0.03 = 1.38 x 10^-4 J</a:t>
            </a:r>
          </a:p>
          <a:p>
            <a:endParaRPr lang="en-AU" b="0" baseline="0" dirty="0"/>
          </a:p>
          <a:p>
            <a:r>
              <a:rPr lang="en-AU" b="0" baseline="0" dirty="0"/>
              <a:t>KE final = KE initial – W = 50*10^-3 – 1.38*10^4 = 4.99*10^-2 J</a:t>
            </a:r>
          </a:p>
          <a:p>
            <a:endParaRPr lang="en-AU" b="0" baseline="0" dirty="0"/>
          </a:p>
          <a:p>
            <a:r>
              <a:rPr lang="en-AU" b="0" baseline="0" dirty="0"/>
              <a:t>V = W/q = 6 V</a:t>
            </a:r>
          </a:p>
          <a:p>
            <a:endParaRPr lang="en-AU" b="0" dirty="0"/>
          </a:p>
        </p:txBody>
      </p:sp>
      <p:sp>
        <p:nvSpPr>
          <p:cNvPr id="4" name="Slide Number Placeholder 3"/>
          <p:cNvSpPr>
            <a:spLocks noGrp="1"/>
          </p:cNvSpPr>
          <p:nvPr>
            <p:ph type="sldNum" sz="quarter" idx="5"/>
          </p:nvPr>
        </p:nvSpPr>
        <p:spPr/>
        <p:txBody>
          <a:bodyPr/>
          <a:lstStyle/>
          <a:p>
            <a:fld id="{B5B756B8-97A8-4FA1-B26A-2500BA5D4D05}" type="slidenum">
              <a:rPr lang="en-AU" smtClean="0"/>
              <a:t>12</a:t>
            </a:fld>
            <a:endParaRPr lang="en-AU"/>
          </a:p>
        </p:txBody>
      </p:sp>
    </p:spTree>
    <p:extLst>
      <p:ext uri="{BB962C8B-B14F-4D97-AF65-F5344CB8AC3E}">
        <p14:creationId xmlns:p14="http://schemas.microsoft.com/office/powerpoint/2010/main" val="40243751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0" dirty="0"/>
          </a:p>
        </p:txBody>
      </p:sp>
      <p:sp>
        <p:nvSpPr>
          <p:cNvPr id="4" name="Slide Number Placeholder 3"/>
          <p:cNvSpPr>
            <a:spLocks noGrp="1"/>
          </p:cNvSpPr>
          <p:nvPr>
            <p:ph type="sldNum" sz="quarter" idx="5"/>
          </p:nvPr>
        </p:nvSpPr>
        <p:spPr/>
        <p:txBody>
          <a:bodyPr/>
          <a:lstStyle/>
          <a:p>
            <a:fld id="{B5B756B8-97A8-4FA1-B26A-2500BA5D4D05}" type="slidenum">
              <a:rPr lang="en-AU" smtClean="0"/>
              <a:t>13</a:t>
            </a:fld>
            <a:endParaRPr lang="en-AU"/>
          </a:p>
        </p:txBody>
      </p:sp>
    </p:spTree>
    <p:extLst>
      <p:ext uri="{BB962C8B-B14F-4D97-AF65-F5344CB8AC3E}">
        <p14:creationId xmlns:p14="http://schemas.microsoft.com/office/powerpoint/2010/main" val="41527808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0" dirty="0"/>
          </a:p>
        </p:txBody>
      </p:sp>
      <p:sp>
        <p:nvSpPr>
          <p:cNvPr id="4" name="Slide Number Placeholder 3"/>
          <p:cNvSpPr>
            <a:spLocks noGrp="1"/>
          </p:cNvSpPr>
          <p:nvPr>
            <p:ph type="sldNum" sz="quarter" idx="5"/>
          </p:nvPr>
        </p:nvSpPr>
        <p:spPr/>
        <p:txBody>
          <a:bodyPr/>
          <a:lstStyle/>
          <a:p>
            <a:fld id="{B5B756B8-97A8-4FA1-B26A-2500BA5D4D05}" type="slidenum">
              <a:rPr lang="en-AU" smtClean="0"/>
              <a:t>14</a:t>
            </a:fld>
            <a:endParaRPr lang="en-AU"/>
          </a:p>
        </p:txBody>
      </p:sp>
    </p:spTree>
    <p:extLst>
      <p:ext uri="{BB962C8B-B14F-4D97-AF65-F5344CB8AC3E}">
        <p14:creationId xmlns:p14="http://schemas.microsoft.com/office/powerpoint/2010/main" val="2035120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0" dirty="0"/>
              <a:t>Remember that the field at the edges of the plates has a curve.</a:t>
            </a:r>
          </a:p>
          <a:p>
            <a:r>
              <a:rPr lang="en-AU" b="0" dirty="0"/>
              <a:t>Draw the field from +</a:t>
            </a:r>
            <a:r>
              <a:rPr lang="en-AU" b="0" dirty="0" err="1"/>
              <a:t>ve</a:t>
            </a:r>
            <a:r>
              <a:rPr lang="en-AU" b="0" dirty="0"/>
              <a:t> to –</a:t>
            </a:r>
            <a:r>
              <a:rPr lang="en-AU" b="0" dirty="0" err="1"/>
              <a:t>ve</a:t>
            </a:r>
            <a:r>
              <a:rPr lang="en-AU" b="0" dirty="0"/>
              <a:t>. It is the force that a positive charge experiences therefore away from the positive plate and towards the negative plate.</a:t>
            </a:r>
          </a:p>
          <a:p>
            <a:endParaRPr lang="en-AU" b="0" dirty="0"/>
          </a:p>
          <a:p>
            <a:r>
              <a:rPr lang="en-AU" b="0" dirty="0"/>
              <a:t>Link to cathode ray tubes.</a:t>
            </a:r>
          </a:p>
        </p:txBody>
      </p:sp>
      <p:sp>
        <p:nvSpPr>
          <p:cNvPr id="4" name="Slide Number Placeholder 3"/>
          <p:cNvSpPr>
            <a:spLocks noGrp="1"/>
          </p:cNvSpPr>
          <p:nvPr>
            <p:ph type="sldNum" sz="quarter" idx="5"/>
          </p:nvPr>
        </p:nvSpPr>
        <p:spPr/>
        <p:txBody>
          <a:bodyPr/>
          <a:lstStyle/>
          <a:p>
            <a:fld id="{B5B756B8-97A8-4FA1-B26A-2500BA5D4D05}" type="slidenum">
              <a:rPr lang="en-AU" smtClean="0"/>
              <a:t>15</a:t>
            </a:fld>
            <a:endParaRPr lang="en-AU"/>
          </a:p>
        </p:txBody>
      </p:sp>
    </p:spTree>
    <p:extLst>
      <p:ext uri="{BB962C8B-B14F-4D97-AF65-F5344CB8AC3E}">
        <p14:creationId xmlns:p14="http://schemas.microsoft.com/office/powerpoint/2010/main" val="19844863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0" dirty="0"/>
              <a:t>a) ½ m v^2 = </a:t>
            </a:r>
            <a:r>
              <a:rPr lang="en-AU" b="0" dirty="0" err="1"/>
              <a:t>qV</a:t>
            </a:r>
            <a:endParaRPr lang="en-AU" b="0" dirty="0"/>
          </a:p>
          <a:p>
            <a:r>
              <a:rPr lang="en-AU" b="0" dirty="0"/>
              <a:t>v^2 = 2qV / m </a:t>
            </a:r>
          </a:p>
          <a:p>
            <a:r>
              <a:rPr lang="en-AU" b="0" dirty="0"/>
              <a:t>v = 4.2 x 10^7 m/s</a:t>
            </a:r>
          </a:p>
          <a:p>
            <a:br>
              <a:rPr lang="en-AU" b="0" dirty="0"/>
            </a:br>
            <a:r>
              <a:rPr lang="en-AU" b="0" dirty="0"/>
              <a:t>b) Electric field strength = V/d = 5.0 x 10^5 V/m</a:t>
            </a:r>
          </a:p>
          <a:p>
            <a:r>
              <a:rPr lang="en-AU" b="0" dirty="0" err="1"/>
              <a:t>Fnet</a:t>
            </a:r>
            <a:r>
              <a:rPr lang="en-AU" b="0" dirty="0"/>
              <a:t> = ma = </a:t>
            </a:r>
            <a:r>
              <a:rPr lang="en-AU" b="0" dirty="0" err="1"/>
              <a:t>qE</a:t>
            </a:r>
            <a:endParaRPr lang="en-AU" b="0" dirty="0"/>
          </a:p>
          <a:p>
            <a:r>
              <a:rPr lang="en-AU" b="0" dirty="0"/>
              <a:t>a = </a:t>
            </a:r>
            <a:r>
              <a:rPr lang="en-AU" b="0" dirty="0" err="1"/>
              <a:t>qE</a:t>
            </a:r>
            <a:r>
              <a:rPr lang="en-AU" b="0" dirty="0"/>
              <a:t> / m</a:t>
            </a:r>
          </a:p>
          <a:p>
            <a:r>
              <a:rPr lang="en-AU" b="0" dirty="0"/>
              <a:t>a = 8.8 x 10^-16 m/s^2</a:t>
            </a:r>
          </a:p>
          <a:p>
            <a:endParaRPr lang="en-AU" b="0" dirty="0"/>
          </a:p>
        </p:txBody>
      </p:sp>
      <p:sp>
        <p:nvSpPr>
          <p:cNvPr id="4" name="Slide Number Placeholder 3"/>
          <p:cNvSpPr>
            <a:spLocks noGrp="1"/>
          </p:cNvSpPr>
          <p:nvPr>
            <p:ph type="sldNum" sz="quarter" idx="5"/>
          </p:nvPr>
        </p:nvSpPr>
        <p:spPr/>
        <p:txBody>
          <a:bodyPr/>
          <a:lstStyle/>
          <a:p>
            <a:fld id="{B5B756B8-97A8-4FA1-B26A-2500BA5D4D05}" type="slidenum">
              <a:rPr lang="en-AU" smtClean="0"/>
              <a:t>16</a:t>
            </a:fld>
            <a:endParaRPr lang="en-AU"/>
          </a:p>
        </p:txBody>
      </p:sp>
    </p:spTree>
    <p:extLst>
      <p:ext uri="{BB962C8B-B14F-4D97-AF65-F5344CB8AC3E}">
        <p14:creationId xmlns:p14="http://schemas.microsoft.com/office/powerpoint/2010/main" val="22079017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0" dirty="0"/>
              <a:t>s = </a:t>
            </a:r>
            <a:r>
              <a:rPr lang="en-AU" b="0" dirty="0" err="1"/>
              <a:t>ut</a:t>
            </a:r>
            <a:r>
              <a:rPr lang="en-AU" b="0" dirty="0"/>
              <a:t> + 0.5at^2</a:t>
            </a:r>
          </a:p>
          <a:p>
            <a:r>
              <a:rPr lang="en-AU" b="0" dirty="0"/>
              <a:t>0.005 = 0*t</a:t>
            </a:r>
          </a:p>
        </p:txBody>
      </p:sp>
      <p:sp>
        <p:nvSpPr>
          <p:cNvPr id="4" name="Slide Number Placeholder 3"/>
          <p:cNvSpPr>
            <a:spLocks noGrp="1"/>
          </p:cNvSpPr>
          <p:nvPr>
            <p:ph type="sldNum" sz="quarter" idx="5"/>
          </p:nvPr>
        </p:nvSpPr>
        <p:spPr/>
        <p:txBody>
          <a:bodyPr/>
          <a:lstStyle/>
          <a:p>
            <a:fld id="{B5B756B8-97A8-4FA1-B26A-2500BA5D4D05}" type="slidenum">
              <a:rPr lang="en-AU" smtClean="0"/>
              <a:t>17</a:t>
            </a:fld>
            <a:endParaRPr lang="en-AU"/>
          </a:p>
        </p:txBody>
      </p:sp>
    </p:spTree>
    <p:extLst>
      <p:ext uri="{BB962C8B-B14F-4D97-AF65-F5344CB8AC3E}">
        <p14:creationId xmlns:p14="http://schemas.microsoft.com/office/powerpoint/2010/main" val="17509653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0" dirty="0"/>
              <a:t>s = </a:t>
            </a:r>
            <a:r>
              <a:rPr lang="en-AU" b="0" dirty="0" err="1"/>
              <a:t>ut</a:t>
            </a:r>
            <a:r>
              <a:rPr lang="en-AU" b="0" dirty="0"/>
              <a:t> + 0.5at^2</a:t>
            </a:r>
          </a:p>
          <a:p>
            <a:r>
              <a:rPr lang="en-AU" b="0" dirty="0"/>
              <a:t>0.005 = 0*t</a:t>
            </a:r>
          </a:p>
        </p:txBody>
      </p:sp>
      <p:sp>
        <p:nvSpPr>
          <p:cNvPr id="4" name="Slide Number Placeholder 3"/>
          <p:cNvSpPr>
            <a:spLocks noGrp="1"/>
          </p:cNvSpPr>
          <p:nvPr>
            <p:ph type="sldNum" sz="quarter" idx="5"/>
          </p:nvPr>
        </p:nvSpPr>
        <p:spPr/>
        <p:txBody>
          <a:bodyPr/>
          <a:lstStyle/>
          <a:p>
            <a:fld id="{B5B756B8-97A8-4FA1-B26A-2500BA5D4D05}" type="slidenum">
              <a:rPr lang="en-AU" smtClean="0"/>
              <a:t>18</a:t>
            </a:fld>
            <a:endParaRPr lang="en-AU"/>
          </a:p>
        </p:txBody>
      </p:sp>
    </p:spTree>
    <p:extLst>
      <p:ext uri="{BB962C8B-B14F-4D97-AF65-F5344CB8AC3E}">
        <p14:creationId xmlns:p14="http://schemas.microsoft.com/office/powerpoint/2010/main" val="17881111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0" dirty="0"/>
              <a:t>s = </a:t>
            </a:r>
            <a:r>
              <a:rPr lang="en-AU" b="0" dirty="0" err="1"/>
              <a:t>ut</a:t>
            </a:r>
            <a:r>
              <a:rPr lang="en-AU" b="0" dirty="0"/>
              <a:t> + 0.5at^2</a:t>
            </a:r>
          </a:p>
          <a:p>
            <a:r>
              <a:rPr lang="en-AU" b="0" dirty="0"/>
              <a:t>0.005 = 0*t</a:t>
            </a:r>
          </a:p>
        </p:txBody>
      </p:sp>
      <p:sp>
        <p:nvSpPr>
          <p:cNvPr id="4" name="Slide Number Placeholder 3"/>
          <p:cNvSpPr>
            <a:spLocks noGrp="1"/>
          </p:cNvSpPr>
          <p:nvPr>
            <p:ph type="sldNum" sz="quarter" idx="5"/>
          </p:nvPr>
        </p:nvSpPr>
        <p:spPr/>
        <p:txBody>
          <a:bodyPr/>
          <a:lstStyle/>
          <a:p>
            <a:fld id="{B5B756B8-97A8-4FA1-B26A-2500BA5D4D05}" type="slidenum">
              <a:rPr lang="en-AU" smtClean="0"/>
              <a:t>19</a:t>
            </a:fld>
            <a:endParaRPr lang="en-AU"/>
          </a:p>
        </p:txBody>
      </p:sp>
    </p:spTree>
    <p:extLst>
      <p:ext uri="{BB962C8B-B14F-4D97-AF65-F5344CB8AC3E}">
        <p14:creationId xmlns:p14="http://schemas.microsoft.com/office/powerpoint/2010/main" val="4738146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0" dirty="0"/>
              <a:t>s = </a:t>
            </a:r>
            <a:r>
              <a:rPr lang="en-AU" b="0" dirty="0" err="1"/>
              <a:t>ut</a:t>
            </a:r>
            <a:r>
              <a:rPr lang="en-AU" b="0" dirty="0"/>
              <a:t> + 0.5at^2</a:t>
            </a:r>
          </a:p>
          <a:p>
            <a:r>
              <a:rPr lang="en-AU" b="0" dirty="0"/>
              <a:t>0.005 = 0*t</a:t>
            </a:r>
          </a:p>
        </p:txBody>
      </p:sp>
      <p:sp>
        <p:nvSpPr>
          <p:cNvPr id="4" name="Slide Number Placeholder 3"/>
          <p:cNvSpPr>
            <a:spLocks noGrp="1"/>
          </p:cNvSpPr>
          <p:nvPr>
            <p:ph type="sldNum" sz="quarter" idx="5"/>
          </p:nvPr>
        </p:nvSpPr>
        <p:spPr/>
        <p:txBody>
          <a:bodyPr/>
          <a:lstStyle/>
          <a:p>
            <a:fld id="{B5B756B8-97A8-4FA1-B26A-2500BA5D4D05}" type="slidenum">
              <a:rPr lang="en-AU" smtClean="0"/>
              <a:t>20</a:t>
            </a:fld>
            <a:endParaRPr lang="en-AU"/>
          </a:p>
        </p:txBody>
      </p:sp>
    </p:spTree>
    <p:extLst>
      <p:ext uri="{BB962C8B-B14F-4D97-AF65-F5344CB8AC3E}">
        <p14:creationId xmlns:p14="http://schemas.microsoft.com/office/powerpoint/2010/main" val="3299730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0" dirty="0"/>
          </a:p>
        </p:txBody>
      </p:sp>
      <p:sp>
        <p:nvSpPr>
          <p:cNvPr id="4" name="Slide Number Placeholder 3"/>
          <p:cNvSpPr>
            <a:spLocks noGrp="1"/>
          </p:cNvSpPr>
          <p:nvPr>
            <p:ph type="sldNum" sz="quarter" idx="5"/>
          </p:nvPr>
        </p:nvSpPr>
        <p:spPr/>
        <p:txBody>
          <a:bodyPr/>
          <a:lstStyle/>
          <a:p>
            <a:fld id="{B5B756B8-97A8-4FA1-B26A-2500BA5D4D05}" type="slidenum">
              <a:rPr lang="en-AU" smtClean="0"/>
              <a:t>2</a:t>
            </a:fld>
            <a:endParaRPr lang="en-AU"/>
          </a:p>
        </p:txBody>
      </p:sp>
    </p:spTree>
    <p:extLst>
      <p:ext uri="{BB962C8B-B14F-4D97-AF65-F5344CB8AC3E}">
        <p14:creationId xmlns:p14="http://schemas.microsoft.com/office/powerpoint/2010/main" val="16598776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0" dirty="0"/>
              <a:t>s = </a:t>
            </a:r>
            <a:r>
              <a:rPr lang="en-AU" b="0" dirty="0" err="1"/>
              <a:t>ut</a:t>
            </a:r>
            <a:r>
              <a:rPr lang="en-AU" b="0" dirty="0"/>
              <a:t> + 0.5at^2</a:t>
            </a:r>
          </a:p>
          <a:p>
            <a:r>
              <a:rPr lang="en-AU" b="0" dirty="0"/>
              <a:t>0.005 = 0*t</a:t>
            </a:r>
          </a:p>
        </p:txBody>
      </p:sp>
      <p:sp>
        <p:nvSpPr>
          <p:cNvPr id="4" name="Slide Number Placeholder 3"/>
          <p:cNvSpPr>
            <a:spLocks noGrp="1"/>
          </p:cNvSpPr>
          <p:nvPr>
            <p:ph type="sldNum" sz="quarter" idx="5"/>
          </p:nvPr>
        </p:nvSpPr>
        <p:spPr/>
        <p:txBody>
          <a:bodyPr/>
          <a:lstStyle/>
          <a:p>
            <a:fld id="{B5B756B8-97A8-4FA1-B26A-2500BA5D4D05}" type="slidenum">
              <a:rPr lang="en-AU" smtClean="0"/>
              <a:t>21</a:t>
            </a:fld>
            <a:endParaRPr lang="en-AU"/>
          </a:p>
        </p:txBody>
      </p:sp>
    </p:spTree>
    <p:extLst>
      <p:ext uri="{BB962C8B-B14F-4D97-AF65-F5344CB8AC3E}">
        <p14:creationId xmlns:p14="http://schemas.microsoft.com/office/powerpoint/2010/main" val="26138183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0" dirty="0"/>
              <a:t>s = </a:t>
            </a:r>
            <a:r>
              <a:rPr lang="en-AU" b="0" dirty="0" err="1"/>
              <a:t>ut</a:t>
            </a:r>
            <a:r>
              <a:rPr lang="en-AU" b="0" dirty="0"/>
              <a:t> + 0.5at^2</a:t>
            </a:r>
          </a:p>
          <a:p>
            <a:r>
              <a:rPr lang="en-AU" b="0" dirty="0"/>
              <a:t>0.005 = 0*t</a:t>
            </a:r>
          </a:p>
        </p:txBody>
      </p:sp>
      <p:sp>
        <p:nvSpPr>
          <p:cNvPr id="4" name="Slide Number Placeholder 3"/>
          <p:cNvSpPr>
            <a:spLocks noGrp="1"/>
          </p:cNvSpPr>
          <p:nvPr>
            <p:ph type="sldNum" sz="quarter" idx="5"/>
          </p:nvPr>
        </p:nvSpPr>
        <p:spPr/>
        <p:txBody>
          <a:bodyPr/>
          <a:lstStyle/>
          <a:p>
            <a:fld id="{B5B756B8-97A8-4FA1-B26A-2500BA5D4D05}" type="slidenum">
              <a:rPr lang="en-AU" smtClean="0"/>
              <a:t>22</a:t>
            </a:fld>
            <a:endParaRPr lang="en-AU"/>
          </a:p>
        </p:txBody>
      </p:sp>
    </p:spTree>
    <p:extLst>
      <p:ext uri="{BB962C8B-B14F-4D97-AF65-F5344CB8AC3E}">
        <p14:creationId xmlns:p14="http://schemas.microsoft.com/office/powerpoint/2010/main" val="34876139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0" dirty="0"/>
              <a:t>s = </a:t>
            </a:r>
            <a:r>
              <a:rPr lang="en-AU" b="0" dirty="0" err="1"/>
              <a:t>ut</a:t>
            </a:r>
            <a:r>
              <a:rPr lang="en-AU" b="0" dirty="0"/>
              <a:t> + 0.5at^2</a:t>
            </a:r>
          </a:p>
          <a:p>
            <a:r>
              <a:rPr lang="en-AU" b="0" dirty="0"/>
              <a:t>0.005 = 0*t</a:t>
            </a:r>
          </a:p>
        </p:txBody>
      </p:sp>
      <p:sp>
        <p:nvSpPr>
          <p:cNvPr id="4" name="Slide Number Placeholder 3"/>
          <p:cNvSpPr>
            <a:spLocks noGrp="1"/>
          </p:cNvSpPr>
          <p:nvPr>
            <p:ph type="sldNum" sz="quarter" idx="5"/>
          </p:nvPr>
        </p:nvSpPr>
        <p:spPr/>
        <p:txBody>
          <a:bodyPr/>
          <a:lstStyle/>
          <a:p>
            <a:fld id="{B5B756B8-97A8-4FA1-B26A-2500BA5D4D05}" type="slidenum">
              <a:rPr lang="en-AU" smtClean="0"/>
              <a:t>23</a:t>
            </a:fld>
            <a:endParaRPr lang="en-AU"/>
          </a:p>
        </p:txBody>
      </p:sp>
    </p:spTree>
    <p:extLst>
      <p:ext uri="{BB962C8B-B14F-4D97-AF65-F5344CB8AC3E}">
        <p14:creationId xmlns:p14="http://schemas.microsoft.com/office/powerpoint/2010/main" val="36270057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0" dirty="0"/>
              <a:t>s = </a:t>
            </a:r>
            <a:r>
              <a:rPr lang="en-AU" b="0" dirty="0" err="1"/>
              <a:t>ut</a:t>
            </a:r>
            <a:r>
              <a:rPr lang="en-AU" b="0" dirty="0"/>
              <a:t> + 0.5at^2</a:t>
            </a:r>
          </a:p>
          <a:p>
            <a:r>
              <a:rPr lang="en-AU" b="0" dirty="0"/>
              <a:t>0.005 = 0*t</a:t>
            </a:r>
          </a:p>
        </p:txBody>
      </p:sp>
      <p:sp>
        <p:nvSpPr>
          <p:cNvPr id="4" name="Slide Number Placeholder 3"/>
          <p:cNvSpPr>
            <a:spLocks noGrp="1"/>
          </p:cNvSpPr>
          <p:nvPr>
            <p:ph type="sldNum" sz="quarter" idx="5"/>
          </p:nvPr>
        </p:nvSpPr>
        <p:spPr/>
        <p:txBody>
          <a:bodyPr/>
          <a:lstStyle/>
          <a:p>
            <a:fld id="{B5B756B8-97A8-4FA1-B26A-2500BA5D4D05}" type="slidenum">
              <a:rPr lang="en-AU" smtClean="0"/>
              <a:t>24</a:t>
            </a:fld>
            <a:endParaRPr lang="en-AU"/>
          </a:p>
        </p:txBody>
      </p:sp>
    </p:spTree>
    <p:extLst>
      <p:ext uri="{BB962C8B-B14F-4D97-AF65-F5344CB8AC3E}">
        <p14:creationId xmlns:p14="http://schemas.microsoft.com/office/powerpoint/2010/main" val="29844452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0" dirty="0"/>
              <a:t>s = </a:t>
            </a:r>
            <a:r>
              <a:rPr lang="en-AU" b="0" dirty="0" err="1"/>
              <a:t>ut</a:t>
            </a:r>
            <a:r>
              <a:rPr lang="en-AU" b="0" dirty="0"/>
              <a:t> + 0.5at^2</a:t>
            </a:r>
          </a:p>
          <a:p>
            <a:r>
              <a:rPr lang="en-AU" b="0" dirty="0"/>
              <a:t>0.005 = 0*t</a:t>
            </a:r>
          </a:p>
        </p:txBody>
      </p:sp>
      <p:sp>
        <p:nvSpPr>
          <p:cNvPr id="4" name="Slide Number Placeholder 3"/>
          <p:cNvSpPr>
            <a:spLocks noGrp="1"/>
          </p:cNvSpPr>
          <p:nvPr>
            <p:ph type="sldNum" sz="quarter" idx="5"/>
          </p:nvPr>
        </p:nvSpPr>
        <p:spPr/>
        <p:txBody>
          <a:bodyPr/>
          <a:lstStyle/>
          <a:p>
            <a:fld id="{B5B756B8-97A8-4FA1-B26A-2500BA5D4D05}" type="slidenum">
              <a:rPr lang="en-AU" smtClean="0"/>
              <a:t>25</a:t>
            </a:fld>
            <a:endParaRPr lang="en-AU"/>
          </a:p>
        </p:txBody>
      </p:sp>
    </p:spTree>
    <p:extLst>
      <p:ext uri="{BB962C8B-B14F-4D97-AF65-F5344CB8AC3E}">
        <p14:creationId xmlns:p14="http://schemas.microsoft.com/office/powerpoint/2010/main" val="26459693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0" dirty="0"/>
              <a:t>s = </a:t>
            </a:r>
            <a:r>
              <a:rPr lang="en-AU" b="0" dirty="0" err="1"/>
              <a:t>ut</a:t>
            </a:r>
            <a:r>
              <a:rPr lang="en-AU" b="0" dirty="0"/>
              <a:t> + 0.5at^2</a:t>
            </a:r>
          </a:p>
          <a:p>
            <a:r>
              <a:rPr lang="en-AU" b="0" dirty="0"/>
              <a:t>0.005 = 0*t</a:t>
            </a:r>
          </a:p>
        </p:txBody>
      </p:sp>
      <p:sp>
        <p:nvSpPr>
          <p:cNvPr id="4" name="Slide Number Placeholder 3"/>
          <p:cNvSpPr>
            <a:spLocks noGrp="1"/>
          </p:cNvSpPr>
          <p:nvPr>
            <p:ph type="sldNum" sz="quarter" idx="5"/>
          </p:nvPr>
        </p:nvSpPr>
        <p:spPr/>
        <p:txBody>
          <a:bodyPr/>
          <a:lstStyle/>
          <a:p>
            <a:fld id="{B5B756B8-97A8-4FA1-B26A-2500BA5D4D05}" type="slidenum">
              <a:rPr lang="en-AU" smtClean="0"/>
              <a:t>26</a:t>
            </a:fld>
            <a:endParaRPr lang="en-AU"/>
          </a:p>
        </p:txBody>
      </p:sp>
    </p:spTree>
    <p:extLst>
      <p:ext uri="{BB962C8B-B14F-4D97-AF65-F5344CB8AC3E}">
        <p14:creationId xmlns:p14="http://schemas.microsoft.com/office/powerpoint/2010/main" val="30493974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AU" b="0" dirty="0"/>
              <a:t>a) 3 x 10^16 </a:t>
            </a:r>
            <a:r>
              <a:rPr lang="en-AU" b="0" dirty="0" err="1"/>
              <a:t>ms</a:t>
            </a:r>
            <a:r>
              <a:rPr lang="en-AU" b="0" dirty="0"/>
              <a:t>^-2 in the opposite direction to the field	b) 4.0 x 10^-10 s</a:t>
            </a:r>
          </a:p>
          <a:p>
            <a:pPr marL="0" indent="0">
              <a:buNone/>
            </a:pPr>
            <a:r>
              <a:rPr lang="en-AU" b="0" dirty="0"/>
              <a:t>	</a:t>
            </a:r>
          </a:p>
          <a:p>
            <a:pPr marL="228600" indent="-228600">
              <a:buAutoNum type="arabicPeriod"/>
            </a:pPr>
            <a:endParaRPr lang="en-AU" b="0" dirty="0"/>
          </a:p>
        </p:txBody>
      </p:sp>
      <p:sp>
        <p:nvSpPr>
          <p:cNvPr id="4" name="Slide Number Placeholder 3"/>
          <p:cNvSpPr>
            <a:spLocks noGrp="1"/>
          </p:cNvSpPr>
          <p:nvPr>
            <p:ph type="sldNum" sz="quarter" idx="5"/>
          </p:nvPr>
        </p:nvSpPr>
        <p:spPr/>
        <p:txBody>
          <a:bodyPr/>
          <a:lstStyle/>
          <a:p>
            <a:fld id="{B5B756B8-97A8-4FA1-B26A-2500BA5D4D05}" type="slidenum">
              <a:rPr lang="en-AU" smtClean="0"/>
              <a:t>29</a:t>
            </a:fld>
            <a:endParaRPr lang="en-AU"/>
          </a:p>
        </p:txBody>
      </p:sp>
    </p:spTree>
    <p:extLst>
      <p:ext uri="{BB962C8B-B14F-4D97-AF65-F5344CB8AC3E}">
        <p14:creationId xmlns:p14="http://schemas.microsoft.com/office/powerpoint/2010/main" val="39918879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0" dirty="0"/>
          </a:p>
          <a:p>
            <a:endParaRPr lang="en-AU" b="0" dirty="0"/>
          </a:p>
        </p:txBody>
      </p:sp>
      <p:sp>
        <p:nvSpPr>
          <p:cNvPr id="4" name="Slide Number Placeholder 3"/>
          <p:cNvSpPr>
            <a:spLocks noGrp="1"/>
          </p:cNvSpPr>
          <p:nvPr>
            <p:ph type="sldNum" sz="quarter" idx="5"/>
          </p:nvPr>
        </p:nvSpPr>
        <p:spPr/>
        <p:txBody>
          <a:bodyPr/>
          <a:lstStyle/>
          <a:p>
            <a:fld id="{B5B756B8-97A8-4FA1-B26A-2500BA5D4D05}" type="slidenum">
              <a:rPr lang="en-AU" smtClean="0"/>
              <a:t>30</a:t>
            </a:fld>
            <a:endParaRPr lang="en-AU"/>
          </a:p>
        </p:txBody>
      </p:sp>
    </p:spTree>
    <p:extLst>
      <p:ext uri="{BB962C8B-B14F-4D97-AF65-F5344CB8AC3E}">
        <p14:creationId xmlns:p14="http://schemas.microsoft.com/office/powerpoint/2010/main" val="2503732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0" dirty="0"/>
          </a:p>
          <a:p>
            <a:r>
              <a:rPr lang="en-AU" b="0" dirty="0"/>
              <a:t>How would a positive charge be affected by this field?</a:t>
            </a:r>
          </a:p>
          <a:p>
            <a:endParaRPr lang="en-AU" b="0" dirty="0"/>
          </a:p>
          <a:p>
            <a:r>
              <a:rPr lang="en-AU" b="0" dirty="0"/>
              <a:t>1. Positive charge moves with the field. Work is being done </a:t>
            </a:r>
            <a:r>
              <a:rPr lang="en-AU" b="1" dirty="0"/>
              <a:t>by</a:t>
            </a:r>
            <a:r>
              <a:rPr lang="en-AU" b="0" dirty="0"/>
              <a:t> the field</a:t>
            </a:r>
          </a:p>
          <a:p>
            <a:r>
              <a:rPr lang="en-AU" b="0" dirty="0"/>
              <a:t>2. Positive charge moves against the field. Work is being done </a:t>
            </a:r>
            <a:r>
              <a:rPr lang="en-AU" b="1" dirty="0"/>
              <a:t>on</a:t>
            </a:r>
            <a:r>
              <a:rPr lang="en-AU" b="0" dirty="0"/>
              <a:t> the field.</a:t>
            </a:r>
            <a:endParaRPr lang="en-AU" b="1" dirty="0"/>
          </a:p>
        </p:txBody>
      </p:sp>
      <p:sp>
        <p:nvSpPr>
          <p:cNvPr id="4" name="Slide Number Placeholder 3"/>
          <p:cNvSpPr>
            <a:spLocks noGrp="1"/>
          </p:cNvSpPr>
          <p:nvPr>
            <p:ph type="sldNum" sz="quarter" idx="5"/>
          </p:nvPr>
        </p:nvSpPr>
        <p:spPr/>
        <p:txBody>
          <a:bodyPr/>
          <a:lstStyle/>
          <a:p>
            <a:fld id="{B5B756B8-97A8-4FA1-B26A-2500BA5D4D05}" type="slidenum">
              <a:rPr lang="en-AU" smtClean="0"/>
              <a:t>4</a:t>
            </a:fld>
            <a:endParaRPr lang="en-AU"/>
          </a:p>
        </p:txBody>
      </p:sp>
    </p:spTree>
    <p:extLst>
      <p:ext uri="{BB962C8B-B14F-4D97-AF65-F5344CB8AC3E}">
        <p14:creationId xmlns:p14="http://schemas.microsoft.com/office/powerpoint/2010/main" val="799357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0" dirty="0"/>
              <a:t>TL: Done by field</a:t>
            </a:r>
          </a:p>
          <a:p>
            <a:r>
              <a:rPr lang="en-AU" b="0" dirty="0"/>
              <a:t>TR: Done on field</a:t>
            </a:r>
          </a:p>
          <a:p>
            <a:r>
              <a:rPr lang="en-AU" b="0" dirty="0"/>
              <a:t>BL: done on field</a:t>
            </a:r>
          </a:p>
          <a:p>
            <a:r>
              <a:rPr lang="en-AU" b="0" dirty="0"/>
              <a:t>BR: done by field</a:t>
            </a:r>
          </a:p>
        </p:txBody>
      </p:sp>
      <p:sp>
        <p:nvSpPr>
          <p:cNvPr id="4" name="Slide Number Placeholder 3"/>
          <p:cNvSpPr>
            <a:spLocks noGrp="1"/>
          </p:cNvSpPr>
          <p:nvPr>
            <p:ph type="sldNum" sz="quarter" idx="5"/>
          </p:nvPr>
        </p:nvSpPr>
        <p:spPr/>
        <p:txBody>
          <a:bodyPr/>
          <a:lstStyle/>
          <a:p>
            <a:fld id="{B5B756B8-97A8-4FA1-B26A-2500BA5D4D05}" type="slidenum">
              <a:rPr lang="en-AU" smtClean="0"/>
              <a:t>5</a:t>
            </a:fld>
            <a:endParaRPr lang="en-AU"/>
          </a:p>
        </p:txBody>
      </p:sp>
    </p:spTree>
    <p:extLst>
      <p:ext uri="{BB962C8B-B14F-4D97-AF65-F5344CB8AC3E}">
        <p14:creationId xmlns:p14="http://schemas.microsoft.com/office/powerpoint/2010/main" val="4029256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0" dirty="0"/>
              <a:t>Focus on potential energy</a:t>
            </a:r>
          </a:p>
        </p:txBody>
      </p:sp>
      <p:sp>
        <p:nvSpPr>
          <p:cNvPr id="4" name="Slide Number Placeholder 3"/>
          <p:cNvSpPr>
            <a:spLocks noGrp="1"/>
          </p:cNvSpPr>
          <p:nvPr>
            <p:ph type="sldNum" sz="quarter" idx="5"/>
          </p:nvPr>
        </p:nvSpPr>
        <p:spPr/>
        <p:txBody>
          <a:bodyPr/>
          <a:lstStyle/>
          <a:p>
            <a:fld id="{B5B756B8-97A8-4FA1-B26A-2500BA5D4D05}" type="slidenum">
              <a:rPr lang="en-AU" smtClean="0"/>
              <a:t>6</a:t>
            </a:fld>
            <a:endParaRPr lang="en-AU"/>
          </a:p>
        </p:txBody>
      </p:sp>
    </p:spTree>
    <p:extLst>
      <p:ext uri="{BB962C8B-B14F-4D97-AF65-F5344CB8AC3E}">
        <p14:creationId xmlns:p14="http://schemas.microsoft.com/office/powerpoint/2010/main" val="802816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0" dirty="0"/>
              <a:t>Focus on potential energy</a:t>
            </a:r>
          </a:p>
        </p:txBody>
      </p:sp>
      <p:sp>
        <p:nvSpPr>
          <p:cNvPr id="4" name="Slide Number Placeholder 3"/>
          <p:cNvSpPr>
            <a:spLocks noGrp="1"/>
          </p:cNvSpPr>
          <p:nvPr>
            <p:ph type="sldNum" sz="quarter" idx="5"/>
          </p:nvPr>
        </p:nvSpPr>
        <p:spPr/>
        <p:txBody>
          <a:bodyPr/>
          <a:lstStyle/>
          <a:p>
            <a:fld id="{B5B756B8-97A8-4FA1-B26A-2500BA5D4D05}" type="slidenum">
              <a:rPr lang="en-AU" smtClean="0"/>
              <a:t>7</a:t>
            </a:fld>
            <a:endParaRPr lang="en-AU"/>
          </a:p>
        </p:txBody>
      </p:sp>
    </p:spTree>
    <p:extLst>
      <p:ext uri="{BB962C8B-B14F-4D97-AF65-F5344CB8AC3E}">
        <p14:creationId xmlns:p14="http://schemas.microsoft.com/office/powerpoint/2010/main" val="3412919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0" dirty="0"/>
          </a:p>
        </p:txBody>
      </p:sp>
      <p:sp>
        <p:nvSpPr>
          <p:cNvPr id="4" name="Slide Number Placeholder 3"/>
          <p:cNvSpPr>
            <a:spLocks noGrp="1"/>
          </p:cNvSpPr>
          <p:nvPr>
            <p:ph type="sldNum" sz="quarter" idx="5"/>
          </p:nvPr>
        </p:nvSpPr>
        <p:spPr/>
        <p:txBody>
          <a:bodyPr/>
          <a:lstStyle/>
          <a:p>
            <a:fld id="{B5B756B8-97A8-4FA1-B26A-2500BA5D4D05}" type="slidenum">
              <a:rPr lang="en-AU" smtClean="0"/>
              <a:t>8</a:t>
            </a:fld>
            <a:endParaRPr lang="en-AU"/>
          </a:p>
        </p:txBody>
      </p:sp>
    </p:spTree>
    <p:extLst>
      <p:ext uri="{BB962C8B-B14F-4D97-AF65-F5344CB8AC3E}">
        <p14:creationId xmlns:p14="http://schemas.microsoft.com/office/powerpoint/2010/main" val="4078175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0" dirty="0"/>
          </a:p>
        </p:txBody>
      </p:sp>
      <p:sp>
        <p:nvSpPr>
          <p:cNvPr id="4" name="Slide Number Placeholder 3"/>
          <p:cNvSpPr>
            <a:spLocks noGrp="1"/>
          </p:cNvSpPr>
          <p:nvPr>
            <p:ph type="sldNum" sz="quarter" idx="5"/>
          </p:nvPr>
        </p:nvSpPr>
        <p:spPr/>
        <p:txBody>
          <a:bodyPr/>
          <a:lstStyle/>
          <a:p>
            <a:fld id="{B5B756B8-97A8-4FA1-B26A-2500BA5D4D05}" type="slidenum">
              <a:rPr lang="en-AU" smtClean="0"/>
              <a:t>9</a:t>
            </a:fld>
            <a:endParaRPr lang="en-AU"/>
          </a:p>
        </p:txBody>
      </p:sp>
    </p:spTree>
    <p:extLst>
      <p:ext uri="{BB962C8B-B14F-4D97-AF65-F5344CB8AC3E}">
        <p14:creationId xmlns:p14="http://schemas.microsoft.com/office/powerpoint/2010/main" val="3561602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0" dirty="0"/>
          </a:p>
        </p:txBody>
      </p:sp>
      <p:sp>
        <p:nvSpPr>
          <p:cNvPr id="4" name="Slide Number Placeholder 3"/>
          <p:cNvSpPr>
            <a:spLocks noGrp="1"/>
          </p:cNvSpPr>
          <p:nvPr>
            <p:ph type="sldNum" sz="quarter" idx="5"/>
          </p:nvPr>
        </p:nvSpPr>
        <p:spPr/>
        <p:txBody>
          <a:bodyPr/>
          <a:lstStyle/>
          <a:p>
            <a:fld id="{B5B756B8-97A8-4FA1-B26A-2500BA5D4D05}" type="slidenum">
              <a:rPr lang="en-AU" smtClean="0"/>
              <a:t>10</a:t>
            </a:fld>
            <a:endParaRPr lang="en-AU"/>
          </a:p>
        </p:txBody>
      </p:sp>
    </p:spTree>
    <p:extLst>
      <p:ext uri="{BB962C8B-B14F-4D97-AF65-F5344CB8AC3E}">
        <p14:creationId xmlns:p14="http://schemas.microsoft.com/office/powerpoint/2010/main" val="201614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Generic Title Slide">
    <p:bg>
      <p:bgPr>
        <a:solidFill>
          <a:schemeClr val="bg1"/>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F92EDFBF-1AC7-4849-AEE9-9746296E15EF}"/>
              </a:ext>
            </a:extLst>
          </p:cNvPr>
          <p:cNvSpPr>
            <a:spLocks noGrp="1"/>
          </p:cNvSpPr>
          <p:nvPr>
            <p:ph type="body" sz="quarter" idx="10" hasCustomPrompt="1"/>
          </p:nvPr>
        </p:nvSpPr>
        <p:spPr>
          <a:xfrm>
            <a:off x="295274" y="1549400"/>
            <a:ext cx="11601508" cy="2929609"/>
          </a:xfrm>
          <a:prstGeom prst="rect">
            <a:avLst/>
          </a:prstGeom>
          <a:solidFill>
            <a:srgbClr val="2E546D"/>
          </a:solidFill>
          <a:ln>
            <a:noFill/>
          </a:ln>
        </p:spPr>
        <p:txBody>
          <a:bodyPr tIns="144000" bIns="0"/>
          <a:lstStyle>
            <a:lvl1pPr marL="0" indent="0">
              <a:buNone/>
              <a:defRPr sz="6000" b="1" i="0">
                <a:solidFill>
                  <a:schemeClr val="bg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A statement describing what the students will be able to do by the end of the lesson.</a:t>
            </a:r>
          </a:p>
        </p:txBody>
      </p:sp>
      <p:sp>
        <p:nvSpPr>
          <p:cNvPr id="3" name="Text Placeholder 2">
            <a:extLst>
              <a:ext uri="{FF2B5EF4-FFF2-40B4-BE49-F238E27FC236}">
                <a16:creationId xmlns:a16="http://schemas.microsoft.com/office/drawing/2014/main" id="{35918694-72DD-404C-BFE2-AE8FDFB6A47D}"/>
              </a:ext>
            </a:extLst>
          </p:cNvPr>
          <p:cNvSpPr>
            <a:spLocks noGrp="1"/>
          </p:cNvSpPr>
          <p:nvPr>
            <p:ph type="body" sz="quarter" idx="11" hasCustomPrompt="1"/>
          </p:nvPr>
        </p:nvSpPr>
        <p:spPr>
          <a:xfrm>
            <a:off x="295219" y="1019162"/>
            <a:ext cx="2630862" cy="538162"/>
          </a:xfrm>
          <a:prstGeom prst="rect">
            <a:avLst/>
          </a:prstGeom>
          <a:solidFill>
            <a:srgbClr val="2E546D"/>
          </a:solidFill>
        </p:spPr>
        <p:txBody>
          <a:bodyPr/>
          <a:lstStyle>
            <a:lvl1pPr marL="0" indent="0">
              <a:buNone/>
              <a:defRPr sz="3200" b="0"/>
            </a:lvl1pPr>
          </a:lstStyle>
          <a:p>
            <a:r>
              <a:rPr lang="en-US" sz="2800" b="1" i="0" dirty="0">
                <a:solidFill>
                  <a:srgbClr val="FBCA58"/>
                </a:solidFill>
                <a:latin typeface="Century Gothic" panose="020B0502020202020204" pitchFamily="34" charset="0"/>
                <a:cs typeface="Futura Medium" panose="020B0602020204020303" pitchFamily="34" charset="-79"/>
              </a:rPr>
              <a:t>Learning Goal</a:t>
            </a:r>
          </a:p>
        </p:txBody>
      </p:sp>
    </p:spTree>
    <p:extLst>
      <p:ext uri="{BB962C8B-B14F-4D97-AF65-F5344CB8AC3E}">
        <p14:creationId xmlns:p14="http://schemas.microsoft.com/office/powerpoint/2010/main" val="2370218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I) Activate Prior Knowledge">
    <p:spTree>
      <p:nvGrpSpPr>
        <p:cNvPr id="1" name=""/>
        <p:cNvGrpSpPr/>
        <p:nvPr/>
      </p:nvGrpSpPr>
      <p:grpSpPr>
        <a:xfrm>
          <a:off x="0" y="0"/>
          <a:ext cx="0" cy="0"/>
          <a:chOff x="0" y="0"/>
          <a:chExt cx="0" cy="0"/>
        </a:xfrm>
      </p:grpSpPr>
      <p:sp>
        <p:nvSpPr>
          <p:cNvPr id="38" name="Text Placeholder 37">
            <a:extLst>
              <a:ext uri="{FF2B5EF4-FFF2-40B4-BE49-F238E27FC236}">
                <a16:creationId xmlns:a16="http://schemas.microsoft.com/office/drawing/2014/main" id="{1E0C5E22-25B1-3743-B18A-9111EBF90486}"/>
              </a:ext>
            </a:extLst>
          </p:cNvPr>
          <p:cNvSpPr>
            <a:spLocks noGrp="1"/>
          </p:cNvSpPr>
          <p:nvPr>
            <p:ph type="body" sz="quarter" idx="14" hasCustomPrompt="1"/>
          </p:nvPr>
        </p:nvSpPr>
        <p:spPr>
          <a:xfrm>
            <a:off x="295275" y="215154"/>
            <a:ext cx="9282113" cy="375396"/>
          </a:xfrm>
          <a:prstGeom prst="rect">
            <a:avLst/>
          </a:prstGeom>
          <a:solidFill>
            <a:srgbClr val="2E546D"/>
          </a:solidFill>
        </p:spPr>
        <p:txBody>
          <a:bodyPr anchor="ctr">
            <a:normAutofit/>
          </a:bodyPr>
          <a:lstStyle>
            <a:lvl1pPr marL="0" indent="0" algn="l">
              <a:buNone/>
              <a:defRPr sz="1800" b="1" i="0">
                <a:solidFill>
                  <a:srgbClr val="FFC000"/>
                </a:solidFill>
                <a:latin typeface="Century Gothic" panose="020B0502020202020204" pitchFamily="34" charset="0"/>
                <a:cs typeface="Futura Medium" panose="020B0602020204020303" pitchFamily="34" charset="-79"/>
              </a:defRPr>
            </a:lvl1pPr>
            <a:lvl2pPr marL="457200" indent="0" algn="l">
              <a:buNone/>
              <a:defRPr>
                <a:solidFill>
                  <a:schemeClr val="bg1"/>
                </a:solidFill>
                <a:latin typeface="Futura Medium" panose="020B0602020204020303" pitchFamily="34" charset="-79"/>
                <a:cs typeface="Futura Medium" panose="020B0602020204020303" pitchFamily="34" charset="-79"/>
              </a:defRPr>
            </a:lvl2pPr>
            <a:lvl3pPr marL="914400" indent="0" algn="l">
              <a:buNone/>
              <a:defRPr>
                <a:solidFill>
                  <a:schemeClr val="bg1"/>
                </a:solidFill>
                <a:latin typeface="Futura Medium" panose="020B0602020204020303" pitchFamily="34" charset="-79"/>
                <a:cs typeface="Futura Medium" panose="020B0602020204020303" pitchFamily="34" charset="-79"/>
              </a:defRPr>
            </a:lvl3pPr>
            <a:lvl4pPr marL="1371600" indent="0" algn="l">
              <a:buNone/>
              <a:defRPr>
                <a:solidFill>
                  <a:schemeClr val="bg1"/>
                </a:solidFill>
                <a:latin typeface="Futura Medium" panose="020B0602020204020303" pitchFamily="34" charset="-79"/>
                <a:cs typeface="Futura Medium" panose="020B0602020204020303" pitchFamily="34" charset="-79"/>
              </a:defRPr>
            </a:lvl4pPr>
            <a:lvl5pPr marL="1828800" indent="0" algn="l">
              <a:buNone/>
              <a:defRPr>
                <a:solidFill>
                  <a:schemeClr val="bg1"/>
                </a:solidFill>
                <a:latin typeface="Futura Medium" panose="020B0602020204020303" pitchFamily="34" charset="-79"/>
                <a:cs typeface="Futura Medium" panose="020B0602020204020303" pitchFamily="34" charset="-79"/>
              </a:defRPr>
            </a:lvl5pPr>
          </a:lstStyle>
          <a:p>
            <a:pPr lvl="0"/>
            <a:r>
              <a:rPr lang="en-US" dirty="0"/>
              <a:t>Type Learning Goal</a:t>
            </a:r>
          </a:p>
        </p:txBody>
      </p:sp>
      <p:sp>
        <p:nvSpPr>
          <p:cNvPr id="43" name="TextBox 42">
            <a:extLst>
              <a:ext uri="{FF2B5EF4-FFF2-40B4-BE49-F238E27FC236}">
                <a16:creationId xmlns:a16="http://schemas.microsoft.com/office/drawing/2014/main" id="{5CFC19F9-C449-6E4C-AC32-E587C71AC835}"/>
              </a:ext>
            </a:extLst>
          </p:cNvPr>
          <p:cNvSpPr txBox="1"/>
          <p:nvPr userDrawn="1"/>
        </p:nvSpPr>
        <p:spPr>
          <a:xfrm>
            <a:off x="295275" y="590550"/>
            <a:ext cx="3779478" cy="317139"/>
          </a:xfrm>
          <a:prstGeom prst="rect">
            <a:avLst/>
          </a:prstGeom>
          <a:solidFill>
            <a:srgbClr val="FBCA58"/>
          </a:solidFill>
        </p:spPr>
        <p:txBody>
          <a:bodyPr wrap="square" rtlCol="0" anchor="ctr">
            <a:noAutofit/>
          </a:bodyPr>
          <a:lstStyle/>
          <a:p>
            <a:pPr algn="l"/>
            <a:r>
              <a:rPr lang="en-US" sz="1600" b="1" i="0" dirty="0">
                <a:solidFill>
                  <a:srgbClr val="2E546D"/>
                </a:solidFill>
                <a:latin typeface="Century Gothic" panose="020B0502020202020204" pitchFamily="34" charset="0"/>
                <a:cs typeface="Futura Medium" panose="020B0602020204020303" pitchFamily="34" charset="-79"/>
              </a:rPr>
              <a:t>Activate Prior Knowledge</a:t>
            </a:r>
          </a:p>
        </p:txBody>
      </p:sp>
      <p:sp>
        <p:nvSpPr>
          <p:cNvPr id="50" name="TextBox 49">
            <a:extLst>
              <a:ext uri="{FF2B5EF4-FFF2-40B4-BE49-F238E27FC236}">
                <a16:creationId xmlns:a16="http://schemas.microsoft.com/office/drawing/2014/main" id="{35595EE4-C677-3149-AF01-E78433EE681A}"/>
              </a:ext>
            </a:extLst>
          </p:cNvPr>
          <p:cNvSpPr txBox="1"/>
          <p:nvPr userDrawn="1"/>
        </p:nvSpPr>
        <p:spPr>
          <a:xfrm>
            <a:off x="10195560" y="1010412"/>
            <a:ext cx="0" cy="0"/>
          </a:xfrm>
          <a:prstGeom prst="rect">
            <a:avLst/>
          </a:prstGeom>
          <a:solidFill>
            <a:srgbClr val="3B8CC1"/>
          </a:solidFill>
        </p:spPr>
        <p:txBody>
          <a:bodyPr wrap="none" rtlCol="0" anchor="ctr">
            <a:noAutofit/>
          </a:bodyPr>
          <a:lstStyle/>
          <a:p>
            <a:pPr algn="l"/>
            <a:endParaRPr lang="en-US" b="1" dirty="0">
              <a:solidFill>
                <a:schemeClr val="bg1"/>
              </a:solidFill>
              <a:latin typeface="Futura Medium" panose="020B0602020204020303" pitchFamily="34" charset="-79"/>
              <a:cs typeface="Futura Medium" panose="020B0602020204020303" pitchFamily="34" charset="-79"/>
            </a:endParaRPr>
          </a:p>
        </p:txBody>
      </p:sp>
      <p:sp>
        <p:nvSpPr>
          <p:cNvPr id="3" name="TextBox 2">
            <a:extLst>
              <a:ext uri="{FF2B5EF4-FFF2-40B4-BE49-F238E27FC236}">
                <a16:creationId xmlns:a16="http://schemas.microsoft.com/office/drawing/2014/main" id="{07EB367B-52EA-4644-B6D4-E73CA3E3B133}"/>
              </a:ext>
            </a:extLst>
          </p:cNvPr>
          <p:cNvSpPr txBox="1"/>
          <p:nvPr userDrawn="1"/>
        </p:nvSpPr>
        <p:spPr>
          <a:xfrm>
            <a:off x="757646" y="3929307"/>
            <a:ext cx="0" cy="0"/>
          </a:xfrm>
          <a:prstGeom prst="rect">
            <a:avLst/>
          </a:prstGeom>
          <a:noFill/>
          <a:ln>
            <a:noFill/>
          </a:ln>
        </p:spPr>
        <p:txBody>
          <a:bodyPr wrap="none" rtlCol="0" anchor="t" anchorCtr="0">
            <a:normAutofit fontScale="25000" lnSpcReduction="20000"/>
          </a:bodyPr>
          <a:lstStyle/>
          <a:p>
            <a:pPr algn="l"/>
            <a:endParaRPr lang="en-US" sz="4000" dirty="0">
              <a:latin typeface="Futura Medium" panose="020B0602020204020303" pitchFamily="34" charset="-79"/>
              <a:cs typeface="Futura Medium" panose="020B0602020204020303" pitchFamily="34" charset="-79"/>
            </a:endParaRPr>
          </a:p>
        </p:txBody>
      </p:sp>
      <p:sp>
        <p:nvSpPr>
          <p:cNvPr id="10" name="Text Placeholder 9">
            <a:extLst>
              <a:ext uri="{FF2B5EF4-FFF2-40B4-BE49-F238E27FC236}">
                <a16:creationId xmlns:a16="http://schemas.microsoft.com/office/drawing/2014/main" id="{3A872705-675F-C243-9643-639EE2D96A8C}"/>
              </a:ext>
            </a:extLst>
          </p:cNvPr>
          <p:cNvSpPr>
            <a:spLocks noGrp="1"/>
          </p:cNvSpPr>
          <p:nvPr>
            <p:ph type="body" sz="quarter" idx="15" hasCustomPrompt="1"/>
          </p:nvPr>
        </p:nvSpPr>
        <p:spPr>
          <a:xfrm>
            <a:off x="390524" y="965946"/>
            <a:ext cx="9091613" cy="307181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b="1" i="0">
                <a:latin typeface="Century Gothic" panose="020B0502020202020204" pitchFamily="34" charset="0"/>
              </a:defRPr>
            </a:lvl1pPr>
          </a:lstStyle>
          <a:p>
            <a:pPr lvl="0"/>
            <a:r>
              <a:rPr lang="en-US" dirty="0"/>
              <a:t>Link previous learning, or a universal experience, to the topic being studied taught.  For example, key concepts already learnt in this unit, or something we all do in our lives that will connect to the learning. </a:t>
            </a:r>
          </a:p>
          <a:p>
            <a:pPr lvl="0"/>
            <a:endParaRPr lang="en-US"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 Delete textbox if unneeded. </a:t>
            </a:r>
          </a:p>
          <a:p>
            <a:pPr lvl="0"/>
            <a:endParaRPr lang="en-US" dirty="0"/>
          </a:p>
        </p:txBody>
      </p:sp>
    </p:spTree>
    <p:extLst>
      <p:ext uri="{BB962C8B-B14F-4D97-AF65-F5344CB8AC3E}">
        <p14:creationId xmlns:p14="http://schemas.microsoft.com/office/powerpoint/2010/main" val="3481949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I) Content Development">
    <p:spTree>
      <p:nvGrpSpPr>
        <p:cNvPr id="1" name=""/>
        <p:cNvGrpSpPr/>
        <p:nvPr/>
      </p:nvGrpSpPr>
      <p:grpSpPr>
        <a:xfrm>
          <a:off x="0" y="0"/>
          <a:ext cx="0" cy="0"/>
          <a:chOff x="0" y="0"/>
          <a:chExt cx="0" cy="0"/>
        </a:xfrm>
      </p:grpSpPr>
      <p:sp>
        <p:nvSpPr>
          <p:cNvPr id="7" name="Text Placeholder 37">
            <a:extLst>
              <a:ext uri="{FF2B5EF4-FFF2-40B4-BE49-F238E27FC236}">
                <a16:creationId xmlns:a16="http://schemas.microsoft.com/office/drawing/2014/main" id="{93932381-72B7-B349-BBA8-6AFEB84E18A9}"/>
              </a:ext>
            </a:extLst>
          </p:cNvPr>
          <p:cNvSpPr>
            <a:spLocks noGrp="1"/>
          </p:cNvSpPr>
          <p:nvPr>
            <p:ph type="body" sz="quarter" idx="14" hasCustomPrompt="1"/>
          </p:nvPr>
        </p:nvSpPr>
        <p:spPr>
          <a:xfrm>
            <a:off x="295275" y="215154"/>
            <a:ext cx="9282113" cy="375396"/>
          </a:xfrm>
          <a:prstGeom prst="rect">
            <a:avLst/>
          </a:prstGeom>
          <a:solidFill>
            <a:srgbClr val="2E546D"/>
          </a:solidFill>
        </p:spPr>
        <p:txBody>
          <a:bodyPr anchor="ctr">
            <a:normAutofit/>
          </a:bodyPr>
          <a:lstStyle>
            <a:lvl1pPr marL="0" indent="0" algn="l">
              <a:buNone/>
              <a:defRPr sz="1800" b="1" i="0">
                <a:solidFill>
                  <a:srgbClr val="FBCA58"/>
                </a:solidFill>
                <a:latin typeface="Century Gothic" panose="020B0502020202020204" pitchFamily="34" charset="0"/>
                <a:cs typeface="Futura Medium" panose="020B0602020204020303" pitchFamily="34" charset="-79"/>
              </a:defRPr>
            </a:lvl1pPr>
            <a:lvl2pPr marL="457200" indent="0" algn="l">
              <a:buNone/>
              <a:defRPr>
                <a:solidFill>
                  <a:schemeClr val="bg1"/>
                </a:solidFill>
                <a:latin typeface="Futura Medium" panose="020B0602020204020303" pitchFamily="34" charset="-79"/>
                <a:cs typeface="Futura Medium" panose="020B0602020204020303" pitchFamily="34" charset="-79"/>
              </a:defRPr>
            </a:lvl2pPr>
            <a:lvl3pPr marL="914400" indent="0" algn="l">
              <a:buNone/>
              <a:defRPr>
                <a:solidFill>
                  <a:schemeClr val="bg1"/>
                </a:solidFill>
                <a:latin typeface="Futura Medium" panose="020B0602020204020303" pitchFamily="34" charset="-79"/>
                <a:cs typeface="Futura Medium" panose="020B0602020204020303" pitchFamily="34" charset="-79"/>
              </a:defRPr>
            </a:lvl3pPr>
            <a:lvl4pPr marL="1371600" indent="0" algn="l">
              <a:buNone/>
              <a:defRPr>
                <a:solidFill>
                  <a:schemeClr val="bg1"/>
                </a:solidFill>
                <a:latin typeface="Futura Medium" panose="020B0602020204020303" pitchFamily="34" charset="-79"/>
                <a:cs typeface="Futura Medium" panose="020B0602020204020303" pitchFamily="34" charset="-79"/>
              </a:defRPr>
            </a:lvl4pPr>
            <a:lvl5pPr marL="1828800" indent="0" algn="l">
              <a:buNone/>
              <a:defRPr>
                <a:solidFill>
                  <a:schemeClr val="bg1"/>
                </a:solidFill>
                <a:latin typeface="Futura Medium" panose="020B0602020204020303" pitchFamily="34" charset="-79"/>
                <a:cs typeface="Futura Medium" panose="020B0602020204020303" pitchFamily="34" charset="-79"/>
              </a:defRPr>
            </a:lvl5pPr>
          </a:lstStyle>
          <a:p>
            <a:pPr lvl="0"/>
            <a:r>
              <a:rPr lang="en-US" dirty="0"/>
              <a:t>Type Learning Goal</a:t>
            </a:r>
          </a:p>
        </p:txBody>
      </p:sp>
      <p:sp>
        <p:nvSpPr>
          <p:cNvPr id="8" name="TextBox 7">
            <a:extLst>
              <a:ext uri="{FF2B5EF4-FFF2-40B4-BE49-F238E27FC236}">
                <a16:creationId xmlns:a16="http://schemas.microsoft.com/office/drawing/2014/main" id="{F989A473-568F-E948-8378-638693483165}"/>
              </a:ext>
            </a:extLst>
          </p:cNvPr>
          <p:cNvSpPr txBox="1"/>
          <p:nvPr userDrawn="1"/>
        </p:nvSpPr>
        <p:spPr>
          <a:xfrm>
            <a:off x="295275" y="590550"/>
            <a:ext cx="3779478" cy="317139"/>
          </a:xfrm>
          <a:prstGeom prst="rect">
            <a:avLst/>
          </a:prstGeom>
          <a:solidFill>
            <a:srgbClr val="FBCA58"/>
          </a:solidFill>
        </p:spPr>
        <p:txBody>
          <a:bodyPr wrap="square" rtlCol="0" anchor="ctr">
            <a:noAutofit/>
          </a:bodyPr>
          <a:lstStyle/>
          <a:p>
            <a:pPr algn="l"/>
            <a:r>
              <a:rPr lang="en-US" sz="1600" b="1" i="0" dirty="0">
                <a:solidFill>
                  <a:srgbClr val="2E546D"/>
                </a:solidFill>
                <a:latin typeface="Century Gothic" panose="020B0502020202020204" pitchFamily="34" charset="0"/>
                <a:cs typeface="Futura Medium" panose="020B0602020204020303" pitchFamily="34" charset="-79"/>
              </a:rPr>
              <a:t>Content Development</a:t>
            </a:r>
          </a:p>
        </p:txBody>
      </p:sp>
      <p:sp>
        <p:nvSpPr>
          <p:cNvPr id="3" name="Text Placeholder 2">
            <a:extLst>
              <a:ext uri="{FF2B5EF4-FFF2-40B4-BE49-F238E27FC236}">
                <a16:creationId xmlns:a16="http://schemas.microsoft.com/office/drawing/2014/main" id="{67489761-345C-4546-B69F-7F767EEB19E6}"/>
              </a:ext>
            </a:extLst>
          </p:cNvPr>
          <p:cNvSpPr>
            <a:spLocks noGrp="1"/>
          </p:cNvSpPr>
          <p:nvPr>
            <p:ph type="body" sz="quarter" idx="15" hasCustomPrompt="1"/>
          </p:nvPr>
        </p:nvSpPr>
        <p:spPr>
          <a:xfrm>
            <a:off x="397668" y="965946"/>
            <a:ext cx="9077325" cy="1885950"/>
          </a:xfrm>
          <a:prstGeom prst="rect">
            <a:avLst/>
          </a:prstGeom>
        </p:spPr>
        <p:txBody>
          <a:bodyPr/>
          <a:lstStyle>
            <a:lvl1pPr marL="0" indent="0">
              <a:buNone/>
              <a:defRPr sz="2800" b="1" i="0">
                <a:latin typeface="Century Gothic" panose="020B0502020202020204" pitchFamily="34" charset="0"/>
              </a:defRPr>
            </a:lvl1pPr>
          </a:lstStyle>
          <a:p>
            <a:pPr lvl="0"/>
            <a:r>
              <a:rPr lang="en-US" dirty="0"/>
              <a:t>The teacher explains the concepts and steps that lead to the learning goal. </a:t>
            </a:r>
          </a:p>
          <a:p>
            <a:pPr lvl="0"/>
            <a:endParaRPr lang="en-US" dirty="0"/>
          </a:p>
          <a:p>
            <a:pPr lvl="0"/>
            <a:r>
              <a:rPr lang="en-US" dirty="0"/>
              <a:t>Click to add text. Delete textbox if unneeded. </a:t>
            </a:r>
          </a:p>
        </p:txBody>
      </p:sp>
    </p:spTree>
    <p:extLst>
      <p:ext uri="{BB962C8B-B14F-4D97-AF65-F5344CB8AC3E}">
        <p14:creationId xmlns:p14="http://schemas.microsoft.com/office/powerpoint/2010/main" val="34894422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I) Skill Development with Guided Practice">
    <p:spTree>
      <p:nvGrpSpPr>
        <p:cNvPr id="1" name=""/>
        <p:cNvGrpSpPr/>
        <p:nvPr/>
      </p:nvGrpSpPr>
      <p:grpSpPr>
        <a:xfrm>
          <a:off x="0" y="0"/>
          <a:ext cx="0" cy="0"/>
          <a:chOff x="0" y="0"/>
          <a:chExt cx="0" cy="0"/>
        </a:xfrm>
      </p:grpSpPr>
      <p:sp>
        <p:nvSpPr>
          <p:cNvPr id="8" name="Text Placeholder 37">
            <a:extLst>
              <a:ext uri="{FF2B5EF4-FFF2-40B4-BE49-F238E27FC236}">
                <a16:creationId xmlns:a16="http://schemas.microsoft.com/office/drawing/2014/main" id="{AA64D5DD-9491-7244-8D83-7F535F058A54}"/>
              </a:ext>
            </a:extLst>
          </p:cNvPr>
          <p:cNvSpPr>
            <a:spLocks noGrp="1"/>
          </p:cNvSpPr>
          <p:nvPr>
            <p:ph type="body" sz="quarter" idx="14" hasCustomPrompt="1"/>
          </p:nvPr>
        </p:nvSpPr>
        <p:spPr>
          <a:xfrm>
            <a:off x="295275" y="215154"/>
            <a:ext cx="9282113" cy="375396"/>
          </a:xfrm>
          <a:prstGeom prst="rect">
            <a:avLst/>
          </a:prstGeom>
          <a:solidFill>
            <a:srgbClr val="2E546D"/>
          </a:solidFill>
        </p:spPr>
        <p:txBody>
          <a:bodyPr anchor="ctr">
            <a:normAutofit/>
          </a:bodyPr>
          <a:lstStyle>
            <a:lvl1pPr marL="0" indent="0" algn="l">
              <a:buNone/>
              <a:defRPr sz="1800" b="1" i="0">
                <a:solidFill>
                  <a:srgbClr val="FBCA58"/>
                </a:solidFill>
                <a:latin typeface="Century Gothic" panose="020B0502020202020204" pitchFamily="34" charset="0"/>
                <a:cs typeface="Futura Medium" panose="020B0602020204020303" pitchFamily="34" charset="-79"/>
              </a:defRPr>
            </a:lvl1pPr>
            <a:lvl2pPr marL="457200" indent="0" algn="l">
              <a:buNone/>
              <a:defRPr>
                <a:solidFill>
                  <a:schemeClr val="bg1"/>
                </a:solidFill>
                <a:latin typeface="Futura Medium" panose="020B0602020204020303" pitchFamily="34" charset="-79"/>
                <a:cs typeface="Futura Medium" panose="020B0602020204020303" pitchFamily="34" charset="-79"/>
              </a:defRPr>
            </a:lvl2pPr>
            <a:lvl3pPr marL="914400" indent="0" algn="l">
              <a:buNone/>
              <a:defRPr>
                <a:solidFill>
                  <a:schemeClr val="bg1"/>
                </a:solidFill>
                <a:latin typeface="Futura Medium" panose="020B0602020204020303" pitchFamily="34" charset="-79"/>
                <a:cs typeface="Futura Medium" panose="020B0602020204020303" pitchFamily="34" charset="-79"/>
              </a:defRPr>
            </a:lvl3pPr>
            <a:lvl4pPr marL="1371600" indent="0" algn="l">
              <a:buNone/>
              <a:defRPr>
                <a:solidFill>
                  <a:schemeClr val="bg1"/>
                </a:solidFill>
                <a:latin typeface="Futura Medium" panose="020B0602020204020303" pitchFamily="34" charset="-79"/>
                <a:cs typeface="Futura Medium" panose="020B0602020204020303" pitchFamily="34" charset="-79"/>
              </a:defRPr>
            </a:lvl4pPr>
            <a:lvl5pPr marL="1828800" indent="0" algn="l">
              <a:buNone/>
              <a:defRPr>
                <a:solidFill>
                  <a:schemeClr val="bg1"/>
                </a:solidFill>
                <a:latin typeface="Futura Medium" panose="020B0602020204020303" pitchFamily="34" charset="-79"/>
                <a:cs typeface="Futura Medium" panose="020B0602020204020303" pitchFamily="34" charset="-79"/>
              </a:defRPr>
            </a:lvl5pPr>
          </a:lstStyle>
          <a:p>
            <a:pPr lvl="0"/>
            <a:r>
              <a:rPr lang="en-US" dirty="0"/>
              <a:t>Type Learning Goal</a:t>
            </a:r>
          </a:p>
        </p:txBody>
      </p:sp>
      <p:sp>
        <p:nvSpPr>
          <p:cNvPr id="9" name="TextBox 8">
            <a:extLst>
              <a:ext uri="{FF2B5EF4-FFF2-40B4-BE49-F238E27FC236}">
                <a16:creationId xmlns:a16="http://schemas.microsoft.com/office/drawing/2014/main" id="{FEC8520F-CB36-4A45-A44F-F23C38DF4554}"/>
              </a:ext>
            </a:extLst>
          </p:cNvPr>
          <p:cNvSpPr txBox="1"/>
          <p:nvPr userDrawn="1"/>
        </p:nvSpPr>
        <p:spPr>
          <a:xfrm>
            <a:off x="295275" y="590550"/>
            <a:ext cx="4199996" cy="352425"/>
          </a:xfrm>
          <a:prstGeom prst="rect">
            <a:avLst/>
          </a:prstGeom>
          <a:solidFill>
            <a:srgbClr val="FBCA58"/>
          </a:solidFill>
        </p:spPr>
        <p:txBody>
          <a:bodyPr wrap="square" rtlCol="0" anchor="ctr">
            <a:noAutofit/>
          </a:bodyPr>
          <a:lstStyle/>
          <a:p>
            <a:pPr algn="l"/>
            <a:r>
              <a:rPr lang="en-US" sz="1600" b="1" i="0" dirty="0">
                <a:solidFill>
                  <a:srgbClr val="2E546D"/>
                </a:solidFill>
                <a:latin typeface="Century Gothic" panose="020B0502020202020204" pitchFamily="34" charset="0"/>
                <a:cs typeface="Futura Medium" panose="020B0602020204020303" pitchFamily="34" charset="-79"/>
              </a:rPr>
              <a:t>Skill Development with Guided Practice</a:t>
            </a:r>
          </a:p>
        </p:txBody>
      </p:sp>
      <p:sp>
        <p:nvSpPr>
          <p:cNvPr id="10" name="Text Placeholder 2">
            <a:extLst>
              <a:ext uri="{FF2B5EF4-FFF2-40B4-BE49-F238E27FC236}">
                <a16:creationId xmlns:a16="http://schemas.microsoft.com/office/drawing/2014/main" id="{CF0F374D-B3C3-694C-9E4C-49E7305FA052}"/>
              </a:ext>
            </a:extLst>
          </p:cNvPr>
          <p:cNvSpPr>
            <a:spLocks noGrp="1"/>
          </p:cNvSpPr>
          <p:nvPr>
            <p:ph type="body" sz="quarter" idx="15" hasCustomPrompt="1"/>
          </p:nvPr>
        </p:nvSpPr>
        <p:spPr>
          <a:xfrm>
            <a:off x="397668" y="1067135"/>
            <a:ext cx="9077325" cy="2743200"/>
          </a:xfrm>
          <a:prstGeom prst="rect">
            <a:avLst/>
          </a:prstGeom>
        </p:spPr>
        <p:txBody>
          <a:bodyPr/>
          <a:lstStyle>
            <a:lvl1pPr marL="0" indent="0">
              <a:buNone/>
              <a:defRPr sz="2800" b="1" i="0">
                <a:latin typeface="Century Gothic" panose="020B0502020202020204" pitchFamily="34" charset="0"/>
              </a:defRPr>
            </a:lvl1pPr>
          </a:lstStyle>
          <a:p>
            <a:pPr lvl="0"/>
            <a:r>
              <a:rPr lang="en-US" dirty="0"/>
              <a:t>Go through the steps one by one that will guide the students to the learning goal. Ensure the students are involved so that you can check for understanding.</a:t>
            </a:r>
          </a:p>
          <a:p>
            <a:pPr lvl="0"/>
            <a:endParaRPr lang="en-US" dirty="0"/>
          </a:p>
          <a:p>
            <a:pPr lvl="0"/>
            <a:r>
              <a:rPr lang="en-US" dirty="0"/>
              <a:t>Click to add text. Delete textbox if unneeded. </a:t>
            </a:r>
          </a:p>
        </p:txBody>
      </p:sp>
    </p:spTree>
    <p:extLst>
      <p:ext uri="{BB962C8B-B14F-4D97-AF65-F5344CB8AC3E}">
        <p14:creationId xmlns:p14="http://schemas.microsoft.com/office/powerpoint/2010/main" val="1780312292"/>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I) Lesson Closure">
    <p:spTree>
      <p:nvGrpSpPr>
        <p:cNvPr id="1" name=""/>
        <p:cNvGrpSpPr/>
        <p:nvPr/>
      </p:nvGrpSpPr>
      <p:grpSpPr>
        <a:xfrm>
          <a:off x="0" y="0"/>
          <a:ext cx="0" cy="0"/>
          <a:chOff x="0" y="0"/>
          <a:chExt cx="0" cy="0"/>
        </a:xfrm>
      </p:grpSpPr>
      <p:sp>
        <p:nvSpPr>
          <p:cNvPr id="10" name="Text Placeholder 37">
            <a:extLst>
              <a:ext uri="{FF2B5EF4-FFF2-40B4-BE49-F238E27FC236}">
                <a16:creationId xmlns:a16="http://schemas.microsoft.com/office/drawing/2014/main" id="{FCE3226E-4E89-B94B-8392-37AA41A2503C}"/>
              </a:ext>
            </a:extLst>
          </p:cNvPr>
          <p:cNvSpPr>
            <a:spLocks noGrp="1"/>
          </p:cNvSpPr>
          <p:nvPr>
            <p:ph type="body" sz="quarter" idx="14" hasCustomPrompt="1"/>
          </p:nvPr>
        </p:nvSpPr>
        <p:spPr>
          <a:xfrm>
            <a:off x="295275" y="215154"/>
            <a:ext cx="9282113" cy="375396"/>
          </a:xfrm>
          <a:prstGeom prst="rect">
            <a:avLst/>
          </a:prstGeom>
          <a:solidFill>
            <a:srgbClr val="2E546D"/>
          </a:solidFill>
        </p:spPr>
        <p:txBody>
          <a:bodyPr anchor="ctr">
            <a:normAutofit/>
          </a:bodyPr>
          <a:lstStyle>
            <a:lvl1pPr marL="0" indent="0" algn="l">
              <a:buNone/>
              <a:defRPr sz="1800" b="1" i="0">
                <a:solidFill>
                  <a:srgbClr val="FBCA58"/>
                </a:solidFill>
                <a:latin typeface="Century Gothic" panose="020B0502020202020204" pitchFamily="34" charset="0"/>
                <a:cs typeface="Futura Medium" panose="020B0602020204020303" pitchFamily="34" charset="-79"/>
              </a:defRPr>
            </a:lvl1pPr>
            <a:lvl2pPr marL="457200" indent="0" algn="l">
              <a:buNone/>
              <a:defRPr>
                <a:solidFill>
                  <a:schemeClr val="bg1"/>
                </a:solidFill>
                <a:latin typeface="Futura Medium" panose="020B0602020204020303" pitchFamily="34" charset="-79"/>
                <a:cs typeface="Futura Medium" panose="020B0602020204020303" pitchFamily="34" charset="-79"/>
              </a:defRPr>
            </a:lvl2pPr>
            <a:lvl3pPr marL="914400" indent="0" algn="l">
              <a:buNone/>
              <a:defRPr>
                <a:solidFill>
                  <a:schemeClr val="bg1"/>
                </a:solidFill>
                <a:latin typeface="Futura Medium" panose="020B0602020204020303" pitchFamily="34" charset="-79"/>
                <a:cs typeface="Futura Medium" panose="020B0602020204020303" pitchFamily="34" charset="-79"/>
              </a:defRPr>
            </a:lvl3pPr>
            <a:lvl4pPr marL="1371600" indent="0" algn="l">
              <a:buNone/>
              <a:defRPr>
                <a:solidFill>
                  <a:schemeClr val="bg1"/>
                </a:solidFill>
                <a:latin typeface="Futura Medium" panose="020B0602020204020303" pitchFamily="34" charset="-79"/>
                <a:cs typeface="Futura Medium" panose="020B0602020204020303" pitchFamily="34" charset="-79"/>
              </a:defRPr>
            </a:lvl4pPr>
            <a:lvl5pPr marL="1828800" indent="0" algn="l">
              <a:buNone/>
              <a:defRPr>
                <a:solidFill>
                  <a:schemeClr val="bg1"/>
                </a:solidFill>
                <a:latin typeface="Futura Medium" panose="020B0602020204020303" pitchFamily="34" charset="-79"/>
                <a:cs typeface="Futura Medium" panose="020B0602020204020303" pitchFamily="34" charset="-79"/>
              </a:defRPr>
            </a:lvl5pPr>
          </a:lstStyle>
          <a:p>
            <a:pPr lvl="0"/>
            <a:r>
              <a:rPr lang="en-US" dirty="0"/>
              <a:t>Type Learning Goal</a:t>
            </a:r>
          </a:p>
        </p:txBody>
      </p:sp>
      <p:sp>
        <p:nvSpPr>
          <p:cNvPr id="11" name="TextBox 10">
            <a:extLst>
              <a:ext uri="{FF2B5EF4-FFF2-40B4-BE49-F238E27FC236}">
                <a16:creationId xmlns:a16="http://schemas.microsoft.com/office/drawing/2014/main" id="{CFD1FBC2-8B0A-054F-BD50-5A1E77153844}"/>
              </a:ext>
            </a:extLst>
          </p:cNvPr>
          <p:cNvSpPr txBox="1"/>
          <p:nvPr userDrawn="1"/>
        </p:nvSpPr>
        <p:spPr>
          <a:xfrm>
            <a:off x="295275" y="590550"/>
            <a:ext cx="3779478" cy="317139"/>
          </a:xfrm>
          <a:prstGeom prst="rect">
            <a:avLst/>
          </a:prstGeom>
          <a:solidFill>
            <a:srgbClr val="FBCA58"/>
          </a:solidFill>
        </p:spPr>
        <p:txBody>
          <a:bodyPr wrap="square" rtlCol="0" anchor="ctr">
            <a:noAutofit/>
          </a:bodyPr>
          <a:lstStyle/>
          <a:p>
            <a:pPr algn="l"/>
            <a:r>
              <a:rPr lang="en-US" sz="1600" b="1" i="0" dirty="0">
                <a:solidFill>
                  <a:srgbClr val="2E546D"/>
                </a:solidFill>
                <a:latin typeface="Century Gothic" panose="020B0502020202020204" pitchFamily="34" charset="0"/>
                <a:cs typeface="Futura Medium" panose="020B0602020204020303" pitchFamily="34" charset="-79"/>
              </a:rPr>
              <a:t>Lesson Closure</a:t>
            </a:r>
          </a:p>
        </p:txBody>
      </p:sp>
      <p:sp>
        <p:nvSpPr>
          <p:cNvPr id="12" name="Text Placeholder 2">
            <a:extLst>
              <a:ext uri="{FF2B5EF4-FFF2-40B4-BE49-F238E27FC236}">
                <a16:creationId xmlns:a16="http://schemas.microsoft.com/office/drawing/2014/main" id="{9ABE9B17-B75E-C845-8C05-25DEB214B5BE}"/>
              </a:ext>
            </a:extLst>
          </p:cNvPr>
          <p:cNvSpPr>
            <a:spLocks noGrp="1"/>
          </p:cNvSpPr>
          <p:nvPr>
            <p:ph type="body" sz="quarter" idx="15" hasCustomPrompt="1"/>
          </p:nvPr>
        </p:nvSpPr>
        <p:spPr>
          <a:xfrm>
            <a:off x="397668" y="999954"/>
            <a:ext cx="9077325" cy="2314576"/>
          </a:xfrm>
          <a:prstGeom prst="rect">
            <a:avLst/>
          </a:prstGeom>
        </p:spPr>
        <p:txBody>
          <a:bodyPr/>
          <a:lstStyle>
            <a:lvl1pPr marL="0" indent="0">
              <a:buNone/>
              <a:defRPr sz="2800" b="1" i="0">
                <a:latin typeface="Century Gothic" panose="020B0502020202020204" pitchFamily="34" charset="0"/>
              </a:defRPr>
            </a:lvl1pPr>
          </a:lstStyle>
          <a:p>
            <a:pPr lvl="0"/>
            <a:r>
              <a:rPr lang="en-US" dirty="0"/>
              <a:t>Have students answer questions, explain a concept, complete an equation, </a:t>
            </a:r>
            <a:r>
              <a:rPr lang="en-US" dirty="0" err="1"/>
              <a:t>etc</a:t>
            </a:r>
            <a:r>
              <a:rPr lang="en-US" dirty="0"/>
              <a:t> to show they have reached the learning goal. </a:t>
            </a:r>
          </a:p>
          <a:p>
            <a:pPr lvl="0"/>
            <a:endParaRPr lang="en-US" dirty="0"/>
          </a:p>
          <a:p>
            <a:pPr lvl="0"/>
            <a:r>
              <a:rPr lang="en-US" dirty="0"/>
              <a:t>Click to add text. Delete textbox if unneeded. </a:t>
            </a:r>
          </a:p>
        </p:txBody>
      </p:sp>
    </p:spTree>
    <p:extLst>
      <p:ext uri="{BB962C8B-B14F-4D97-AF65-F5344CB8AC3E}">
        <p14:creationId xmlns:p14="http://schemas.microsoft.com/office/powerpoint/2010/main" val="3772040135"/>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I) Relevance">
    <p:spTree>
      <p:nvGrpSpPr>
        <p:cNvPr id="1" name=""/>
        <p:cNvGrpSpPr/>
        <p:nvPr/>
      </p:nvGrpSpPr>
      <p:grpSpPr>
        <a:xfrm>
          <a:off x="0" y="0"/>
          <a:ext cx="0" cy="0"/>
          <a:chOff x="0" y="0"/>
          <a:chExt cx="0" cy="0"/>
        </a:xfrm>
      </p:grpSpPr>
      <p:sp>
        <p:nvSpPr>
          <p:cNvPr id="7" name="Text Placeholder 37">
            <a:extLst>
              <a:ext uri="{FF2B5EF4-FFF2-40B4-BE49-F238E27FC236}">
                <a16:creationId xmlns:a16="http://schemas.microsoft.com/office/drawing/2014/main" id="{D052CD39-86C7-5E45-A279-441BFB974E3D}"/>
              </a:ext>
            </a:extLst>
          </p:cNvPr>
          <p:cNvSpPr>
            <a:spLocks noGrp="1"/>
          </p:cNvSpPr>
          <p:nvPr>
            <p:ph type="body" sz="quarter" idx="14" hasCustomPrompt="1"/>
          </p:nvPr>
        </p:nvSpPr>
        <p:spPr>
          <a:xfrm>
            <a:off x="295275" y="215154"/>
            <a:ext cx="9282113" cy="375396"/>
          </a:xfrm>
          <a:prstGeom prst="rect">
            <a:avLst/>
          </a:prstGeom>
          <a:solidFill>
            <a:srgbClr val="2E546D"/>
          </a:solidFill>
        </p:spPr>
        <p:txBody>
          <a:bodyPr anchor="ctr">
            <a:normAutofit/>
          </a:bodyPr>
          <a:lstStyle>
            <a:lvl1pPr marL="0" indent="0" algn="l">
              <a:buNone/>
              <a:defRPr sz="1800" b="1" i="0">
                <a:solidFill>
                  <a:srgbClr val="FFC000"/>
                </a:solidFill>
                <a:latin typeface="Century Gothic" panose="020B0502020202020204" pitchFamily="34" charset="0"/>
                <a:cs typeface="Futura Medium" panose="020B0602020204020303" pitchFamily="34" charset="-79"/>
              </a:defRPr>
            </a:lvl1pPr>
            <a:lvl2pPr marL="457200" indent="0" algn="l">
              <a:buNone/>
              <a:defRPr>
                <a:solidFill>
                  <a:schemeClr val="bg1"/>
                </a:solidFill>
                <a:latin typeface="Futura Medium" panose="020B0602020204020303" pitchFamily="34" charset="-79"/>
                <a:cs typeface="Futura Medium" panose="020B0602020204020303" pitchFamily="34" charset="-79"/>
              </a:defRPr>
            </a:lvl2pPr>
            <a:lvl3pPr marL="914400" indent="0" algn="l">
              <a:buNone/>
              <a:defRPr>
                <a:solidFill>
                  <a:schemeClr val="bg1"/>
                </a:solidFill>
                <a:latin typeface="Futura Medium" panose="020B0602020204020303" pitchFamily="34" charset="-79"/>
                <a:cs typeface="Futura Medium" panose="020B0602020204020303" pitchFamily="34" charset="-79"/>
              </a:defRPr>
            </a:lvl3pPr>
            <a:lvl4pPr marL="1371600" indent="0" algn="l">
              <a:buNone/>
              <a:defRPr>
                <a:solidFill>
                  <a:schemeClr val="bg1"/>
                </a:solidFill>
                <a:latin typeface="Futura Medium" panose="020B0602020204020303" pitchFamily="34" charset="-79"/>
                <a:cs typeface="Futura Medium" panose="020B0602020204020303" pitchFamily="34" charset="-79"/>
              </a:defRPr>
            </a:lvl4pPr>
            <a:lvl5pPr marL="1828800" indent="0" algn="l">
              <a:buNone/>
              <a:defRPr>
                <a:solidFill>
                  <a:schemeClr val="bg1"/>
                </a:solidFill>
                <a:latin typeface="Futura Medium" panose="020B0602020204020303" pitchFamily="34" charset="-79"/>
                <a:cs typeface="Futura Medium" panose="020B0602020204020303" pitchFamily="34" charset="-79"/>
              </a:defRPr>
            </a:lvl5pPr>
          </a:lstStyle>
          <a:p>
            <a:pPr lvl="0"/>
            <a:r>
              <a:rPr lang="en-US" dirty="0"/>
              <a:t>Type Learning Goal</a:t>
            </a:r>
          </a:p>
        </p:txBody>
      </p:sp>
      <p:sp>
        <p:nvSpPr>
          <p:cNvPr id="8" name="TextBox 7">
            <a:extLst>
              <a:ext uri="{FF2B5EF4-FFF2-40B4-BE49-F238E27FC236}">
                <a16:creationId xmlns:a16="http://schemas.microsoft.com/office/drawing/2014/main" id="{199EBB26-204F-A049-A589-CBB9A02C05F4}"/>
              </a:ext>
            </a:extLst>
          </p:cNvPr>
          <p:cNvSpPr txBox="1"/>
          <p:nvPr userDrawn="1"/>
        </p:nvSpPr>
        <p:spPr>
          <a:xfrm>
            <a:off x="295275" y="590550"/>
            <a:ext cx="3779478" cy="317139"/>
          </a:xfrm>
          <a:prstGeom prst="rect">
            <a:avLst/>
          </a:prstGeom>
          <a:solidFill>
            <a:srgbClr val="FBCA58"/>
          </a:solidFill>
        </p:spPr>
        <p:txBody>
          <a:bodyPr wrap="square" rtlCol="0" anchor="ctr">
            <a:noAutofit/>
          </a:bodyPr>
          <a:lstStyle/>
          <a:p>
            <a:pPr algn="l"/>
            <a:r>
              <a:rPr lang="en-US" sz="1600" b="1" i="0" dirty="0">
                <a:solidFill>
                  <a:srgbClr val="2E546D"/>
                </a:solidFill>
                <a:latin typeface="Century Gothic" panose="020B0502020202020204" pitchFamily="34" charset="0"/>
                <a:cs typeface="Futura Medium" panose="020B0602020204020303" pitchFamily="34" charset="-79"/>
              </a:rPr>
              <a:t>Relevance</a:t>
            </a:r>
          </a:p>
        </p:txBody>
      </p:sp>
      <p:sp>
        <p:nvSpPr>
          <p:cNvPr id="21" name="TextBox 20">
            <a:extLst>
              <a:ext uri="{FF2B5EF4-FFF2-40B4-BE49-F238E27FC236}">
                <a16:creationId xmlns:a16="http://schemas.microsoft.com/office/drawing/2014/main" id="{8057D734-81AA-2049-8345-B99B4BA91645}"/>
              </a:ext>
            </a:extLst>
          </p:cNvPr>
          <p:cNvSpPr txBox="1"/>
          <p:nvPr userDrawn="1"/>
        </p:nvSpPr>
        <p:spPr>
          <a:xfrm>
            <a:off x="10042358" y="866274"/>
            <a:ext cx="0" cy="0"/>
          </a:xfrm>
          <a:prstGeom prst="rect">
            <a:avLst/>
          </a:prstGeom>
          <a:noFill/>
          <a:ln>
            <a:noFill/>
          </a:ln>
        </p:spPr>
        <p:txBody>
          <a:bodyPr wrap="none" rtlCol="0" anchor="t" anchorCtr="0">
            <a:normAutofit fontScale="25000" lnSpcReduction="20000"/>
          </a:bodyPr>
          <a:lstStyle/>
          <a:p>
            <a:pPr algn="l"/>
            <a:endParaRPr lang="en-US" sz="4000" dirty="0">
              <a:latin typeface="Futura Medium" panose="020B0602020204020303" pitchFamily="34" charset="-79"/>
              <a:cs typeface="Futura Medium" panose="020B0602020204020303" pitchFamily="34" charset="-79"/>
            </a:endParaRPr>
          </a:p>
        </p:txBody>
      </p:sp>
      <p:sp>
        <p:nvSpPr>
          <p:cNvPr id="11" name="Text Placeholder 2">
            <a:extLst>
              <a:ext uri="{FF2B5EF4-FFF2-40B4-BE49-F238E27FC236}">
                <a16:creationId xmlns:a16="http://schemas.microsoft.com/office/drawing/2014/main" id="{BF86EC76-57E7-3945-83DB-9E6A331BE196}"/>
              </a:ext>
            </a:extLst>
          </p:cNvPr>
          <p:cNvSpPr>
            <a:spLocks noGrp="1"/>
          </p:cNvSpPr>
          <p:nvPr>
            <p:ph type="body" sz="quarter" idx="15" hasCustomPrompt="1"/>
          </p:nvPr>
        </p:nvSpPr>
        <p:spPr>
          <a:xfrm>
            <a:off x="397668" y="991704"/>
            <a:ext cx="9077325" cy="1971676"/>
          </a:xfrm>
          <a:prstGeom prst="rect">
            <a:avLst/>
          </a:prstGeom>
        </p:spPr>
        <p:txBody>
          <a:bodyPr/>
          <a:lstStyle>
            <a:lvl1pPr marL="0" indent="0">
              <a:buNone/>
              <a:defRPr sz="2800" b="1" i="0">
                <a:latin typeface="Century Gothic" panose="020B0502020202020204" pitchFamily="34" charset="0"/>
              </a:defRPr>
            </a:lvl1pPr>
          </a:lstStyle>
          <a:p>
            <a:pPr lvl="0"/>
            <a:r>
              <a:rPr lang="en-US" dirty="0"/>
              <a:t>Explain to the students why the learning of this content is important. </a:t>
            </a:r>
          </a:p>
          <a:p>
            <a:pPr lvl="0"/>
            <a:endParaRPr lang="en-US" dirty="0"/>
          </a:p>
          <a:p>
            <a:pPr lvl="0"/>
            <a:r>
              <a:rPr lang="en-US" dirty="0"/>
              <a:t>Click to add text. Delete textbox if unneeded. </a:t>
            </a:r>
          </a:p>
        </p:txBody>
      </p:sp>
    </p:spTree>
    <p:extLst>
      <p:ext uri="{BB962C8B-B14F-4D97-AF65-F5344CB8AC3E}">
        <p14:creationId xmlns:p14="http://schemas.microsoft.com/office/powerpoint/2010/main" val="27490494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I) Learning Goal Complete">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B610586-1121-E545-B9A3-243F30D950DD}"/>
              </a:ext>
            </a:extLst>
          </p:cNvPr>
          <p:cNvSpPr txBox="1"/>
          <p:nvPr userDrawn="1"/>
        </p:nvSpPr>
        <p:spPr>
          <a:xfrm>
            <a:off x="295219" y="1053881"/>
            <a:ext cx="2350999" cy="495947"/>
          </a:xfrm>
          <a:prstGeom prst="rect">
            <a:avLst/>
          </a:prstGeom>
          <a:solidFill>
            <a:srgbClr val="2E546D"/>
          </a:solidFill>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Learning Goal</a:t>
            </a:r>
          </a:p>
        </p:txBody>
      </p:sp>
      <p:sp>
        <p:nvSpPr>
          <p:cNvPr id="16" name="Text Placeholder 15">
            <a:extLst>
              <a:ext uri="{FF2B5EF4-FFF2-40B4-BE49-F238E27FC236}">
                <a16:creationId xmlns:a16="http://schemas.microsoft.com/office/drawing/2014/main" id="{F92EDFBF-1AC7-4849-AEE9-9746296E15EF}"/>
              </a:ext>
            </a:extLst>
          </p:cNvPr>
          <p:cNvSpPr>
            <a:spLocks noGrp="1"/>
          </p:cNvSpPr>
          <p:nvPr>
            <p:ph type="body" sz="quarter" idx="10" hasCustomPrompt="1"/>
          </p:nvPr>
        </p:nvSpPr>
        <p:spPr>
          <a:xfrm>
            <a:off x="295274" y="1549400"/>
            <a:ext cx="11577177" cy="2929609"/>
          </a:xfrm>
          <a:prstGeom prst="rect">
            <a:avLst/>
          </a:prstGeom>
          <a:solidFill>
            <a:srgbClr val="2E546D"/>
          </a:solidFill>
        </p:spPr>
        <p:txBody>
          <a:bodyPr tIns="144000" bIns="0"/>
          <a:lstStyle>
            <a:lvl1pPr marL="0" indent="0">
              <a:buNone/>
              <a:defRPr sz="6000" b="1" i="0">
                <a:solidFill>
                  <a:schemeClr val="bg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A statement describing what the students will be able to do by the end of the lesson.</a:t>
            </a:r>
          </a:p>
        </p:txBody>
      </p:sp>
      <p:grpSp>
        <p:nvGrpSpPr>
          <p:cNvPr id="24" name="Group 23">
            <a:extLst>
              <a:ext uri="{FF2B5EF4-FFF2-40B4-BE49-F238E27FC236}">
                <a16:creationId xmlns:a16="http://schemas.microsoft.com/office/drawing/2014/main" id="{5BA5BEC9-826C-1A47-BE3A-FB14643A0AFC}"/>
              </a:ext>
            </a:extLst>
          </p:cNvPr>
          <p:cNvGrpSpPr/>
          <p:nvPr userDrawn="1"/>
        </p:nvGrpSpPr>
        <p:grpSpPr>
          <a:xfrm>
            <a:off x="3065316" y="4735235"/>
            <a:ext cx="6037091" cy="1758825"/>
            <a:chOff x="3419637" y="4738177"/>
            <a:chExt cx="6037091" cy="1758825"/>
          </a:xfrm>
        </p:grpSpPr>
        <p:pic>
          <p:nvPicPr>
            <p:cNvPr id="18" name="Picture 17">
              <a:extLst>
                <a:ext uri="{FF2B5EF4-FFF2-40B4-BE49-F238E27FC236}">
                  <a16:creationId xmlns:a16="http://schemas.microsoft.com/office/drawing/2014/main" id="{E37A4E4E-E544-E249-993F-5D9F8D408AA7}"/>
                </a:ext>
              </a:extLst>
            </p:cNvPr>
            <p:cNvPicPr>
              <a:picLocks noChangeAspect="1"/>
            </p:cNvPicPr>
            <p:nvPr userDrawn="1"/>
          </p:nvPicPr>
          <p:blipFill>
            <a:blip r:embed="rId2"/>
            <a:stretch>
              <a:fillRect/>
            </a:stretch>
          </p:blipFill>
          <p:spPr>
            <a:xfrm>
              <a:off x="7548216" y="4738177"/>
              <a:ext cx="1908512" cy="1758825"/>
            </a:xfrm>
            <a:prstGeom prst="rect">
              <a:avLst/>
            </a:prstGeom>
          </p:spPr>
        </p:pic>
        <p:pic>
          <p:nvPicPr>
            <p:cNvPr id="20" name="Picture 19">
              <a:extLst>
                <a:ext uri="{FF2B5EF4-FFF2-40B4-BE49-F238E27FC236}">
                  <a16:creationId xmlns:a16="http://schemas.microsoft.com/office/drawing/2014/main" id="{7136D400-0E94-6C46-90A5-1287F85EA4CB}"/>
                </a:ext>
              </a:extLst>
            </p:cNvPr>
            <p:cNvPicPr>
              <a:picLocks noChangeAspect="1"/>
            </p:cNvPicPr>
            <p:nvPr userDrawn="1"/>
          </p:nvPicPr>
          <p:blipFill>
            <a:blip r:embed="rId3"/>
            <a:stretch>
              <a:fillRect/>
            </a:stretch>
          </p:blipFill>
          <p:spPr>
            <a:xfrm>
              <a:off x="5489858" y="4744984"/>
              <a:ext cx="1981018" cy="1631427"/>
            </a:xfrm>
            <a:prstGeom prst="rect">
              <a:avLst/>
            </a:prstGeom>
          </p:spPr>
        </p:pic>
        <p:pic>
          <p:nvPicPr>
            <p:cNvPr id="22" name="Picture 21">
              <a:extLst>
                <a:ext uri="{FF2B5EF4-FFF2-40B4-BE49-F238E27FC236}">
                  <a16:creationId xmlns:a16="http://schemas.microsoft.com/office/drawing/2014/main" id="{1428E63F-FFC1-9440-B22C-5C00F37E9B04}"/>
                </a:ext>
              </a:extLst>
            </p:cNvPr>
            <p:cNvPicPr>
              <a:picLocks noChangeAspect="1"/>
            </p:cNvPicPr>
            <p:nvPr userDrawn="1"/>
          </p:nvPicPr>
          <p:blipFill>
            <a:blip r:embed="rId4"/>
            <a:stretch>
              <a:fillRect/>
            </a:stretch>
          </p:blipFill>
          <p:spPr>
            <a:xfrm>
              <a:off x="3419637" y="4744984"/>
              <a:ext cx="1992881" cy="1631427"/>
            </a:xfrm>
            <a:prstGeom prst="rect">
              <a:avLst/>
            </a:prstGeom>
          </p:spPr>
        </p:pic>
      </p:grpSp>
    </p:spTree>
    <p:extLst>
      <p:ext uri="{BB962C8B-B14F-4D97-AF65-F5344CB8AC3E}">
        <p14:creationId xmlns:p14="http://schemas.microsoft.com/office/powerpoint/2010/main" val="36172997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EI) Independant Practice">
    <p:spTree>
      <p:nvGrpSpPr>
        <p:cNvPr id="1" name=""/>
        <p:cNvGrpSpPr/>
        <p:nvPr/>
      </p:nvGrpSpPr>
      <p:grpSpPr>
        <a:xfrm>
          <a:off x="0" y="0"/>
          <a:ext cx="0" cy="0"/>
          <a:chOff x="0" y="0"/>
          <a:chExt cx="0" cy="0"/>
        </a:xfrm>
      </p:grpSpPr>
      <p:sp>
        <p:nvSpPr>
          <p:cNvPr id="6" name="Text Placeholder 37">
            <a:extLst>
              <a:ext uri="{FF2B5EF4-FFF2-40B4-BE49-F238E27FC236}">
                <a16:creationId xmlns:a16="http://schemas.microsoft.com/office/drawing/2014/main" id="{BA5CBAB5-B25F-4B4C-804A-AD021B9010E4}"/>
              </a:ext>
            </a:extLst>
          </p:cNvPr>
          <p:cNvSpPr>
            <a:spLocks noGrp="1"/>
          </p:cNvSpPr>
          <p:nvPr>
            <p:ph type="body" sz="quarter" idx="14" hasCustomPrompt="1"/>
          </p:nvPr>
        </p:nvSpPr>
        <p:spPr>
          <a:xfrm>
            <a:off x="295275" y="215154"/>
            <a:ext cx="9282113" cy="375396"/>
          </a:xfrm>
          <a:prstGeom prst="rect">
            <a:avLst/>
          </a:prstGeom>
          <a:solidFill>
            <a:srgbClr val="2E546D"/>
          </a:solidFill>
        </p:spPr>
        <p:txBody>
          <a:bodyPr anchor="ctr">
            <a:normAutofit/>
          </a:bodyPr>
          <a:lstStyle>
            <a:lvl1pPr marL="0" indent="0" algn="l">
              <a:buNone/>
              <a:defRPr sz="1800" b="1" i="0">
                <a:solidFill>
                  <a:srgbClr val="FBCA58"/>
                </a:solidFill>
                <a:latin typeface="Century Gothic" panose="020B0502020202020204" pitchFamily="34" charset="0"/>
                <a:cs typeface="Futura Medium" panose="020B0602020204020303" pitchFamily="34" charset="-79"/>
              </a:defRPr>
            </a:lvl1pPr>
            <a:lvl2pPr marL="457200" indent="0" algn="l">
              <a:buNone/>
              <a:defRPr>
                <a:solidFill>
                  <a:schemeClr val="bg1"/>
                </a:solidFill>
                <a:latin typeface="Futura Medium" panose="020B0602020204020303" pitchFamily="34" charset="-79"/>
                <a:cs typeface="Futura Medium" panose="020B0602020204020303" pitchFamily="34" charset="-79"/>
              </a:defRPr>
            </a:lvl2pPr>
            <a:lvl3pPr marL="914400" indent="0" algn="l">
              <a:buNone/>
              <a:defRPr>
                <a:solidFill>
                  <a:schemeClr val="bg1"/>
                </a:solidFill>
                <a:latin typeface="Futura Medium" panose="020B0602020204020303" pitchFamily="34" charset="-79"/>
                <a:cs typeface="Futura Medium" panose="020B0602020204020303" pitchFamily="34" charset="-79"/>
              </a:defRPr>
            </a:lvl3pPr>
            <a:lvl4pPr marL="1371600" indent="0" algn="l">
              <a:buNone/>
              <a:defRPr>
                <a:solidFill>
                  <a:schemeClr val="bg1"/>
                </a:solidFill>
                <a:latin typeface="Futura Medium" panose="020B0602020204020303" pitchFamily="34" charset="-79"/>
                <a:cs typeface="Futura Medium" panose="020B0602020204020303" pitchFamily="34" charset="-79"/>
              </a:defRPr>
            </a:lvl4pPr>
            <a:lvl5pPr marL="1828800" indent="0" algn="l">
              <a:buNone/>
              <a:defRPr>
                <a:solidFill>
                  <a:schemeClr val="bg1"/>
                </a:solidFill>
                <a:latin typeface="Futura Medium" panose="020B0602020204020303" pitchFamily="34" charset="-79"/>
                <a:cs typeface="Futura Medium" panose="020B0602020204020303" pitchFamily="34" charset="-79"/>
              </a:defRPr>
            </a:lvl5pPr>
          </a:lstStyle>
          <a:p>
            <a:pPr lvl="0"/>
            <a:r>
              <a:rPr lang="en-US" dirty="0"/>
              <a:t>Type Learning Goal</a:t>
            </a:r>
          </a:p>
        </p:txBody>
      </p:sp>
      <p:sp>
        <p:nvSpPr>
          <p:cNvPr id="7" name="TextBox 6">
            <a:extLst>
              <a:ext uri="{FF2B5EF4-FFF2-40B4-BE49-F238E27FC236}">
                <a16:creationId xmlns:a16="http://schemas.microsoft.com/office/drawing/2014/main" id="{B7D226EA-4EBE-2F4F-B4B3-8C66D44A3FDC}"/>
              </a:ext>
            </a:extLst>
          </p:cNvPr>
          <p:cNvSpPr txBox="1"/>
          <p:nvPr userDrawn="1"/>
        </p:nvSpPr>
        <p:spPr>
          <a:xfrm>
            <a:off x="295275" y="590550"/>
            <a:ext cx="3779478" cy="317139"/>
          </a:xfrm>
          <a:prstGeom prst="rect">
            <a:avLst/>
          </a:prstGeom>
          <a:solidFill>
            <a:srgbClr val="FBCA58"/>
          </a:solidFill>
        </p:spPr>
        <p:txBody>
          <a:bodyPr wrap="square" rtlCol="0" anchor="ctr">
            <a:noAutofit/>
          </a:bodyPr>
          <a:lstStyle/>
          <a:p>
            <a:pPr algn="l"/>
            <a:r>
              <a:rPr lang="en-US" sz="1600" b="1" i="0" dirty="0">
                <a:solidFill>
                  <a:srgbClr val="2E546D"/>
                </a:solidFill>
                <a:latin typeface="Century Gothic" panose="020B0502020202020204" pitchFamily="34" charset="0"/>
                <a:cs typeface="Futura Medium" panose="020B0602020204020303" pitchFamily="34" charset="-79"/>
              </a:rPr>
              <a:t>Independent Practice</a:t>
            </a:r>
          </a:p>
        </p:txBody>
      </p:sp>
      <p:sp>
        <p:nvSpPr>
          <p:cNvPr id="10" name="Text Placeholder 2">
            <a:extLst>
              <a:ext uri="{FF2B5EF4-FFF2-40B4-BE49-F238E27FC236}">
                <a16:creationId xmlns:a16="http://schemas.microsoft.com/office/drawing/2014/main" id="{2F2AA107-37A0-6640-94E6-ADA5A39A9FA3}"/>
              </a:ext>
            </a:extLst>
          </p:cNvPr>
          <p:cNvSpPr>
            <a:spLocks noGrp="1"/>
          </p:cNvSpPr>
          <p:nvPr>
            <p:ph type="body" sz="quarter" idx="15" hasCustomPrompt="1"/>
          </p:nvPr>
        </p:nvSpPr>
        <p:spPr>
          <a:xfrm>
            <a:off x="397668" y="1002771"/>
            <a:ext cx="9077325" cy="2743200"/>
          </a:xfrm>
          <a:prstGeom prst="rect">
            <a:avLst/>
          </a:prstGeom>
        </p:spPr>
        <p:txBody>
          <a:bodyPr/>
          <a:lstStyle>
            <a:lvl1pPr marL="0" indent="0">
              <a:buNone/>
              <a:defRPr sz="2800" b="1" i="0">
                <a:latin typeface="Century Gothic" panose="020B0502020202020204" pitchFamily="34" charset="0"/>
              </a:defRPr>
            </a:lvl1pPr>
          </a:lstStyle>
          <a:p>
            <a:pPr lvl="0"/>
            <a:r>
              <a:rPr lang="en-US" dirty="0"/>
              <a:t>Once the students have reached the learning goal create activities that have them practice the exact skill that has just been taught. This section can be differentiated. </a:t>
            </a:r>
          </a:p>
          <a:p>
            <a:pPr lvl="0"/>
            <a:endParaRPr lang="en-US" dirty="0"/>
          </a:p>
          <a:p>
            <a:pPr lvl="0"/>
            <a:r>
              <a:rPr lang="en-US" dirty="0"/>
              <a:t>Click to add text. Delete textbox if unneeded. </a:t>
            </a:r>
          </a:p>
        </p:txBody>
      </p:sp>
    </p:spTree>
    <p:extLst>
      <p:ext uri="{BB962C8B-B14F-4D97-AF65-F5344CB8AC3E}">
        <p14:creationId xmlns:p14="http://schemas.microsoft.com/office/powerpoint/2010/main" val="4288181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eneric Content Slide">
    <p:spTree>
      <p:nvGrpSpPr>
        <p:cNvPr id="1" name=""/>
        <p:cNvGrpSpPr/>
        <p:nvPr/>
      </p:nvGrpSpPr>
      <p:grpSpPr>
        <a:xfrm>
          <a:off x="0" y="0"/>
          <a:ext cx="0" cy="0"/>
          <a:chOff x="0" y="0"/>
          <a:chExt cx="0" cy="0"/>
        </a:xfrm>
      </p:grpSpPr>
      <p:sp>
        <p:nvSpPr>
          <p:cNvPr id="7" name="Text Placeholder 37">
            <a:extLst>
              <a:ext uri="{FF2B5EF4-FFF2-40B4-BE49-F238E27FC236}">
                <a16:creationId xmlns:a16="http://schemas.microsoft.com/office/drawing/2014/main" id="{D052CD39-86C7-5E45-A279-441BFB974E3D}"/>
              </a:ext>
            </a:extLst>
          </p:cNvPr>
          <p:cNvSpPr>
            <a:spLocks noGrp="1"/>
          </p:cNvSpPr>
          <p:nvPr>
            <p:ph type="body" sz="quarter" idx="14" hasCustomPrompt="1"/>
          </p:nvPr>
        </p:nvSpPr>
        <p:spPr>
          <a:xfrm>
            <a:off x="295275" y="215154"/>
            <a:ext cx="9282113" cy="375396"/>
          </a:xfrm>
          <a:prstGeom prst="rect">
            <a:avLst/>
          </a:prstGeom>
          <a:solidFill>
            <a:srgbClr val="2E546D"/>
          </a:solidFill>
        </p:spPr>
        <p:txBody>
          <a:bodyPr anchor="ctr">
            <a:normAutofit/>
          </a:bodyPr>
          <a:lstStyle>
            <a:lvl1pPr marL="0" indent="0" algn="l">
              <a:buNone/>
              <a:defRPr sz="1800" b="1" i="0">
                <a:solidFill>
                  <a:srgbClr val="FFC000"/>
                </a:solidFill>
                <a:latin typeface="Century Gothic" panose="020B0502020202020204" pitchFamily="34" charset="0"/>
                <a:cs typeface="Futura Medium" panose="020B0602020204020303" pitchFamily="34" charset="-79"/>
              </a:defRPr>
            </a:lvl1pPr>
            <a:lvl2pPr marL="457200" indent="0" algn="l">
              <a:buNone/>
              <a:defRPr>
                <a:solidFill>
                  <a:schemeClr val="bg1"/>
                </a:solidFill>
                <a:latin typeface="Futura Medium" panose="020B0602020204020303" pitchFamily="34" charset="-79"/>
                <a:cs typeface="Futura Medium" panose="020B0602020204020303" pitchFamily="34" charset="-79"/>
              </a:defRPr>
            </a:lvl2pPr>
            <a:lvl3pPr marL="914400" indent="0" algn="l">
              <a:buNone/>
              <a:defRPr>
                <a:solidFill>
                  <a:schemeClr val="bg1"/>
                </a:solidFill>
                <a:latin typeface="Futura Medium" panose="020B0602020204020303" pitchFamily="34" charset="-79"/>
                <a:cs typeface="Futura Medium" panose="020B0602020204020303" pitchFamily="34" charset="-79"/>
              </a:defRPr>
            </a:lvl3pPr>
            <a:lvl4pPr marL="1371600" indent="0" algn="l">
              <a:buNone/>
              <a:defRPr>
                <a:solidFill>
                  <a:schemeClr val="bg1"/>
                </a:solidFill>
                <a:latin typeface="Futura Medium" panose="020B0602020204020303" pitchFamily="34" charset="-79"/>
                <a:cs typeface="Futura Medium" panose="020B0602020204020303" pitchFamily="34" charset="-79"/>
              </a:defRPr>
            </a:lvl4pPr>
            <a:lvl5pPr marL="1828800" indent="0" algn="l">
              <a:buNone/>
              <a:defRPr>
                <a:solidFill>
                  <a:schemeClr val="bg1"/>
                </a:solidFill>
                <a:latin typeface="Futura Medium" panose="020B0602020204020303" pitchFamily="34" charset="-79"/>
                <a:cs typeface="Futura Medium" panose="020B0602020204020303" pitchFamily="34" charset="-79"/>
              </a:defRPr>
            </a:lvl5pPr>
          </a:lstStyle>
          <a:p>
            <a:pPr lvl="0"/>
            <a:r>
              <a:rPr lang="en-US" dirty="0"/>
              <a:t>Type Learning Goal</a:t>
            </a:r>
          </a:p>
        </p:txBody>
      </p:sp>
      <p:sp>
        <p:nvSpPr>
          <p:cNvPr id="21" name="TextBox 20">
            <a:extLst>
              <a:ext uri="{FF2B5EF4-FFF2-40B4-BE49-F238E27FC236}">
                <a16:creationId xmlns:a16="http://schemas.microsoft.com/office/drawing/2014/main" id="{8057D734-81AA-2049-8345-B99B4BA91645}"/>
              </a:ext>
            </a:extLst>
          </p:cNvPr>
          <p:cNvSpPr txBox="1"/>
          <p:nvPr userDrawn="1"/>
        </p:nvSpPr>
        <p:spPr>
          <a:xfrm>
            <a:off x="10042358" y="866274"/>
            <a:ext cx="0" cy="0"/>
          </a:xfrm>
          <a:prstGeom prst="rect">
            <a:avLst/>
          </a:prstGeom>
          <a:noFill/>
          <a:ln>
            <a:noFill/>
          </a:ln>
        </p:spPr>
        <p:txBody>
          <a:bodyPr wrap="none" rtlCol="0" anchor="t" anchorCtr="0">
            <a:normAutofit fontScale="25000" lnSpcReduction="20000"/>
          </a:bodyPr>
          <a:lstStyle/>
          <a:p>
            <a:pPr algn="l"/>
            <a:endParaRPr lang="en-US" sz="4000" dirty="0">
              <a:latin typeface="Futura Medium" panose="020B0602020204020303" pitchFamily="34" charset="-79"/>
              <a:cs typeface="Futura Medium" panose="020B0602020204020303" pitchFamily="34" charset="-79"/>
            </a:endParaRPr>
          </a:p>
        </p:txBody>
      </p:sp>
      <p:sp>
        <p:nvSpPr>
          <p:cNvPr id="11" name="Text Placeholder 2">
            <a:extLst>
              <a:ext uri="{FF2B5EF4-FFF2-40B4-BE49-F238E27FC236}">
                <a16:creationId xmlns:a16="http://schemas.microsoft.com/office/drawing/2014/main" id="{BF86EC76-57E7-3945-83DB-9E6A331BE196}"/>
              </a:ext>
            </a:extLst>
          </p:cNvPr>
          <p:cNvSpPr>
            <a:spLocks noGrp="1"/>
          </p:cNvSpPr>
          <p:nvPr>
            <p:ph type="body" sz="quarter" idx="15" hasCustomPrompt="1"/>
          </p:nvPr>
        </p:nvSpPr>
        <p:spPr>
          <a:xfrm>
            <a:off x="397668" y="991704"/>
            <a:ext cx="9077325" cy="1971676"/>
          </a:xfrm>
          <a:prstGeom prst="rect">
            <a:avLst/>
          </a:prstGeom>
        </p:spPr>
        <p:txBody>
          <a:bodyPr/>
          <a:lstStyle>
            <a:lvl1pPr marL="0" indent="0">
              <a:buNone/>
              <a:defRPr sz="2800" b="1" i="0">
                <a:latin typeface="Century Gothic" panose="020B0502020202020204" pitchFamily="34" charset="0"/>
              </a:defRPr>
            </a:lvl1pPr>
          </a:lstStyle>
          <a:p>
            <a:pPr lvl="0"/>
            <a:r>
              <a:rPr lang="en-US" dirty="0"/>
              <a:t>Explain to the students why the learning of this content is important. </a:t>
            </a:r>
          </a:p>
          <a:p>
            <a:pPr lvl="0"/>
            <a:endParaRPr lang="en-US" dirty="0"/>
          </a:p>
          <a:p>
            <a:pPr lvl="0"/>
            <a:r>
              <a:rPr lang="en-US" dirty="0"/>
              <a:t>Click to add text. Delete textbox if unneeded. </a:t>
            </a:r>
          </a:p>
        </p:txBody>
      </p:sp>
      <p:sp>
        <p:nvSpPr>
          <p:cNvPr id="5" name="Text Placeholder 4">
            <a:extLst>
              <a:ext uri="{FF2B5EF4-FFF2-40B4-BE49-F238E27FC236}">
                <a16:creationId xmlns:a16="http://schemas.microsoft.com/office/drawing/2014/main" id="{26005884-EA56-4A5F-8C82-1956C2ADF2F8}"/>
              </a:ext>
            </a:extLst>
          </p:cNvPr>
          <p:cNvSpPr>
            <a:spLocks noGrp="1"/>
          </p:cNvSpPr>
          <p:nvPr>
            <p:ph type="body" sz="quarter" idx="17" hasCustomPrompt="1"/>
          </p:nvPr>
        </p:nvSpPr>
        <p:spPr>
          <a:xfrm>
            <a:off x="295275" y="591240"/>
            <a:ext cx="3779478" cy="319722"/>
          </a:xfrm>
          <a:prstGeom prst="rect">
            <a:avLst/>
          </a:prstGeom>
          <a:solidFill>
            <a:srgbClr val="FBCA58"/>
          </a:solidFill>
        </p:spPr>
        <p:txBody>
          <a:bodyPr/>
          <a:lstStyle>
            <a:lvl1pPr marL="0" indent="0">
              <a:buNone/>
              <a:defRPr sz="1600" b="1">
                <a:solidFill>
                  <a:srgbClr val="2E546D"/>
                </a:solidFill>
                <a:latin typeface="+mj-lt"/>
              </a:defRPr>
            </a:lvl1pPr>
            <a:lvl2pPr>
              <a:defRPr sz="1800"/>
            </a:lvl2pPr>
            <a:lvl3pPr>
              <a:defRPr sz="1600"/>
            </a:lvl3pPr>
            <a:lvl4pPr>
              <a:defRPr sz="1400"/>
            </a:lvl4pPr>
            <a:lvl5pPr>
              <a:defRPr sz="1400"/>
            </a:lvl5pPr>
          </a:lstStyle>
          <a:p>
            <a:pPr lvl="0"/>
            <a:r>
              <a:rPr lang="en-US" dirty="0"/>
              <a:t>Type Subheading here</a:t>
            </a:r>
          </a:p>
        </p:txBody>
      </p:sp>
    </p:spTree>
    <p:extLst>
      <p:ext uri="{BB962C8B-B14F-4D97-AF65-F5344CB8AC3E}">
        <p14:creationId xmlns:p14="http://schemas.microsoft.com/office/powerpoint/2010/main" val="3485279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3646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 Now">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A0D500E-A7E8-9948-9493-B71BF9B8CEC2}"/>
              </a:ext>
            </a:extLst>
          </p:cNvPr>
          <p:cNvSpPr txBox="1"/>
          <p:nvPr userDrawn="1"/>
        </p:nvSpPr>
        <p:spPr>
          <a:xfrm>
            <a:off x="295218" y="208656"/>
            <a:ext cx="1572219" cy="515262"/>
          </a:xfrm>
          <a:prstGeom prst="rect">
            <a:avLst/>
          </a:prstGeom>
          <a:solidFill>
            <a:srgbClr val="2E546D"/>
          </a:solidFill>
          <a:ln>
            <a:noFill/>
          </a:ln>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Do Now</a:t>
            </a:r>
          </a:p>
        </p:txBody>
      </p:sp>
      <p:sp>
        <p:nvSpPr>
          <p:cNvPr id="6" name="TextBox 5">
            <a:extLst>
              <a:ext uri="{FF2B5EF4-FFF2-40B4-BE49-F238E27FC236}">
                <a16:creationId xmlns:a16="http://schemas.microsoft.com/office/drawing/2014/main" id="{8BA40631-C083-AD47-B428-316584A39680}"/>
              </a:ext>
            </a:extLst>
          </p:cNvPr>
          <p:cNvSpPr txBox="1"/>
          <p:nvPr userDrawn="1"/>
        </p:nvSpPr>
        <p:spPr>
          <a:xfrm>
            <a:off x="1867437" y="224237"/>
            <a:ext cx="10004958" cy="499682"/>
          </a:xfrm>
          <a:prstGeom prst="rect">
            <a:avLst/>
          </a:prstGeom>
          <a:solidFill>
            <a:schemeClr val="bg1"/>
          </a:solidFill>
          <a:ln>
            <a:noFill/>
          </a:ln>
        </p:spPr>
        <p:txBody>
          <a:bodyPr wrap="square" rtlCol="0" anchor="ctr">
            <a:normAutofit/>
          </a:bodyPr>
          <a:lstStyle/>
          <a:p>
            <a:r>
              <a:rPr lang="en-US" sz="2400" b="1" i="0" dirty="0">
                <a:solidFill>
                  <a:srgbClr val="23566C"/>
                </a:solidFill>
                <a:latin typeface="Century Gothic" panose="020B0502020202020204" pitchFamily="34" charset="0"/>
                <a:cs typeface="Futura Medium" panose="020B0602020204020303" pitchFamily="34" charset="-79"/>
              </a:rPr>
              <a:t>Sit down and begin this task immediately.</a:t>
            </a:r>
          </a:p>
        </p:txBody>
      </p:sp>
      <p:sp>
        <p:nvSpPr>
          <p:cNvPr id="7" name="Text Placeholder 6">
            <a:extLst>
              <a:ext uri="{FF2B5EF4-FFF2-40B4-BE49-F238E27FC236}">
                <a16:creationId xmlns:a16="http://schemas.microsoft.com/office/drawing/2014/main" id="{BF35187B-F1B6-6642-9304-A94B5E4C924F}"/>
              </a:ext>
            </a:extLst>
          </p:cNvPr>
          <p:cNvSpPr>
            <a:spLocks noGrp="1"/>
          </p:cNvSpPr>
          <p:nvPr>
            <p:ph type="body" sz="quarter" idx="10" hasCustomPrompt="1"/>
          </p:nvPr>
        </p:nvSpPr>
        <p:spPr>
          <a:xfrm>
            <a:off x="399245" y="780837"/>
            <a:ext cx="11359166" cy="1112357"/>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800" b="1" i="0">
                <a:latin typeface="Century Gothic" panose="020B0502020202020204" pitchFamily="34" charset="0"/>
              </a:defRPr>
            </a:lvl1pPr>
          </a:lstStyle>
          <a:p>
            <a:pPr lvl="0"/>
            <a:r>
              <a:rPr lang="en-US" dirty="0"/>
              <a:t>Explain what students need to do.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 Delete textbox if unneeded. </a:t>
            </a:r>
          </a:p>
        </p:txBody>
      </p:sp>
      <p:sp>
        <p:nvSpPr>
          <p:cNvPr id="10" name="Text Placeholder 6">
            <a:extLst>
              <a:ext uri="{FF2B5EF4-FFF2-40B4-BE49-F238E27FC236}">
                <a16:creationId xmlns:a16="http://schemas.microsoft.com/office/drawing/2014/main" id="{93AE7A03-206B-7848-A477-7A841FF720DA}"/>
              </a:ext>
            </a:extLst>
          </p:cNvPr>
          <p:cNvSpPr>
            <a:spLocks noGrp="1"/>
          </p:cNvSpPr>
          <p:nvPr>
            <p:ph type="body" sz="quarter" idx="11" hasCustomPrompt="1"/>
          </p:nvPr>
        </p:nvSpPr>
        <p:spPr>
          <a:xfrm>
            <a:off x="399245" y="2066578"/>
            <a:ext cx="11359166" cy="4385737"/>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800" b="1" i="0">
                <a:latin typeface="Century Gothic" panose="020B0502020202020204" pitchFamily="34" charset="0"/>
              </a:defRPr>
            </a:lvl1pPr>
          </a:lstStyle>
          <a:p>
            <a:pPr lvl="0"/>
            <a:r>
              <a:rPr lang="en-US" dirty="0"/>
              <a:t>Enter in your task</a:t>
            </a:r>
          </a:p>
          <a:p>
            <a:pPr lvl="0"/>
            <a:endParaRPr lang="en-US"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 Delete textbox if unneeded. </a:t>
            </a:r>
          </a:p>
        </p:txBody>
      </p:sp>
    </p:spTree>
    <p:extLst>
      <p:ext uri="{BB962C8B-B14F-4D97-AF65-F5344CB8AC3E}">
        <p14:creationId xmlns:p14="http://schemas.microsoft.com/office/powerpoint/2010/main" val="409273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I) Learning Goal Setup">
    <p:bg>
      <p:bgPr>
        <a:solidFill>
          <a:schemeClr val="bg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B610586-1121-E545-B9A3-243F30D950DD}"/>
              </a:ext>
            </a:extLst>
          </p:cNvPr>
          <p:cNvSpPr txBox="1"/>
          <p:nvPr userDrawn="1"/>
        </p:nvSpPr>
        <p:spPr>
          <a:xfrm>
            <a:off x="295218" y="1011383"/>
            <a:ext cx="2364855" cy="538446"/>
          </a:xfrm>
          <a:prstGeom prst="rect">
            <a:avLst/>
          </a:prstGeom>
          <a:solidFill>
            <a:srgbClr val="2E546D"/>
          </a:solidFill>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Learning Goal</a:t>
            </a:r>
          </a:p>
        </p:txBody>
      </p:sp>
      <p:sp>
        <p:nvSpPr>
          <p:cNvPr id="9" name="TextBox 8">
            <a:extLst>
              <a:ext uri="{FF2B5EF4-FFF2-40B4-BE49-F238E27FC236}">
                <a16:creationId xmlns:a16="http://schemas.microsoft.com/office/drawing/2014/main" id="{DF9C2B4A-0943-CC42-BE38-4F715F7CAA2B}"/>
              </a:ext>
            </a:extLst>
          </p:cNvPr>
          <p:cNvSpPr txBox="1"/>
          <p:nvPr userDrawn="1"/>
        </p:nvSpPr>
        <p:spPr>
          <a:xfrm>
            <a:off x="517951" y="4565193"/>
            <a:ext cx="2734700" cy="1947917"/>
          </a:xfrm>
          <a:prstGeom prst="rect">
            <a:avLst/>
          </a:prstGeom>
          <a:noFill/>
        </p:spPr>
        <p:txBody>
          <a:bodyPr wrap="square" tIns="180000" rtlCol="0" anchor="t">
            <a:normAutofit/>
          </a:bodyPr>
          <a:lstStyle/>
          <a:p>
            <a:r>
              <a:rPr lang="en-US" sz="3600" b="1" i="0" dirty="0">
                <a:solidFill>
                  <a:srgbClr val="2E546D"/>
                </a:solidFill>
                <a:latin typeface="Calibri" panose="020F0502020204030204" pitchFamily="34" charset="0"/>
                <a:cs typeface="Calibri" panose="020F0502020204030204" pitchFamily="34" charset="0"/>
              </a:rPr>
              <a:t>Think </a:t>
            </a:r>
          </a:p>
          <a:p>
            <a:r>
              <a:rPr lang="en-US" sz="3600" b="1" i="0" dirty="0">
                <a:solidFill>
                  <a:srgbClr val="2E546D"/>
                </a:solidFill>
                <a:latin typeface="Calibri" panose="020F0502020204030204" pitchFamily="34" charset="0"/>
                <a:cs typeface="Calibri" panose="020F0502020204030204" pitchFamily="34" charset="0"/>
              </a:rPr>
              <a:t>Pair</a:t>
            </a:r>
          </a:p>
          <a:p>
            <a:r>
              <a:rPr lang="en-US" sz="3600" b="1" i="0" dirty="0">
                <a:solidFill>
                  <a:srgbClr val="2E546D"/>
                </a:solidFill>
                <a:latin typeface="Calibri" panose="020F0502020204030204" pitchFamily="34" charset="0"/>
                <a:cs typeface="Calibri" panose="020F0502020204030204" pitchFamily="34" charset="0"/>
              </a:rPr>
              <a:t>Share</a:t>
            </a:r>
          </a:p>
        </p:txBody>
      </p:sp>
      <p:sp>
        <p:nvSpPr>
          <p:cNvPr id="16" name="Text Placeholder 15">
            <a:extLst>
              <a:ext uri="{FF2B5EF4-FFF2-40B4-BE49-F238E27FC236}">
                <a16:creationId xmlns:a16="http://schemas.microsoft.com/office/drawing/2014/main" id="{F92EDFBF-1AC7-4849-AEE9-9746296E15EF}"/>
              </a:ext>
            </a:extLst>
          </p:cNvPr>
          <p:cNvSpPr>
            <a:spLocks noGrp="1"/>
          </p:cNvSpPr>
          <p:nvPr>
            <p:ph type="body" sz="quarter" idx="10" hasCustomPrompt="1"/>
          </p:nvPr>
        </p:nvSpPr>
        <p:spPr>
          <a:xfrm>
            <a:off x="295274" y="1549400"/>
            <a:ext cx="11601508" cy="2929609"/>
          </a:xfrm>
          <a:prstGeom prst="rect">
            <a:avLst/>
          </a:prstGeom>
          <a:solidFill>
            <a:srgbClr val="2E546D"/>
          </a:solidFill>
          <a:ln>
            <a:noFill/>
          </a:ln>
        </p:spPr>
        <p:txBody>
          <a:bodyPr tIns="144000" bIns="0"/>
          <a:lstStyle>
            <a:lvl1pPr marL="0" indent="0">
              <a:buNone/>
              <a:defRPr sz="6000" b="1" i="0">
                <a:solidFill>
                  <a:schemeClr val="bg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A statement describing what the students will be able to do by the end of the lesson.</a:t>
            </a:r>
          </a:p>
        </p:txBody>
      </p:sp>
      <p:grpSp>
        <p:nvGrpSpPr>
          <p:cNvPr id="24" name="Group 23">
            <a:extLst>
              <a:ext uri="{FF2B5EF4-FFF2-40B4-BE49-F238E27FC236}">
                <a16:creationId xmlns:a16="http://schemas.microsoft.com/office/drawing/2014/main" id="{5BA5BEC9-826C-1A47-BE3A-FB14643A0AFC}"/>
              </a:ext>
            </a:extLst>
          </p:cNvPr>
          <p:cNvGrpSpPr/>
          <p:nvPr userDrawn="1"/>
        </p:nvGrpSpPr>
        <p:grpSpPr>
          <a:xfrm>
            <a:off x="3252651" y="4754285"/>
            <a:ext cx="6037091" cy="1758825"/>
            <a:chOff x="3419637" y="4738177"/>
            <a:chExt cx="6037091" cy="1758825"/>
          </a:xfrm>
        </p:grpSpPr>
        <p:pic>
          <p:nvPicPr>
            <p:cNvPr id="18" name="Picture 17">
              <a:extLst>
                <a:ext uri="{FF2B5EF4-FFF2-40B4-BE49-F238E27FC236}">
                  <a16:creationId xmlns:a16="http://schemas.microsoft.com/office/drawing/2014/main" id="{E37A4E4E-E544-E249-993F-5D9F8D408AA7}"/>
                </a:ext>
              </a:extLst>
            </p:cNvPr>
            <p:cNvPicPr>
              <a:picLocks noChangeAspect="1"/>
            </p:cNvPicPr>
            <p:nvPr userDrawn="1"/>
          </p:nvPicPr>
          <p:blipFill>
            <a:blip r:embed="rId2"/>
            <a:stretch>
              <a:fillRect/>
            </a:stretch>
          </p:blipFill>
          <p:spPr>
            <a:xfrm>
              <a:off x="7548216" y="4738177"/>
              <a:ext cx="1908512" cy="1758825"/>
            </a:xfrm>
            <a:prstGeom prst="rect">
              <a:avLst/>
            </a:prstGeom>
          </p:spPr>
        </p:pic>
        <p:pic>
          <p:nvPicPr>
            <p:cNvPr id="20" name="Picture 19">
              <a:extLst>
                <a:ext uri="{FF2B5EF4-FFF2-40B4-BE49-F238E27FC236}">
                  <a16:creationId xmlns:a16="http://schemas.microsoft.com/office/drawing/2014/main" id="{7136D400-0E94-6C46-90A5-1287F85EA4CB}"/>
                </a:ext>
              </a:extLst>
            </p:cNvPr>
            <p:cNvPicPr>
              <a:picLocks noChangeAspect="1"/>
            </p:cNvPicPr>
            <p:nvPr userDrawn="1"/>
          </p:nvPicPr>
          <p:blipFill>
            <a:blip r:embed="rId3"/>
            <a:stretch>
              <a:fillRect/>
            </a:stretch>
          </p:blipFill>
          <p:spPr>
            <a:xfrm>
              <a:off x="5489858" y="4744984"/>
              <a:ext cx="1981018" cy="1631427"/>
            </a:xfrm>
            <a:prstGeom prst="rect">
              <a:avLst/>
            </a:prstGeom>
          </p:spPr>
        </p:pic>
        <p:pic>
          <p:nvPicPr>
            <p:cNvPr id="22" name="Picture 21">
              <a:extLst>
                <a:ext uri="{FF2B5EF4-FFF2-40B4-BE49-F238E27FC236}">
                  <a16:creationId xmlns:a16="http://schemas.microsoft.com/office/drawing/2014/main" id="{1428E63F-FFC1-9440-B22C-5C00F37E9B04}"/>
                </a:ext>
              </a:extLst>
            </p:cNvPr>
            <p:cNvPicPr>
              <a:picLocks noChangeAspect="1"/>
            </p:cNvPicPr>
            <p:nvPr userDrawn="1"/>
          </p:nvPicPr>
          <p:blipFill>
            <a:blip r:embed="rId4"/>
            <a:stretch>
              <a:fillRect/>
            </a:stretch>
          </p:blipFill>
          <p:spPr>
            <a:xfrm>
              <a:off x="3419637" y="4744984"/>
              <a:ext cx="1992881" cy="1631427"/>
            </a:xfrm>
            <a:prstGeom prst="rect">
              <a:avLst/>
            </a:prstGeom>
          </p:spPr>
        </p:pic>
      </p:grpSp>
    </p:spTree>
    <p:extLst>
      <p:ext uri="{BB962C8B-B14F-4D97-AF65-F5344CB8AC3E}">
        <p14:creationId xmlns:p14="http://schemas.microsoft.com/office/powerpoint/2010/main" val="2503526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Goal Simple">
    <p:bg>
      <p:bgPr>
        <a:solidFill>
          <a:schemeClr val="bg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B610586-1121-E545-B9A3-243F30D950DD}"/>
              </a:ext>
            </a:extLst>
          </p:cNvPr>
          <p:cNvSpPr txBox="1"/>
          <p:nvPr userDrawn="1"/>
        </p:nvSpPr>
        <p:spPr>
          <a:xfrm>
            <a:off x="295218" y="1011383"/>
            <a:ext cx="2364855" cy="538446"/>
          </a:xfrm>
          <a:prstGeom prst="rect">
            <a:avLst/>
          </a:prstGeom>
          <a:solidFill>
            <a:srgbClr val="2E546D"/>
          </a:solidFill>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Learning Goal</a:t>
            </a:r>
          </a:p>
        </p:txBody>
      </p:sp>
      <p:sp>
        <p:nvSpPr>
          <p:cNvPr id="16" name="Text Placeholder 15">
            <a:extLst>
              <a:ext uri="{FF2B5EF4-FFF2-40B4-BE49-F238E27FC236}">
                <a16:creationId xmlns:a16="http://schemas.microsoft.com/office/drawing/2014/main" id="{F92EDFBF-1AC7-4849-AEE9-9746296E15EF}"/>
              </a:ext>
            </a:extLst>
          </p:cNvPr>
          <p:cNvSpPr>
            <a:spLocks noGrp="1"/>
          </p:cNvSpPr>
          <p:nvPr>
            <p:ph type="body" sz="quarter" idx="10" hasCustomPrompt="1"/>
          </p:nvPr>
        </p:nvSpPr>
        <p:spPr>
          <a:xfrm>
            <a:off x="295274" y="1549400"/>
            <a:ext cx="11601508" cy="2929609"/>
          </a:xfrm>
          <a:prstGeom prst="rect">
            <a:avLst/>
          </a:prstGeom>
          <a:solidFill>
            <a:srgbClr val="2E546D"/>
          </a:solidFill>
          <a:ln>
            <a:noFill/>
          </a:ln>
        </p:spPr>
        <p:txBody>
          <a:bodyPr tIns="144000" bIns="0"/>
          <a:lstStyle>
            <a:lvl1pPr marL="0" indent="0">
              <a:buNone/>
              <a:defRPr sz="6000" b="1" i="0">
                <a:solidFill>
                  <a:schemeClr val="bg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A statement describing what the students will be able to do by the end of the lesson.</a:t>
            </a:r>
          </a:p>
        </p:txBody>
      </p:sp>
    </p:spTree>
    <p:extLst>
      <p:ext uri="{BB962C8B-B14F-4D97-AF65-F5344CB8AC3E}">
        <p14:creationId xmlns:p14="http://schemas.microsoft.com/office/powerpoint/2010/main" val="4004097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I) Key Term Definition">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A0D500E-A7E8-9948-9493-B71BF9B8CEC2}"/>
              </a:ext>
            </a:extLst>
          </p:cNvPr>
          <p:cNvSpPr txBox="1"/>
          <p:nvPr userDrawn="1"/>
        </p:nvSpPr>
        <p:spPr>
          <a:xfrm>
            <a:off x="295218" y="208656"/>
            <a:ext cx="3043727" cy="515262"/>
          </a:xfrm>
          <a:prstGeom prst="rect">
            <a:avLst/>
          </a:prstGeom>
          <a:solidFill>
            <a:srgbClr val="2E546D"/>
          </a:solidFill>
          <a:ln>
            <a:noFill/>
          </a:ln>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Key Term Definition</a:t>
            </a:r>
          </a:p>
        </p:txBody>
      </p:sp>
      <p:sp>
        <p:nvSpPr>
          <p:cNvPr id="9" name="TextBox 8">
            <a:extLst>
              <a:ext uri="{FF2B5EF4-FFF2-40B4-BE49-F238E27FC236}">
                <a16:creationId xmlns:a16="http://schemas.microsoft.com/office/drawing/2014/main" id="{F8E5EB58-8F76-3048-9FB3-21AC89DAF2CC}"/>
              </a:ext>
            </a:extLst>
          </p:cNvPr>
          <p:cNvSpPr txBox="1"/>
          <p:nvPr userDrawn="1"/>
        </p:nvSpPr>
        <p:spPr>
          <a:xfrm>
            <a:off x="295218" y="1873045"/>
            <a:ext cx="4609291" cy="495947"/>
          </a:xfrm>
          <a:prstGeom prst="rect">
            <a:avLst/>
          </a:prstGeom>
          <a:solidFill>
            <a:srgbClr val="FBCA58"/>
          </a:solidFill>
          <a:ln>
            <a:noFill/>
          </a:ln>
        </p:spPr>
        <p:txBody>
          <a:bodyPr wrap="square" rtlCol="0" anchor="ctr">
            <a:normAutofit/>
          </a:bodyPr>
          <a:lstStyle/>
          <a:p>
            <a:r>
              <a:rPr lang="en-US" sz="2400" b="1" i="0" dirty="0">
                <a:solidFill>
                  <a:srgbClr val="23566C"/>
                </a:solidFill>
                <a:latin typeface="Century Gothic" panose="020B0502020202020204" pitchFamily="34" charset="0"/>
                <a:cs typeface="Futura Medium" panose="020B0602020204020303" pitchFamily="34" charset="-79"/>
              </a:rPr>
              <a:t>Track with me / Read with me</a:t>
            </a:r>
          </a:p>
        </p:txBody>
      </p:sp>
      <p:sp>
        <p:nvSpPr>
          <p:cNvPr id="12" name="Text Placeholder 15">
            <a:extLst>
              <a:ext uri="{FF2B5EF4-FFF2-40B4-BE49-F238E27FC236}">
                <a16:creationId xmlns:a16="http://schemas.microsoft.com/office/drawing/2014/main" id="{2E21142D-FCB6-AD43-81CF-7EE41D3DAC00}"/>
              </a:ext>
            </a:extLst>
          </p:cNvPr>
          <p:cNvSpPr>
            <a:spLocks noGrp="1"/>
          </p:cNvSpPr>
          <p:nvPr>
            <p:ph type="body" sz="quarter" idx="10" hasCustomPrompt="1"/>
          </p:nvPr>
        </p:nvSpPr>
        <p:spPr>
          <a:xfrm>
            <a:off x="295218" y="722387"/>
            <a:ext cx="11601564" cy="1150657"/>
          </a:xfrm>
          <a:prstGeom prst="rect">
            <a:avLst/>
          </a:prstGeom>
          <a:solidFill>
            <a:srgbClr val="2E546D"/>
          </a:solidFill>
        </p:spPr>
        <p:txBody>
          <a:bodyPr tIns="144000" bIns="0"/>
          <a:lstStyle>
            <a:lvl1pPr marL="0" indent="0">
              <a:buNone/>
              <a:defRPr sz="6000" b="1" i="0">
                <a:solidFill>
                  <a:schemeClr val="bg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Type target vocabulary</a:t>
            </a:r>
          </a:p>
        </p:txBody>
      </p:sp>
      <p:sp>
        <p:nvSpPr>
          <p:cNvPr id="13" name="Text Placeholder 15">
            <a:extLst>
              <a:ext uri="{FF2B5EF4-FFF2-40B4-BE49-F238E27FC236}">
                <a16:creationId xmlns:a16="http://schemas.microsoft.com/office/drawing/2014/main" id="{433481FB-B158-8942-A907-67474F1AC65E}"/>
              </a:ext>
            </a:extLst>
          </p:cNvPr>
          <p:cNvSpPr>
            <a:spLocks noGrp="1"/>
          </p:cNvSpPr>
          <p:nvPr>
            <p:ph type="body" sz="quarter" idx="11" hasCustomPrompt="1"/>
          </p:nvPr>
        </p:nvSpPr>
        <p:spPr>
          <a:xfrm>
            <a:off x="295218" y="2386776"/>
            <a:ext cx="11577177" cy="4242624"/>
          </a:xfrm>
          <a:prstGeom prst="rect">
            <a:avLst/>
          </a:prstGeom>
          <a:noFill/>
        </p:spPr>
        <p:txBody>
          <a:bodyPr tIns="144000" bIns="0"/>
          <a:lstStyle>
            <a:lvl1pPr marL="0" indent="0">
              <a:buNone/>
              <a:defRPr sz="6000" b="1" i="0">
                <a:solidFill>
                  <a:srgbClr val="2E546D"/>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Type definition</a:t>
            </a:r>
          </a:p>
        </p:txBody>
      </p:sp>
    </p:spTree>
    <p:extLst>
      <p:ext uri="{BB962C8B-B14F-4D97-AF65-F5344CB8AC3E}">
        <p14:creationId xmlns:p14="http://schemas.microsoft.com/office/powerpoint/2010/main" val="814451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I) Key Term Definition Disappear">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A0D500E-A7E8-9948-9493-B71BF9B8CEC2}"/>
              </a:ext>
            </a:extLst>
          </p:cNvPr>
          <p:cNvSpPr txBox="1"/>
          <p:nvPr userDrawn="1"/>
        </p:nvSpPr>
        <p:spPr>
          <a:xfrm>
            <a:off x="295218" y="208656"/>
            <a:ext cx="3045600" cy="515262"/>
          </a:xfrm>
          <a:prstGeom prst="rect">
            <a:avLst/>
          </a:prstGeom>
          <a:solidFill>
            <a:srgbClr val="2E546D"/>
          </a:solidFill>
          <a:ln>
            <a:noFill/>
          </a:ln>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Key Term Definition</a:t>
            </a:r>
          </a:p>
        </p:txBody>
      </p:sp>
      <p:sp>
        <p:nvSpPr>
          <p:cNvPr id="12" name="Text Placeholder 15">
            <a:extLst>
              <a:ext uri="{FF2B5EF4-FFF2-40B4-BE49-F238E27FC236}">
                <a16:creationId xmlns:a16="http://schemas.microsoft.com/office/drawing/2014/main" id="{2E21142D-FCB6-AD43-81CF-7EE41D3DAC00}"/>
              </a:ext>
            </a:extLst>
          </p:cNvPr>
          <p:cNvSpPr>
            <a:spLocks noGrp="1"/>
          </p:cNvSpPr>
          <p:nvPr>
            <p:ph type="body" sz="quarter" idx="10" hasCustomPrompt="1"/>
          </p:nvPr>
        </p:nvSpPr>
        <p:spPr>
          <a:xfrm>
            <a:off x="295218" y="722387"/>
            <a:ext cx="11601564" cy="1150657"/>
          </a:xfrm>
          <a:prstGeom prst="rect">
            <a:avLst/>
          </a:prstGeom>
          <a:solidFill>
            <a:srgbClr val="2E546D"/>
          </a:solidFill>
        </p:spPr>
        <p:txBody>
          <a:bodyPr tIns="144000" bIns="0"/>
          <a:lstStyle>
            <a:lvl1pPr marL="0" indent="0">
              <a:buNone/>
              <a:defRPr sz="6000" b="1" i="0">
                <a:solidFill>
                  <a:schemeClr val="bg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Type target vocabulary</a:t>
            </a:r>
          </a:p>
        </p:txBody>
      </p:sp>
      <p:sp>
        <p:nvSpPr>
          <p:cNvPr id="13" name="Text Placeholder 15">
            <a:extLst>
              <a:ext uri="{FF2B5EF4-FFF2-40B4-BE49-F238E27FC236}">
                <a16:creationId xmlns:a16="http://schemas.microsoft.com/office/drawing/2014/main" id="{433481FB-B158-8942-A907-67474F1AC65E}"/>
              </a:ext>
            </a:extLst>
          </p:cNvPr>
          <p:cNvSpPr>
            <a:spLocks noGrp="1"/>
          </p:cNvSpPr>
          <p:nvPr>
            <p:ph type="body" sz="quarter" idx="11" hasCustomPrompt="1"/>
          </p:nvPr>
        </p:nvSpPr>
        <p:spPr>
          <a:xfrm>
            <a:off x="295218" y="2386776"/>
            <a:ext cx="11577177" cy="1042224"/>
          </a:xfrm>
          <a:prstGeom prst="rect">
            <a:avLst/>
          </a:prstGeom>
          <a:noFill/>
        </p:spPr>
        <p:txBody>
          <a:bodyPr tIns="144000" bIns="0"/>
          <a:lstStyle>
            <a:lvl1pPr marL="0" indent="0">
              <a:buNone/>
              <a:defRPr sz="6000" b="1" i="0">
                <a:solidFill>
                  <a:srgbClr val="2F556E"/>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Type target vocabulary</a:t>
            </a:r>
          </a:p>
        </p:txBody>
      </p:sp>
      <p:sp>
        <p:nvSpPr>
          <p:cNvPr id="6" name="Text Placeholder 15">
            <a:extLst>
              <a:ext uri="{FF2B5EF4-FFF2-40B4-BE49-F238E27FC236}">
                <a16:creationId xmlns:a16="http://schemas.microsoft.com/office/drawing/2014/main" id="{C99969C1-6602-ED48-B174-C33A6E95ED02}"/>
              </a:ext>
            </a:extLst>
          </p:cNvPr>
          <p:cNvSpPr>
            <a:spLocks noGrp="1"/>
          </p:cNvSpPr>
          <p:nvPr>
            <p:ph type="body" sz="quarter" idx="12" hasCustomPrompt="1"/>
          </p:nvPr>
        </p:nvSpPr>
        <p:spPr>
          <a:xfrm>
            <a:off x="295218" y="3421620"/>
            <a:ext cx="11577177" cy="3158794"/>
          </a:xfrm>
          <a:prstGeom prst="rect">
            <a:avLst/>
          </a:prstGeom>
          <a:noFill/>
        </p:spPr>
        <p:txBody>
          <a:bodyPr tIns="144000" bIns="0"/>
          <a:lstStyle>
            <a:lvl1pPr marL="0" indent="0">
              <a:buNone/>
              <a:defRPr sz="6000" b="1" i="0">
                <a:solidFill>
                  <a:srgbClr val="2F556E"/>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Type the part of the definition that will disappear upon clicking. </a:t>
            </a:r>
          </a:p>
        </p:txBody>
      </p:sp>
      <p:sp>
        <p:nvSpPr>
          <p:cNvPr id="7" name="TextBox 6">
            <a:extLst>
              <a:ext uri="{FF2B5EF4-FFF2-40B4-BE49-F238E27FC236}">
                <a16:creationId xmlns:a16="http://schemas.microsoft.com/office/drawing/2014/main" id="{41034DDA-3128-9245-AE60-3BC48E5BA7BD}"/>
              </a:ext>
            </a:extLst>
          </p:cNvPr>
          <p:cNvSpPr txBox="1"/>
          <p:nvPr userDrawn="1"/>
        </p:nvSpPr>
        <p:spPr>
          <a:xfrm>
            <a:off x="295218" y="1873045"/>
            <a:ext cx="4609291" cy="495947"/>
          </a:xfrm>
          <a:prstGeom prst="rect">
            <a:avLst/>
          </a:prstGeom>
          <a:solidFill>
            <a:srgbClr val="FBCA58"/>
          </a:solidFill>
          <a:ln>
            <a:noFill/>
          </a:ln>
        </p:spPr>
        <p:txBody>
          <a:bodyPr wrap="square" rtlCol="0" anchor="ctr">
            <a:normAutofit/>
          </a:bodyPr>
          <a:lstStyle/>
          <a:p>
            <a:r>
              <a:rPr lang="en-US" sz="2400" b="1" i="0" dirty="0">
                <a:solidFill>
                  <a:srgbClr val="2F556E"/>
                </a:solidFill>
                <a:latin typeface="Century Gothic" panose="020B0502020202020204" pitchFamily="34" charset="0"/>
                <a:cs typeface="Futura Medium" panose="020B0602020204020303" pitchFamily="34" charset="-79"/>
              </a:rPr>
              <a:t>Track with me / Read with me</a:t>
            </a:r>
          </a:p>
        </p:txBody>
      </p:sp>
    </p:spTree>
    <p:extLst>
      <p:ext uri="{BB962C8B-B14F-4D97-AF65-F5344CB8AC3E}">
        <p14:creationId xmlns:p14="http://schemas.microsoft.com/office/powerpoint/2010/main" val="2123652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1" presetClass="exit" presetSubtype="0" fill="hold" nodeType="clickEffect">
                  <p:stCondLst>
                    <p:cond delay="0"/>
                  </p:stCondLst>
                  <p:childTnLst>
                    <p:set>
                      <p:cBhvr>
                        <p:cTn dur="1" fill="hold">
                          <p:stCondLst>
                            <p:cond delay="0"/>
                          </p:stCondLst>
                        </p:cTn>
                        <p:tgtEl>
                          <p:spTgt spid="6"/>
                        </p:tgtEl>
                        <p:attrNameLst>
                          <p:attrName>style.visibility</p:attrName>
                        </p:attrNameLst>
                      </p:cBhvr>
                      <p:to>
                        <p:strVal val="hidden"/>
                      </p:to>
                    </p:se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I) Easy English">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A0D500E-A7E8-9948-9493-B71BF9B8CEC2}"/>
              </a:ext>
            </a:extLst>
          </p:cNvPr>
          <p:cNvSpPr txBox="1"/>
          <p:nvPr userDrawn="1"/>
        </p:nvSpPr>
        <p:spPr>
          <a:xfrm>
            <a:off x="295218" y="208656"/>
            <a:ext cx="3045600" cy="515262"/>
          </a:xfrm>
          <a:prstGeom prst="rect">
            <a:avLst/>
          </a:prstGeom>
          <a:solidFill>
            <a:srgbClr val="2F556E"/>
          </a:solidFill>
          <a:ln>
            <a:noFill/>
          </a:ln>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Key Term Definition</a:t>
            </a:r>
          </a:p>
        </p:txBody>
      </p:sp>
      <p:sp>
        <p:nvSpPr>
          <p:cNvPr id="9" name="TextBox 8">
            <a:extLst>
              <a:ext uri="{FF2B5EF4-FFF2-40B4-BE49-F238E27FC236}">
                <a16:creationId xmlns:a16="http://schemas.microsoft.com/office/drawing/2014/main" id="{F8E5EB58-8F76-3048-9FB3-21AC89DAF2CC}"/>
              </a:ext>
            </a:extLst>
          </p:cNvPr>
          <p:cNvSpPr txBox="1"/>
          <p:nvPr userDrawn="1"/>
        </p:nvSpPr>
        <p:spPr>
          <a:xfrm>
            <a:off x="295219" y="1873045"/>
            <a:ext cx="1990782" cy="495947"/>
          </a:xfrm>
          <a:prstGeom prst="rect">
            <a:avLst/>
          </a:prstGeom>
          <a:solidFill>
            <a:srgbClr val="FBCA58"/>
          </a:solidFill>
          <a:ln>
            <a:noFill/>
          </a:ln>
        </p:spPr>
        <p:txBody>
          <a:bodyPr wrap="square" rtlCol="0" anchor="ctr">
            <a:normAutofit/>
          </a:bodyPr>
          <a:lstStyle/>
          <a:p>
            <a:r>
              <a:rPr lang="en-US" sz="2400" b="1" i="0" dirty="0">
                <a:solidFill>
                  <a:srgbClr val="2F556E"/>
                </a:solidFill>
                <a:latin typeface="Century Gothic" panose="020B0502020202020204" pitchFamily="34" charset="0"/>
                <a:cs typeface="Futura Medium" panose="020B0602020204020303" pitchFamily="34" charset="-79"/>
              </a:rPr>
              <a:t>Easy English</a:t>
            </a:r>
          </a:p>
        </p:txBody>
      </p:sp>
      <p:sp>
        <p:nvSpPr>
          <p:cNvPr id="12" name="Text Placeholder 15">
            <a:extLst>
              <a:ext uri="{FF2B5EF4-FFF2-40B4-BE49-F238E27FC236}">
                <a16:creationId xmlns:a16="http://schemas.microsoft.com/office/drawing/2014/main" id="{2E21142D-FCB6-AD43-81CF-7EE41D3DAC00}"/>
              </a:ext>
            </a:extLst>
          </p:cNvPr>
          <p:cNvSpPr>
            <a:spLocks noGrp="1"/>
          </p:cNvSpPr>
          <p:nvPr>
            <p:ph type="body" sz="quarter" idx="10" hasCustomPrompt="1"/>
          </p:nvPr>
        </p:nvSpPr>
        <p:spPr>
          <a:xfrm>
            <a:off x="295218" y="722387"/>
            <a:ext cx="11601564" cy="1150657"/>
          </a:xfrm>
          <a:prstGeom prst="rect">
            <a:avLst/>
          </a:prstGeom>
          <a:solidFill>
            <a:srgbClr val="2F556E"/>
          </a:solidFill>
        </p:spPr>
        <p:txBody>
          <a:bodyPr tIns="144000" bIns="0"/>
          <a:lstStyle>
            <a:lvl1pPr marL="0" indent="0">
              <a:buNone/>
              <a:defRPr sz="6000" b="1" i="0">
                <a:solidFill>
                  <a:schemeClr val="bg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Type target vocabulary</a:t>
            </a:r>
          </a:p>
        </p:txBody>
      </p:sp>
      <p:sp>
        <p:nvSpPr>
          <p:cNvPr id="13" name="Text Placeholder 15">
            <a:extLst>
              <a:ext uri="{FF2B5EF4-FFF2-40B4-BE49-F238E27FC236}">
                <a16:creationId xmlns:a16="http://schemas.microsoft.com/office/drawing/2014/main" id="{433481FB-B158-8942-A907-67474F1AC65E}"/>
              </a:ext>
            </a:extLst>
          </p:cNvPr>
          <p:cNvSpPr>
            <a:spLocks noGrp="1"/>
          </p:cNvSpPr>
          <p:nvPr>
            <p:ph type="body" sz="quarter" idx="11" hasCustomPrompt="1"/>
          </p:nvPr>
        </p:nvSpPr>
        <p:spPr>
          <a:xfrm>
            <a:off x="295218" y="2386775"/>
            <a:ext cx="11577177" cy="3349007"/>
          </a:xfrm>
          <a:prstGeom prst="rect">
            <a:avLst/>
          </a:prstGeom>
          <a:noFill/>
        </p:spPr>
        <p:txBody>
          <a:bodyPr tIns="144000" bIns="0" anchor="ctr"/>
          <a:lstStyle>
            <a:lvl1pPr marL="0" indent="0" algn="ctr">
              <a:buNone/>
              <a:defRPr sz="6000" b="1" i="0">
                <a:solidFill>
                  <a:srgbClr val="2F556E"/>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Target: Easy</a:t>
            </a:r>
          </a:p>
        </p:txBody>
      </p:sp>
    </p:spTree>
    <p:extLst>
      <p:ext uri="{BB962C8B-B14F-4D97-AF65-F5344CB8AC3E}">
        <p14:creationId xmlns:p14="http://schemas.microsoft.com/office/powerpoint/2010/main" val="1905413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13AA52D-1531-D74F-B0A5-6078D4C9110F}"/>
              </a:ext>
            </a:extLst>
          </p:cNvPr>
          <p:cNvSpPr/>
          <p:nvPr userDrawn="1"/>
        </p:nvSpPr>
        <p:spPr>
          <a:xfrm>
            <a:off x="0" y="0"/>
            <a:ext cx="12192000" cy="6858000"/>
          </a:xfrm>
          <a:prstGeom prst="rect">
            <a:avLst/>
          </a:prstGeom>
          <a:solidFill>
            <a:srgbClr val="2E54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3BC489FE-D005-E249-B3C3-A41B78A14714}"/>
              </a:ext>
            </a:extLst>
          </p:cNvPr>
          <p:cNvSpPr/>
          <p:nvPr userDrawn="1"/>
        </p:nvSpPr>
        <p:spPr>
          <a:xfrm>
            <a:off x="0" y="221672"/>
            <a:ext cx="12192000" cy="63728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DC76C98-0227-3747-80B1-ED384456CDE8}"/>
              </a:ext>
            </a:extLst>
          </p:cNvPr>
          <p:cNvPicPr>
            <a:picLocks noChangeAspect="1"/>
          </p:cNvPicPr>
          <p:nvPr userDrawn="1"/>
        </p:nvPicPr>
        <p:blipFill>
          <a:blip r:embed="rId18"/>
          <a:stretch>
            <a:fillRect/>
          </a:stretch>
        </p:blipFill>
        <p:spPr>
          <a:xfrm>
            <a:off x="10640451" y="6085119"/>
            <a:ext cx="1168470" cy="509380"/>
          </a:xfrm>
          <a:prstGeom prst="rect">
            <a:avLst/>
          </a:prstGeom>
        </p:spPr>
      </p:pic>
    </p:spTree>
    <p:extLst>
      <p:ext uri="{BB962C8B-B14F-4D97-AF65-F5344CB8AC3E}">
        <p14:creationId xmlns:p14="http://schemas.microsoft.com/office/powerpoint/2010/main" val="288887113"/>
      </p:ext>
    </p:extLst>
  </p:cSld>
  <p:clrMap bg1="lt1" tx1="dk1" bg2="lt2" tx2="dk2" accent1="accent1" accent2="accent2" accent3="accent3" accent4="accent4" accent5="accent5" accent6="accent6" hlink="hlink" folHlink="folHlink"/>
  <p:sldLayoutIdLst>
    <p:sldLayoutId id="2147484294" r:id="rId1"/>
    <p:sldLayoutId id="2147484295" r:id="rId2"/>
    <p:sldLayoutId id="2147484288" r:id="rId3"/>
    <p:sldLayoutId id="2147484275" r:id="rId4"/>
    <p:sldLayoutId id="2147484276" r:id="rId5"/>
    <p:sldLayoutId id="2147484293" r:id="rId6"/>
    <p:sldLayoutId id="2147484277" r:id="rId7"/>
    <p:sldLayoutId id="2147484278" r:id="rId8"/>
    <p:sldLayoutId id="2147484279" r:id="rId9"/>
    <p:sldLayoutId id="2147484280" r:id="rId10"/>
    <p:sldLayoutId id="2147484281" r:id="rId11"/>
    <p:sldLayoutId id="2147484282" r:id="rId12"/>
    <p:sldLayoutId id="2147484283" r:id="rId13"/>
    <p:sldLayoutId id="2147484284" r:id="rId14"/>
    <p:sldLayoutId id="2147484285" r:id="rId15"/>
    <p:sldLayoutId id="2147484286"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Electric Fields: Coulomb’s Law</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p:txBody>
          <a:bodyPr/>
          <a:lstStyle/>
          <a:p>
            <a:r>
              <a:rPr lang="en-AU" dirty="0"/>
              <a:t>Content Development</a:t>
            </a:r>
          </a:p>
        </p:txBody>
      </p:sp>
      <p:sp>
        <p:nvSpPr>
          <p:cNvPr id="37" name="Text Placeholder 3">
            <a:extLst>
              <a:ext uri="{FF2B5EF4-FFF2-40B4-BE49-F238E27FC236}">
                <a16:creationId xmlns:a16="http://schemas.microsoft.com/office/drawing/2014/main" id="{69B77C84-9895-4D2C-B08C-4771B488D727}"/>
              </a:ext>
            </a:extLst>
          </p:cNvPr>
          <p:cNvSpPr txBox="1">
            <a:spLocks/>
          </p:cNvSpPr>
          <p:nvPr/>
        </p:nvSpPr>
        <p:spPr>
          <a:xfrm>
            <a:off x="0" y="4042341"/>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sp>
        <p:nvSpPr>
          <p:cNvPr id="28" name="Text Placeholder 3">
            <a:extLst>
              <a:ext uri="{FF2B5EF4-FFF2-40B4-BE49-F238E27FC236}">
                <a16:creationId xmlns:a16="http://schemas.microsoft.com/office/drawing/2014/main" id="{7E11F69C-68AB-4B11-9E75-0C0F6E869F68}"/>
              </a:ext>
            </a:extLst>
          </p:cNvPr>
          <p:cNvSpPr txBox="1">
            <a:spLocks/>
          </p:cNvSpPr>
          <p:nvPr/>
        </p:nvSpPr>
        <p:spPr>
          <a:xfrm>
            <a:off x="214867" y="1007686"/>
            <a:ext cx="11865971"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AU" sz="2400" b="0" dirty="0"/>
              <a:t>A sodium ion has a +1 relative atomic charge which indicates it has one more proton than electron. This ion is placed in a 4.00 NC</a:t>
            </a:r>
            <a:r>
              <a:rPr lang="en-AU" sz="2400" b="0" baseline="30000" dirty="0"/>
              <a:t>-1 </a:t>
            </a:r>
            <a:r>
              <a:rPr lang="en-AU" sz="2400" b="0" dirty="0"/>
              <a:t>electric field.</a:t>
            </a:r>
          </a:p>
          <a:p>
            <a:pPr marL="457200" indent="-457200" algn="just">
              <a:buAutoNum type="alphaLcParenR"/>
            </a:pPr>
            <a:r>
              <a:rPr lang="en-AU" sz="2400" b="0" dirty="0"/>
              <a:t>Calculate the force applied to a single sodium ion in this electric field</a:t>
            </a:r>
          </a:p>
          <a:p>
            <a:pPr marL="457200" indent="-457200" algn="just">
              <a:buAutoNum type="alphaLcParenR"/>
            </a:pPr>
            <a:r>
              <a:rPr lang="en-AU" sz="2400" b="0" dirty="0"/>
              <a:t>A different ion is placed in the electric field. It moves in the opposite direction to the sodium ion and experiences a 1.28 * 10</a:t>
            </a:r>
            <a:r>
              <a:rPr lang="en-AU" sz="2400" b="0" baseline="30000" dirty="0"/>
              <a:t>-18</a:t>
            </a:r>
            <a:r>
              <a:rPr lang="en-AU" sz="2400" b="0" baseline="-25000" dirty="0"/>
              <a:t> </a:t>
            </a:r>
            <a:r>
              <a:rPr lang="en-AU" sz="2400" b="0" dirty="0"/>
              <a:t> N force. Calculate the relative atomic charge of the ion.</a:t>
            </a:r>
          </a:p>
          <a:p>
            <a:pPr lvl="1" indent="0" algn="just">
              <a:buNone/>
            </a:pPr>
            <a:endParaRPr lang="en-AU" sz="2000" dirty="0"/>
          </a:p>
        </p:txBody>
      </p:sp>
    </p:spTree>
    <p:extLst>
      <p:ext uri="{BB962C8B-B14F-4D97-AF65-F5344CB8AC3E}">
        <p14:creationId xmlns:p14="http://schemas.microsoft.com/office/powerpoint/2010/main" val="3238768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Work in an electric field</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p:txBody>
          <a:bodyPr/>
          <a:lstStyle/>
          <a:p>
            <a:r>
              <a:rPr lang="en-AU" dirty="0"/>
              <a:t>Content Development</a:t>
            </a:r>
          </a:p>
        </p:txBody>
      </p:sp>
      <p:sp>
        <p:nvSpPr>
          <p:cNvPr id="37" name="Text Placeholder 3">
            <a:extLst>
              <a:ext uri="{FF2B5EF4-FFF2-40B4-BE49-F238E27FC236}">
                <a16:creationId xmlns:a16="http://schemas.microsoft.com/office/drawing/2014/main" id="{69B77C84-9895-4D2C-B08C-4771B488D727}"/>
              </a:ext>
            </a:extLst>
          </p:cNvPr>
          <p:cNvSpPr txBox="1">
            <a:spLocks/>
          </p:cNvSpPr>
          <p:nvPr/>
        </p:nvSpPr>
        <p:spPr>
          <a:xfrm>
            <a:off x="-147083" y="4042341"/>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sp>
        <p:nvSpPr>
          <p:cNvPr id="22" name="Text Placeholder 3">
            <a:extLst>
              <a:ext uri="{FF2B5EF4-FFF2-40B4-BE49-F238E27FC236}">
                <a16:creationId xmlns:a16="http://schemas.microsoft.com/office/drawing/2014/main" id="{F6AEE6B5-64BD-46D1-A050-038FF25910D9}"/>
              </a:ext>
            </a:extLst>
          </p:cNvPr>
          <p:cNvSpPr txBox="1">
            <a:spLocks/>
          </p:cNvSpPr>
          <p:nvPr/>
        </p:nvSpPr>
        <p:spPr>
          <a:xfrm>
            <a:off x="214867" y="1007686"/>
            <a:ext cx="1161518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AU" sz="2400" dirty="0"/>
              <a:t>Electric potential vs Gravitational potential</a:t>
            </a:r>
          </a:p>
          <a:p>
            <a:pPr algn="just"/>
            <a:r>
              <a:rPr lang="en-AU" sz="2400" b="0" dirty="0"/>
              <a:t>The difference is that, with gravity, we talk about absolutes (the energy of the object). With electric fields, we talk about differences per unit of charge.</a:t>
            </a:r>
            <a:endParaRPr lang="en-AU" b="0" dirty="0">
              <a:sym typeface="Symbol" panose="05050102010706020507" pitchFamily="18" charset="2"/>
            </a:endParaRPr>
          </a:p>
          <a:p>
            <a:pPr algn="just"/>
            <a:endParaRPr lang="en-AU" b="0" dirty="0">
              <a:sym typeface="Symbol" panose="05050102010706020507" pitchFamily="18" charset="2"/>
            </a:endParaRPr>
          </a:p>
        </p:txBody>
      </p:sp>
      <p:sp>
        <p:nvSpPr>
          <p:cNvPr id="3" name="Rectangle 2">
            <a:extLst>
              <a:ext uri="{FF2B5EF4-FFF2-40B4-BE49-F238E27FC236}">
                <a16:creationId xmlns:a16="http://schemas.microsoft.com/office/drawing/2014/main" id="{DF3FA12E-28CD-7CAE-B95E-F7E6004C5164}"/>
              </a:ext>
            </a:extLst>
          </p:cNvPr>
          <p:cNvSpPr/>
          <p:nvPr/>
        </p:nvSpPr>
        <p:spPr>
          <a:xfrm>
            <a:off x="640080" y="4560570"/>
            <a:ext cx="1040130" cy="731520"/>
          </a:xfrm>
          <a:prstGeom prst="rect">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b="1" dirty="0"/>
              <a:t>10 kg</a:t>
            </a:r>
          </a:p>
        </p:txBody>
      </p:sp>
      <p:sp>
        <p:nvSpPr>
          <p:cNvPr id="5" name="Rectangle 4">
            <a:extLst>
              <a:ext uri="{FF2B5EF4-FFF2-40B4-BE49-F238E27FC236}">
                <a16:creationId xmlns:a16="http://schemas.microsoft.com/office/drawing/2014/main" id="{7022E4B8-AF00-A7BD-561B-E14DCB248D18}"/>
              </a:ext>
            </a:extLst>
          </p:cNvPr>
          <p:cNvSpPr/>
          <p:nvPr/>
        </p:nvSpPr>
        <p:spPr>
          <a:xfrm>
            <a:off x="651510" y="2622750"/>
            <a:ext cx="1040130" cy="731520"/>
          </a:xfrm>
          <a:prstGeom prst="rect">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b="1" dirty="0"/>
              <a:t>10 kg</a:t>
            </a:r>
          </a:p>
        </p:txBody>
      </p:sp>
      <p:cxnSp>
        <p:nvCxnSpPr>
          <p:cNvPr id="7" name="Straight Arrow Connector 6">
            <a:extLst>
              <a:ext uri="{FF2B5EF4-FFF2-40B4-BE49-F238E27FC236}">
                <a16:creationId xmlns:a16="http://schemas.microsoft.com/office/drawing/2014/main" id="{4645300C-605C-31AE-E302-AE805BE3361E}"/>
              </a:ext>
            </a:extLst>
          </p:cNvPr>
          <p:cNvCxnSpPr/>
          <p:nvPr/>
        </p:nvCxnSpPr>
        <p:spPr>
          <a:xfrm>
            <a:off x="466725" y="2767633"/>
            <a:ext cx="0" cy="216027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96E35861-3FF7-7697-BA97-49EB949E62BD}"/>
              </a:ext>
            </a:extLst>
          </p:cNvPr>
          <p:cNvSpPr/>
          <p:nvPr/>
        </p:nvSpPr>
        <p:spPr>
          <a:xfrm>
            <a:off x="214867" y="3354270"/>
            <a:ext cx="1040130" cy="73152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AU" b="1" dirty="0"/>
              <a:t>1m</a:t>
            </a:r>
          </a:p>
        </p:txBody>
      </p:sp>
      <p:sp>
        <p:nvSpPr>
          <p:cNvPr id="9" name="Rectangle 8">
            <a:extLst>
              <a:ext uri="{FF2B5EF4-FFF2-40B4-BE49-F238E27FC236}">
                <a16:creationId xmlns:a16="http://schemas.microsoft.com/office/drawing/2014/main" id="{955D6885-3AD8-38EE-D18E-D681FFD9B126}"/>
              </a:ext>
            </a:extLst>
          </p:cNvPr>
          <p:cNvSpPr/>
          <p:nvPr/>
        </p:nvSpPr>
        <p:spPr>
          <a:xfrm>
            <a:off x="2804713" y="3482008"/>
            <a:ext cx="3390343" cy="73152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ym typeface="Symbol" panose="05050102010706020507" pitchFamily="18" charset="2"/>
              </a:rPr>
              <a:t></a:t>
            </a:r>
            <a:r>
              <a:rPr lang="en-AU" sz="2400" dirty="0"/>
              <a:t>PE = </a:t>
            </a:r>
            <a:r>
              <a:rPr lang="en-AU" sz="2400" dirty="0" err="1"/>
              <a:t>mg∆h</a:t>
            </a:r>
            <a:endParaRPr lang="en-AU" sz="2400" dirty="0"/>
          </a:p>
          <a:p>
            <a:pPr algn="ctr"/>
            <a:endParaRPr lang="en-AU" sz="2400" dirty="0"/>
          </a:p>
          <a:p>
            <a:pPr algn="ctr"/>
            <a:r>
              <a:rPr lang="en-AU" sz="2400" dirty="0">
                <a:sym typeface="Symbol" panose="05050102010706020507" pitchFamily="18" charset="2"/>
              </a:rPr>
              <a:t></a:t>
            </a:r>
            <a:r>
              <a:rPr lang="en-AU" sz="2400" dirty="0"/>
              <a:t>PE = 10 * 10 * 1</a:t>
            </a:r>
          </a:p>
          <a:p>
            <a:pPr algn="ctr"/>
            <a:endParaRPr lang="en-AU" sz="2400" dirty="0"/>
          </a:p>
          <a:p>
            <a:pPr algn="ctr"/>
            <a:r>
              <a:rPr lang="en-AU" sz="2400" dirty="0">
                <a:sym typeface="Symbol" panose="05050102010706020507" pitchFamily="18" charset="2"/>
              </a:rPr>
              <a:t></a:t>
            </a:r>
            <a:r>
              <a:rPr lang="en-AU" sz="2400" dirty="0"/>
              <a:t>PE = 100 J</a:t>
            </a:r>
          </a:p>
        </p:txBody>
      </p:sp>
      <p:sp>
        <p:nvSpPr>
          <p:cNvPr id="10" name="Rectangle 9">
            <a:extLst>
              <a:ext uri="{FF2B5EF4-FFF2-40B4-BE49-F238E27FC236}">
                <a16:creationId xmlns:a16="http://schemas.microsoft.com/office/drawing/2014/main" id="{D1A0FA76-A08D-1CDA-752B-ABA10FA0F0F5}"/>
              </a:ext>
            </a:extLst>
          </p:cNvPr>
          <p:cNvSpPr/>
          <p:nvPr/>
        </p:nvSpPr>
        <p:spPr>
          <a:xfrm>
            <a:off x="7426243" y="3429000"/>
            <a:ext cx="4299031" cy="73152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ym typeface="Symbol" panose="05050102010706020507" pitchFamily="18" charset="2"/>
              </a:rPr>
              <a:t>PE per kg</a:t>
            </a:r>
            <a:r>
              <a:rPr lang="en-AU" sz="2400" dirty="0"/>
              <a:t> = </a:t>
            </a:r>
            <a:r>
              <a:rPr lang="en-AU" sz="2400" dirty="0" err="1"/>
              <a:t>mg∆h</a:t>
            </a:r>
            <a:r>
              <a:rPr lang="en-AU" sz="2400" dirty="0"/>
              <a:t> / m</a:t>
            </a:r>
          </a:p>
          <a:p>
            <a:pPr algn="ctr"/>
            <a:endParaRPr lang="en-AU" sz="2400" dirty="0"/>
          </a:p>
          <a:p>
            <a:pPr algn="ctr"/>
            <a:r>
              <a:rPr lang="en-AU" sz="2400" dirty="0">
                <a:sym typeface="Symbol" panose="05050102010706020507" pitchFamily="18" charset="2"/>
              </a:rPr>
              <a:t></a:t>
            </a:r>
            <a:r>
              <a:rPr lang="en-AU" sz="2400" dirty="0"/>
              <a:t>PE per kg = 10 * 10 * 1 / 10</a:t>
            </a:r>
          </a:p>
          <a:p>
            <a:pPr algn="ctr"/>
            <a:endParaRPr lang="en-AU" sz="2400" dirty="0"/>
          </a:p>
          <a:p>
            <a:pPr algn="ctr"/>
            <a:r>
              <a:rPr lang="en-AU" sz="2400" dirty="0">
                <a:sym typeface="Symbol" panose="05050102010706020507" pitchFamily="18" charset="2"/>
              </a:rPr>
              <a:t></a:t>
            </a:r>
            <a:r>
              <a:rPr lang="en-AU" sz="2400" dirty="0"/>
              <a:t>PE per kg = 10 Jkg</a:t>
            </a:r>
            <a:r>
              <a:rPr lang="en-AU" sz="2400" baseline="30000" dirty="0"/>
              <a:t>-1</a:t>
            </a:r>
            <a:endParaRPr lang="en-AU" sz="2400" dirty="0"/>
          </a:p>
        </p:txBody>
      </p:sp>
      <p:sp>
        <p:nvSpPr>
          <p:cNvPr id="11" name="Rectangle 10">
            <a:extLst>
              <a:ext uri="{FF2B5EF4-FFF2-40B4-BE49-F238E27FC236}">
                <a16:creationId xmlns:a16="http://schemas.microsoft.com/office/drawing/2014/main" id="{053A7726-1A01-8580-6401-D5CA6AAA9640}"/>
              </a:ext>
            </a:extLst>
          </p:cNvPr>
          <p:cNvSpPr/>
          <p:nvPr/>
        </p:nvSpPr>
        <p:spPr>
          <a:xfrm>
            <a:off x="2804713" y="2361024"/>
            <a:ext cx="3516077" cy="41190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AU" b="1" dirty="0"/>
              <a:t>Gravity style</a:t>
            </a:r>
          </a:p>
        </p:txBody>
      </p:sp>
      <p:sp>
        <p:nvSpPr>
          <p:cNvPr id="12" name="Rectangle 11">
            <a:extLst>
              <a:ext uri="{FF2B5EF4-FFF2-40B4-BE49-F238E27FC236}">
                <a16:creationId xmlns:a16="http://schemas.microsoft.com/office/drawing/2014/main" id="{D75B05CB-66D6-AD35-900C-A3F39A138C03}"/>
              </a:ext>
            </a:extLst>
          </p:cNvPr>
          <p:cNvSpPr/>
          <p:nvPr/>
        </p:nvSpPr>
        <p:spPr>
          <a:xfrm>
            <a:off x="7819349" y="2361024"/>
            <a:ext cx="3516077" cy="41190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AU" b="1" dirty="0"/>
              <a:t>Electric style</a:t>
            </a:r>
          </a:p>
        </p:txBody>
      </p:sp>
      <p:sp>
        <p:nvSpPr>
          <p:cNvPr id="13" name="Rectangle 12">
            <a:extLst>
              <a:ext uri="{FF2B5EF4-FFF2-40B4-BE49-F238E27FC236}">
                <a16:creationId xmlns:a16="http://schemas.microsoft.com/office/drawing/2014/main" id="{C4B991AD-BE2D-2EAB-5344-D7A2F765A62C}"/>
              </a:ext>
            </a:extLst>
          </p:cNvPr>
          <p:cNvSpPr/>
          <p:nvPr/>
        </p:nvSpPr>
        <p:spPr>
          <a:xfrm>
            <a:off x="6407069" y="5178397"/>
            <a:ext cx="5784931" cy="73152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i="1" dirty="0">
                <a:sym typeface="Symbol" panose="05050102010706020507" pitchFamily="18" charset="2"/>
              </a:rPr>
              <a:t>10 J of work is required to move the object per kilogram</a:t>
            </a:r>
            <a:endParaRPr lang="en-AU" sz="2400" i="1" dirty="0"/>
          </a:p>
        </p:txBody>
      </p:sp>
    </p:spTree>
    <p:extLst>
      <p:ext uri="{BB962C8B-B14F-4D97-AF65-F5344CB8AC3E}">
        <p14:creationId xmlns:p14="http://schemas.microsoft.com/office/powerpoint/2010/main" val="3913346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A734E535-3E09-54DC-3B96-13CF9E5A4E36}"/>
              </a:ext>
            </a:extLst>
          </p:cNvPr>
          <p:cNvGrpSpPr/>
          <p:nvPr/>
        </p:nvGrpSpPr>
        <p:grpSpPr>
          <a:xfrm rot="5400000">
            <a:off x="-808224" y="3565250"/>
            <a:ext cx="3040547" cy="641733"/>
            <a:chOff x="2397035" y="4341425"/>
            <a:chExt cx="5321147" cy="641733"/>
          </a:xfrm>
        </p:grpSpPr>
        <p:cxnSp>
          <p:nvCxnSpPr>
            <p:cNvPr id="14" name="Straight Arrow Connector 13">
              <a:extLst>
                <a:ext uri="{FF2B5EF4-FFF2-40B4-BE49-F238E27FC236}">
                  <a16:creationId xmlns:a16="http://schemas.microsoft.com/office/drawing/2014/main" id="{48567C7E-025B-D3D7-E36D-29CCE36CE107}"/>
                </a:ext>
              </a:extLst>
            </p:cNvPr>
            <p:cNvCxnSpPr/>
            <p:nvPr/>
          </p:nvCxnSpPr>
          <p:spPr>
            <a:xfrm>
              <a:off x="2397035" y="4341425"/>
              <a:ext cx="532114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2F67D8C-807D-D83E-937D-EE7432A95EE3}"/>
                </a:ext>
              </a:extLst>
            </p:cNvPr>
            <p:cNvCxnSpPr/>
            <p:nvPr/>
          </p:nvCxnSpPr>
          <p:spPr>
            <a:xfrm>
              <a:off x="2397035" y="4983158"/>
              <a:ext cx="532114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9A8EBFCD-3FB2-1D77-B152-C0082CA80300}"/>
              </a:ext>
            </a:extLst>
          </p:cNvPr>
          <p:cNvGrpSpPr/>
          <p:nvPr/>
        </p:nvGrpSpPr>
        <p:grpSpPr>
          <a:xfrm rot="5400000">
            <a:off x="329866" y="3565250"/>
            <a:ext cx="3040547" cy="641733"/>
            <a:chOff x="2397035" y="4341425"/>
            <a:chExt cx="5321147" cy="641733"/>
          </a:xfrm>
        </p:grpSpPr>
        <p:cxnSp>
          <p:nvCxnSpPr>
            <p:cNvPr id="18" name="Straight Arrow Connector 17">
              <a:extLst>
                <a:ext uri="{FF2B5EF4-FFF2-40B4-BE49-F238E27FC236}">
                  <a16:creationId xmlns:a16="http://schemas.microsoft.com/office/drawing/2014/main" id="{9C520440-7A7F-7D86-2125-AFA5A359006D}"/>
                </a:ext>
              </a:extLst>
            </p:cNvPr>
            <p:cNvCxnSpPr/>
            <p:nvPr/>
          </p:nvCxnSpPr>
          <p:spPr>
            <a:xfrm>
              <a:off x="2397035" y="4341425"/>
              <a:ext cx="532114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392DF76-4ED7-6034-D024-7C6DD6CC8304}"/>
                </a:ext>
              </a:extLst>
            </p:cNvPr>
            <p:cNvCxnSpPr/>
            <p:nvPr/>
          </p:nvCxnSpPr>
          <p:spPr>
            <a:xfrm>
              <a:off x="2397035" y="4983158"/>
              <a:ext cx="532114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Work in an electric field</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p:txBody>
          <a:bodyPr/>
          <a:lstStyle/>
          <a:p>
            <a:r>
              <a:rPr lang="en-AU" dirty="0"/>
              <a:t>Content Development</a:t>
            </a:r>
          </a:p>
        </p:txBody>
      </p:sp>
      <p:sp>
        <p:nvSpPr>
          <p:cNvPr id="37" name="Text Placeholder 3">
            <a:extLst>
              <a:ext uri="{FF2B5EF4-FFF2-40B4-BE49-F238E27FC236}">
                <a16:creationId xmlns:a16="http://schemas.microsoft.com/office/drawing/2014/main" id="{69B77C84-9895-4D2C-B08C-4771B488D727}"/>
              </a:ext>
            </a:extLst>
          </p:cNvPr>
          <p:cNvSpPr txBox="1">
            <a:spLocks/>
          </p:cNvSpPr>
          <p:nvPr/>
        </p:nvSpPr>
        <p:spPr>
          <a:xfrm>
            <a:off x="-147083" y="4042341"/>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sp>
        <p:nvSpPr>
          <p:cNvPr id="22" name="Text Placeholder 3">
            <a:extLst>
              <a:ext uri="{FF2B5EF4-FFF2-40B4-BE49-F238E27FC236}">
                <a16:creationId xmlns:a16="http://schemas.microsoft.com/office/drawing/2014/main" id="{F6AEE6B5-64BD-46D1-A050-038FF25910D9}"/>
              </a:ext>
            </a:extLst>
          </p:cNvPr>
          <p:cNvSpPr txBox="1">
            <a:spLocks/>
          </p:cNvSpPr>
          <p:nvPr/>
        </p:nvSpPr>
        <p:spPr>
          <a:xfrm>
            <a:off x="214867" y="1007686"/>
            <a:ext cx="1161518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AU" sz="2400" dirty="0"/>
              <a:t>Electric potential vs Gravitational potential</a:t>
            </a:r>
          </a:p>
          <a:p>
            <a:pPr algn="just"/>
            <a:r>
              <a:rPr lang="en-AU" sz="2400" b="0" dirty="0"/>
              <a:t>The difference is that, with gravity, we talk about absolutes (the energy of the object). With electric fields, we talk about differences per unit of charge.</a:t>
            </a:r>
            <a:endParaRPr lang="en-AU" b="0" dirty="0">
              <a:sym typeface="Symbol" panose="05050102010706020507" pitchFamily="18" charset="2"/>
            </a:endParaRPr>
          </a:p>
          <a:p>
            <a:pPr algn="just"/>
            <a:endParaRPr lang="en-AU" b="0" dirty="0">
              <a:sym typeface="Symbol" panose="05050102010706020507" pitchFamily="18" charset="2"/>
            </a:endParaRPr>
          </a:p>
        </p:txBody>
      </p:sp>
      <p:cxnSp>
        <p:nvCxnSpPr>
          <p:cNvPr id="7" name="Straight Arrow Connector 6">
            <a:extLst>
              <a:ext uri="{FF2B5EF4-FFF2-40B4-BE49-F238E27FC236}">
                <a16:creationId xmlns:a16="http://schemas.microsoft.com/office/drawing/2014/main" id="{4645300C-605C-31AE-E302-AE805BE3361E}"/>
              </a:ext>
            </a:extLst>
          </p:cNvPr>
          <p:cNvCxnSpPr/>
          <p:nvPr/>
        </p:nvCxnSpPr>
        <p:spPr>
          <a:xfrm>
            <a:off x="466725" y="2767633"/>
            <a:ext cx="0" cy="216027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96E35861-3FF7-7697-BA97-49EB949E62BD}"/>
              </a:ext>
            </a:extLst>
          </p:cNvPr>
          <p:cNvSpPr/>
          <p:nvPr/>
        </p:nvSpPr>
        <p:spPr>
          <a:xfrm>
            <a:off x="1276033" y="4562143"/>
            <a:ext cx="1040130" cy="73152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AU" b="1" dirty="0"/>
              <a:t>10 C</a:t>
            </a:r>
          </a:p>
        </p:txBody>
      </p:sp>
      <p:sp>
        <p:nvSpPr>
          <p:cNvPr id="9" name="Rectangle 8">
            <a:extLst>
              <a:ext uri="{FF2B5EF4-FFF2-40B4-BE49-F238E27FC236}">
                <a16:creationId xmlns:a16="http://schemas.microsoft.com/office/drawing/2014/main" id="{955D6885-3AD8-38EE-D18E-D681FFD9B126}"/>
              </a:ext>
            </a:extLst>
          </p:cNvPr>
          <p:cNvSpPr/>
          <p:nvPr/>
        </p:nvSpPr>
        <p:spPr>
          <a:xfrm>
            <a:off x="3193334" y="3482008"/>
            <a:ext cx="2754630" cy="73152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ym typeface="Symbol" panose="05050102010706020507" pitchFamily="18" charset="2"/>
              </a:rPr>
              <a:t></a:t>
            </a:r>
            <a:r>
              <a:rPr lang="en-AU" sz="2400" dirty="0"/>
              <a:t>PE = W = </a:t>
            </a:r>
            <a:r>
              <a:rPr lang="en-AU" sz="2400" dirty="0" err="1"/>
              <a:t>qEd</a:t>
            </a:r>
            <a:endParaRPr lang="en-AU" sz="2400" dirty="0"/>
          </a:p>
          <a:p>
            <a:pPr algn="ctr"/>
            <a:endParaRPr lang="en-AU" sz="2400" dirty="0"/>
          </a:p>
          <a:p>
            <a:pPr algn="ctr"/>
            <a:r>
              <a:rPr lang="en-AU" sz="2400" dirty="0">
                <a:sym typeface="Symbol" panose="05050102010706020507" pitchFamily="18" charset="2"/>
              </a:rPr>
              <a:t></a:t>
            </a:r>
            <a:r>
              <a:rPr lang="en-AU" sz="2400" dirty="0"/>
              <a:t>PE = 10 * 10 * 1</a:t>
            </a:r>
          </a:p>
          <a:p>
            <a:pPr algn="ctr"/>
            <a:endParaRPr lang="en-AU" sz="2400" dirty="0"/>
          </a:p>
          <a:p>
            <a:pPr algn="ctr"/>
            <a:r>
              <a:rPr lang="en-AU" sz="2400" dirty="0">
                <a:sym typeface="Symbol" panose="05050102010706020507" pitchFamily="18" charset="2"/>
              </a:rPr>
              <a:t></a:t>
            </a:r>
            <a:r>
              <a:rPr lang="en-AU" sz="2400" dirty="0"/>
              <a:t>PE = 100 J</a:t>
            </a:r>
          </a:p>
        </p:txBody>
      </p:sp>
      <p:sp>
        <p:nvSpPr>
          <p:cNvPr id="10" name="Rectangle 9">
            <a:extLst>
              <a:ext uri="{FF2B5EF4-FFF2-40B4-BE49-F238E27FC236}">
                <a16:creationId xmlns:a16="http://schemas.microsoft.com/office/drawing/2014/main" id="{D1A0FA76-A08D-1CDA-752B-ABA10FA0F0F5}"/>
              </a:ext>
            </a:extLst>
          </p:cNvPr>
          <p:cNvSpPr/>
          <p:nvPr/>
        </p:nvSpPr>
        <p:spPr>
          <a:xfrm>
            <a:off x="7391953" y="3482008"/>
            <a:ext cx="4299025" cy="73152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dirty="0">
                <a:sym typeface="Symbol" panose="05050102010706020507" pitchFamily="18" charset="2"/>
              </a:rPr>
              <a:t>V = PE per C </a:t>
            </a:r>
            <a:r>
              <a:rPr lang="en-AU" sz="2400" dirty="0"/>
              <a:t>= </a:t>
            </a:r>
            <a:r>
              <a:rPr lang="en-AU" sz="2400" dirty="0" err="1"/>
              <a:t>qEd</a:t>
            </a:r>
            <a:r>
              <a:rPr lang="en-AU" sz="2400" dirty="0"/>
              <a:t> / q</a:t>
            </a:r>
          </a:p>
          <a:p>
            <a:pPr algn="ctr"/>
            <a:endParaRPr lang="en-AU" sz="2400" dirty="0"/>
          </a:p>
          <a:p>
            <a:pPr algn="ctr"/>
            <a:r>
              <a:rPr lang="en-AU" sz="2400" dirty="0">
                <a:sym typeface="Symbol" panose="05050102010706020507" pitchFamily="18" charset="2"/>
              </a:rPr>
              <a:t>V</a:t>
            </a:r>
            <a:r>
              <a:rPr lang="en-AU" sz="2400" dirty="0"/>
              <a:t> = 10 * 10 * 1 / 10</a:t>
            </a:r>
          </a:p>
          <a:p>
            <a:pPr algn="ctr"/>
            <a:endParaRPr lang="en-AU" sz="2400" dirty="0"/>
          </a:p>
          <a:p>
            <a:pPr algn="ctr"/>
            <a:r>
              <a:rPr lang="en-AU" sz="2400" dirty="0">
                <a:sym typeface="Symbol" panose="05050102010706020507" pitchFamily="18" charset="2"/>
              </a:rPr>
              <a:t>V</a:t>
            </a:r>
            <a:r>
              <a:rPr lang="en-AU" sz="2400" dirty="0"/>
              <a:t>= 10 JC</a:t>
            </a:r>
            <a:r>
              <a:rPr lang="en-AU" sz="2400" baseline="30000" dirty="0"/>
              <a:t>-1 </a:t>
            </a:r>
            <a:r>
              <a:rPr lang="en-AU" sz="2400" dirty="0"/>
              <a:t>= 10 V</a:t>
            </a:r>
          </a:p>
        </p:txBody>
      </p:sp>
      <p:sp>
        <p:nvSpPr>
          <p:cNvPr id="6" name="Oval 5">
            <a:extLst>
              <a:ext uri="{FF2B5EF4-FFF2-40B4-BE49-F238E27FC236}">
                <a16:creationId xmlns:a16="http://schemas.microsoft.com/office/drawing/2014/main" id="{A9ED7940-B4F2-C35E-30B5-40FA949D65B7}"/>
              </a:ext>
            </a:extLst>
          </p:cNvPr>
          <p:cNvSpPr/>
          <p:nvPr/>
        </p:nvSpPr>
        <p:spPr>
          <a:xfrm>
            <a:off x="971202" y="4659508"/>
            <a:ext cx="567590" cy="567590"/>
          </a:xfrm>
          <a:prstGeom prst="ellipse">
            <a:avLst/>
          </a:prstGeom>
          <a:solidFill>
            <a:srgbClr val="F03C1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b="1" dirty="0">
                <a:solidFill>
                  <a:schemeClr val="tx1"/>
                </a:solidFill>
              </a:rPr>
              <a:t>+</a:t>
            </a:r>
          </a:p>
        </p:txBody>
      </p:sp>
      <p:sp>
        <p:nvSpPr>
          <p:cNvPr id="11" name="Oval 10">
            <a:extLst>
              <a:ext uri="{FF2B5EF4-FFF2-40B4-BE49-F238E27FC236}">
                <a16:creationId xmlns:a16="http://schemas.microsoft.com/office/drawing/2014/main" id="{B49F71FB-4108-2F7E-613A-2F327947FA53}"/>
              </a:ext>
            </a:extLst>
          </p:cNvPr>
          <p:cNvSpPr/>
          <p:nvPr/>
        </p:nvSpPr>
        <p:spPr>
          <a:xfrm>
            <a:off x="971202" y="2531864"/>
            <a:ext cx="567590" cy="567590"/>
          </a:xfrm>
          <a:prstGeom prst="ellipse">
            <a:avLst/>
          </a:prstGeom>
          <a:solidFill>
            <a:srgbClr val="F03C1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b="1" dirty="0">
                <a:solidFill>
                  <a:schemeClr val="tx1"/>
                </a:solidFill>
              </a:rPr>
              <a:t>+</a:t>
            </a:r>
          </a:p>
        </p:txBody>
      </p:sp>
      <p:sp>
        <p:nvSpPr>
          <p:cNvPr id="20" name="Rectangle 19">
            <a:extLst>
              <a:ext uri="{FF2B5EF4-FFF2-40B4-BE49-F238E27FC236}">
                <a16:creationId xmlns:a16="http://schemas.microsoft.com/office/drawing/2014/main" id="{413B21E9-8E42-7925-5EA7-941B3694E96A}"/>
              </a:ext>
            </a:extLst>
          </p:cNvPr>
          <p:cNvSpPr/>
          <p:nvPr/>
        </p:nvSpPr>
        <p:spPr>
          <a:xfrm>
            <a:off x="214867" y="3498176"/>
            <a:ext cx="1040130" cy="73152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AU" b="1" dirty="0"/>
              <a:t>1m</a:t>
            </a:r>
          </a:p>
        </p:txBody>
      </p:sp>
      <p:sp>
        <p:nvSpPr>
          <p:cNvPr id="21" name="Rectangle 20">
            <a:extLst>
              <a:ext uri="{FF2B5EF4-FFF2-40B4-BE49-F238E27FC236}">
                <a16:creationId xmlns:a16="http://schemas.microsoft.com/office/drawing/2014/main" id="{821C5F05-C84F-C486-E5C1-7945CE5BCC59}"/>
              </a:ext>
            </a:extLst>
          </p:cNvPr>
          <p:cNvSpPr/>
          <p:nvPr/>
        </p:nvSpPr>
        <p:spPr>
          <a:xfrm>
            <a:off x="1294766" y="2451197"/>
            <a:ext cx="1040130" cy="73152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AU" b="1" dirty="0"/>
              <a:t>10 C</a:t>
            </a:r>
          </a:p>
        </p:txBody>
      </p:sp>
      <p:sp>
        <p:nvSpPr>
          <p:cNvPr id="23" name="Rectangle 22">
            <a:extLst>
              <a:ext uri="{FF2B5EF4-FFF2-40B4-BE49-F238E27FC236}">
                <a16:creationId xmlns:a16="http://schemas.microsoft.com/office/drawing/2014/main" id="{66E07E28-6D02-3D92-07D1-73F9154B113C}"/>
              </a:ext>
            </a:extLst>
          </p:cNvPr>
          <p:cNvSpPr/>
          <p:nvPr/>
        </p:nvSpPr>
        <p:spPr>
          <a:xfrm>
            <a:off x="-53340" y="5534495"/>
            <a:ext cx="2602230" cy="73152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AU" dirty="0"/>
              <a:t>Electric field strength = 10 NC</a:t>
            </a:r>
            <a:r>
              <a:rPr lang="en-AU" baseline="30000" dirty="0"/>
              <a:t>-1</a:t>
            </a:r>
            <a:endParaRPr lang="en-AU" dirty="0"/>
          </a:p>
        </p:txBody>
      </p:sp>
      <p:sp>
        <p:nvSpPr>
          <p:cNvPr id="24" name="Rectangle 23">
            <a:extLst>
              <a:ext uri="{FF2B5EF4-FFF2-40B4-BE49-F238E27FC236}">
                <a16:creationId xmlns:a16="http://schemas.microsoft.com/office/drawing/2014/main" id="{5F8B4068-F592-965A-CC30-8884579DC931}"/>
              </a:ext>
            </a:extLst>
          </p:cNvPr>
          <p:cNvSpPr/>
          <p:nvPr/>
        </p:nvSpPr>
        <p:spPr>
          <a:xfrm>
            <a:off x="2804713" y="2361024"/>
            <a:ext cx="3516077" cy="41190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AU" b="1" dirty="0"/>
              <a:t>Gravity style</a:t>
            </a:r>
          </a:p>
        </p:txBody>
      </p:sp>
      <p:sp>
        <p:nvSpPr>
          <p:cNvPr id="25" name="Rectangle 24">
            <a:extLst>
              <a:ext uri="{FF2B5EF4-FFF2-40B4-BE49-F238E27FC236}">
                <a16:creationId xmlns:a16="http://schemas.microsoft.com/office/drawing/2014/main" id="{CEDE0436-8B36-4534-8FEB-9B2DC8476F15}"/>
              </a:ext>
            </a:extLst>
          </p:cNvPr>
          <p:cNvSpPr/>
          <p:nvPr/>
        </p:nvSpPr>
        <p:spPr>
          <a:xfrm>
            <a:off x="7819349" y="2361024"/>
            <a:ext cx="3516077" cy="41190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AU" b="1" dirty="0"/>
              <a:t>Electric style</a:t>
            </a:r>
          </a:p>
        </p:txBody>
      </p:sp>
      <p:sp>
        <p:nvSpPr>
          <p:cNvPr id="26" name="Rectangle 25">
            <a:extLst>
              <a:ext uri="{FF2B5EF4-FFF2-40B4-BE49-F238E27FC236}">
                <a16:creationId xmlns:a16="http://schemas.microsoft.com/office/drawing/2014/main" id="{52AE67BC-910C-4830-6E98-51FE80C9796A}"/>
              </a:ext>
            </a:extLst>
          </p:cNvPr>
          <p:cNvSpPr/>
          <p:nvPr/>
        </p:nvSpPr>
        <p:spPr>
          <a:xfrm>
            <a:off x="6407069" y="5178397"/>
            <a:ext cx="5784931" cy="73152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AU" sz="2400" i="1" dirty="0">
                <a:sym typeface="Symbol" panose="05050102010706020507" pitchFamily="18" charset="2"/>
              </a:rPr>
              <a:t>10 J of work is required to move the object per coulomb of charge</a:t>
            </a:r>
            <a:endParaRPr lang="en-AU" sz="2400" i="1" dirty="0"/>
          </a:p>
        </p:txBody>
      </p:sp>
    </p:spTree>
    <p:extLst>
      <p:ext uri="{BB962C8B-B14F-4D97-AF65-F5344CB8AC3E}">
        <p14:creationId xmlns:p14="http://schemas.microsoft.com/office/powerpoint/2010/main" val="2640464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Work in an electric field</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p:txBody>
          <a:bodyPr/>
          <a:lstStyle/>
          <a:p>
            <a:r>
              <a:rPr lang="en-AU" dirty="0"/>
              <a:t>Content Development</a:t>
            </a:r>
          </a:p>
        </p:txBody>
      </p:sp>
      <p:sp>
        <p:nvSpPr>
          <p:cNvPr id="37" name="Text Placeholder 3">
            <a:extLst>
              <a:ext uri="{FF2B5EF4-FFF2-40B4-BE49-F238E27FC236}">
                <a16:creationId xmlns:a16="http://schemas.microsoft.com/office/drawing/2014/main" id="{69B77C84-9895-4D2C-B08C-4771B488D727}"/>
              </a:ext>
            </a:extLst>
          </p:cNvPr>
          <p:cNvSpPr txBox="1">
            <a:spLocks/>
          </p:cNvSpPr>
          <p:nvPr/>
        </p:nvSpPr>
        <p:spPr>
          <a:xfrm>
            <a:off x="-147083" y="4042341"/>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sp>
        <p:nvSpPr>
          <p:cNvPr id="22" name="Text Placeholder 3">
            <a:extLst>
              <a:ext uri="{FF2B5EF4-FFF2-40B4-BE49-F238E27FC236}">
                <a16:creationId xmlns:a16="http://schemas.microsoft.com/office/drawing/2014/main" id="{F6AEE6B5-64BD-46D1-A050-038FF25910D9}"/>
              </a:ext>
            </a:extLst>
          </p:cNvPr>
          <p:cNvSpPr txBox="1">
            <a:spLocks/>
          </p:cNvSpPr>
          <p:nvPr/>
        </p:nvSpPr>
        <p:spPr>
          <a:xfrm>
            <a:off x="214867" y="1007686"/>
            <a:ext cx="1161518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AU" sz="2000" b="0" dirty="0"/>
              <a:t>A charged dust particle enters a 200 NC</a:t>
            </a:r>
            <a:r>
              <a:rPr lang="en-AU" sz="2000" b="0" baseline="30000" dirty="0"/>
              <a:t>-1</a:t>
            </a:r>
            <a:r>
              <a:rPr lang="en-AU" sz="2000" b="0" dirty="0"/>
              <a:t> electric field in the direction shown below. The dust particle carries a -2.30*10</a:t>
            </a:r>
            <a:r>
              <a:rPr lang="en-AU" sz="2000" b="0" baseline="30000" dirty="0"/>
              <a:t>-5</a:t>
            </a:r>
            <a:r>
              <a:rPr lang="en-AU" sz="2000" b="0" dirty="0"/>
              <a:t> C charge and has 50.0 </a:t>
            </a:r>
            <a:r>
              <a:rPr lang="en-AU" sz="2000" b="0" dirty="0" err="1"/>
              <a:t>mJ</a:t>
            </a:r>
            <a:r>
              <a:rPr lang="en-AU" sz="2000" b="0" dirty="0"/>
              <a:t> of kinetic energy upon entering the field.</a:t>
            </a:r>
          </a:p>
          <a:p>
            <a:pPr algn="just"/>
            <a:r>
              <a:rPr lang="en-AU" sz="2000" b="0" dirty="0"/>
              <a:t>It moves 3.00cm into the field.</a:t>
            </a:r>
          </a:p>
          <a:p>
            <a:pPr marL="514350" indent="-514350" algn="just">
              <a:buAutoNum type="alphaLcParenR"/>
            </a:pPr>
            <a:r>
              <a:rPr lang="en-AU" sz="2000" b="0" dirty="0"/>
              <a:t>Draw a </a:t>
            </a:r>
            <a:r>
              <a:rPr lang="en-AU" sz="2000" b="0" dirty="0" err="1"/>
              <a:t>freebody</a:t>
            </a:r>
            <a:r>
              <a:rPr lang="en-AU" sz="2000" b="0" dirty="0"/>
              <a:t> diagram and the electric field</a:t>
            </a:r>
          </a:p>
          <a:p>
            <a:pPr marL="514350" indent="-514350" algn="just">
              <a:buAutoNum type="alphaLcParenR"/>
            </a:pPr>
            <a:r>
              <a:rPr lang="en-AU" sz="2000" b="0" dirty="0"/>
              <a:t>Calculate the final kinetic energy of the dust particle</a:t>
            </a:r>
          </a:p>
          <a:p>
            <a:pPr marL="514350" indent="-514350" algn="just">
              <a:buAutoNum type="alphaLcParenR"/>
            </a:pPr>
            <a:r>
              <a:rPr lang="en-AU" sz="2000" b="0" dirty="0"/>
              <a:t>Calculate the potential difference the dust particle moved through</a:t>
            </a:r>
          </a:p>
          <a:p>
            <a:pPr algn="just"/>
            <a:endParaRPr lang="en-AU" b="0" dirty="0"/>
          </a:p>
        </p:txBody>
      </p:sp>
    </p:spTree>
    <p:extLst>
      <p:ext uri="{BB962C8B-B14F-4D97-AF65-F5344CB8AC3E}">
        <p14:creationId xmlns:p14="http://schemas.microsoft.com/office/powerpoint/2010/main" val="1282288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Work in an electric field</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p:txBody>
          <a:bodyPr/>
          <a:lstStyle/>
          <a:p>
            <a:r>
              <a:rPr lang="en-AU" dirty="0"/>
              <a:t>Content Development</a:t>
            </a:r>
          </a:p>
        </p:txBody>
      </p:sp>
      <p:sp>
        <p:nvSpPr>
          <p:cNvPr id="37" name="Text Placeholder 3">
            <a:extLst>
              <a:ext uri="{FF2B5EF4-FFF2-40B4-BE49-F238E27FC236}">
                <a16:creationId xmlns:a16="http://schemas.microsoft.com/office/drawing/2014/main" id="{69B77C84-9895-4D2C-B08C-4771B488D727}"/>
              </a:ext>
            </a:extLst>
          </p:cNvPr>
          <p:cNvSpPr txBox="1">
            <a:spLocks/>
          </p:cNvSpPr>
          <p:nvPr/>
        </p:nvSpPr>
        <p:spPr>
          <a:xfrm>
            <a:off x="-147083" y="4042341"/>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sp>
        <p:nvSpPr>
          <p:cNvPr id="22" name="Text Placeholder 3">
            <a:extLst>
              <a:ext uri="{FF2B5EF4-FFF2-40B4-BE49-F238E27FC236}">
                <a16:creationId xmlns:a16="http://schemas.microsoft.com/office/drawing/2014/main" id="{F6AEE6B5-64BD-46D1-A050-038FF25910D9}"/>
              </a:ext>
            </a:extLst>
          </p:cNvPr>
          <p:cNvSpPr txBox="1">
            <a:spLocks/>
          </p:cNvSpPr>
          <p:nvPr/>
        </p:nvSpPr>
        <p:spPr>
          <a:xfrm>
            <a:off x="214867" y="1007686"/>
            <a:ext cx="1161518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AU" b="0" dirty="0"/>
          </a:p>
        </p:txBody>
      </p:sp>
      <p:pic>
        <p:nvPicPr>
          <p:cNvPr id="5" name="Picture 4">
            <a:extLst>
              <a:ext uri="{FF2B5EF4-FFF2-40B4-BE49-F238E27FC236}">
                <a16:creationId xmlns:a16="http://schemas.microsoft.com/office/drawing/2014/main" id="{E411B94F-DEFC-4401-8128-F0019D846DFE}"/>
              </a:ext>
            </a:extLst>
          </p:cNvPr>
          <p:cNvPicPr>
            <a:picLocks noChangeAspect="1"/>
          </p:cNvPicPr>
          <p:nvPr/>
        </p:nvPicPr>
        <p:blipFill>
          <a:blip r:embed="rId3"/>
          <a:stretch>
            <a:fillRect/>
          </a:stretch>
        </p:blipFill>
        <p:spPr>
          <a:xfrm>
            <a:off x="733940" y="1007686"/>
            <a:ext cx="10724119" cy="2634605"/>
          </a:xfrm>
          <a:prstGeom prst="rect">
            <a:avLst/>
          </a:prstGeom>
        </p:spPr>
      </p:pic>
    </p:spTree>
    <p:extLst>
      <p:ext uri="{BB962C8B-B14F-4D97-AF65-F5344CB8AC3E}">
        <p14:creationId xmlns:p14="http://schemas.microsoft.com/office/powerpoint/2010/main" val="3263305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Work in an electric field</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p:txBody>
          <a:bodyPr/>
          <a:lstStyle/>
          <a:p>
            <a:r>
              <a:rPr lang="en-AU" dirty="0"/>
              <a:t>Content Development</a:t>
            </a:r>
          </a:p>
        </p:txBody>
      </p:sp>
      <p:sp>
        <p:nvSpPr>
          <p:cNvPr id="37" name="Text Placeholder 3">
            <a:extLst>
              <a:ext uri="{FF2B5EF4-FFF2-40B4-BE49-F238E27FC236}">
                <a16:creationId xmlns:a16="http://schemas.microsoft.com/office/drawing/2014/main" id="{69B77C84-9895-4D2C-B08C-4771B488D727}"/>
              </a:ext>
            </a:extLst>
          </p:cNvPr>
          <p:cNvSpPr txBox="1">
            <a:spLocks/>
          </p:cNvSpPr>
          <p:nvPr/>
        </p:nvSpPr>
        <p:spPr>
          <a:xfrm>
            <a:off x="-147083" y="4042341"/>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sp>
        <p:nvSpPr>
          <p:cNvPr id="22" name="Text Placeholder 3">
            <a:extLst>
              <a:ext uri="{FF2B5EF4-FFF2-40B4-BE49-F238E27FC236}">
                <a16:creationId xmlns:a16="http://schemas.microsoft.com/office/drawing/2014/main" id="{F6AEE6B5-64BD-46D1-A050-038FF25910D9}"/>
              </a:ext>
            </a:extLst>
          </p:cNvPr>
          <p:cNvSpPr txBox="1">
            <a:spLocks/>
          </p:cNvSpPr>
          <p:nvPr/>
        </p:nvSpPr>
        <p:spPr>
          <a:xfrm>
            <a:off x="214867" y="1007686"/>
            <a:ext cx="1161518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AU" b="0" dirty="0"/>
          </a:p>
        </p:txBody>
      </p:sp>
      <p:pic>
        <p:nvPicPr>
          <p:cNvPr id="6" name="Picture 5">
            <a:extLst>
              <a:ext uri="{FF2B5EF4-FFF2-40B4-BE49-F238E27FC236}">
                <a16:creationId xmlns:a16="http://schemas.microsoft.com/office/drawing/2014/main" id="{DAF2C24C-44CF-4B64-BD73-CC891DA74585}"/>
              </a:ext>
            </a:extLst>
          </p:cNvPr>
          <p:cNvPicPr>
            <a:picLocks noChangeAspect="1"/>
          </p:cNvPicPr>
          <p:nvPr/>
        </p:nvPicPr>
        <p:blipFill>
          <a:blip r:embed="rId3"/>
          <a:stretch>
            <a:fillRect/>
          </a:stretch>
        </p:blipFill>
        <p:spPr>
          <a:xfrm>
            <a:off x="362723" y="1256943"/>
            <a:ext cx="11681419" cy="3421703"/>
          </a:xfrm>
          <a:prstGeom prst="rect">
            <a:avLst/>
          </a:prstGeom>
        </p:spPr>
      </p:pic>
    </p:spTree>
    <p:extLst>
      <p:ext uri="{BB962C8B-B14F-4D97-AF65-F5344CB8AC3E}">
        <p14:creationId xmlns:p14="http://schemas.microsoft.com/office/powerpoint/2010/main" val="24967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Work in an electric field</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a:xfrm>
            <a:off x="295275" y="576981"/>
            <a:ext cx="3779478" cy="319722"/>
          </a:xfrm>
        </p:spPr>
        <p:txBody>
          <a:bodyPr/>
          <a:lstStyle/>
          <a:p>
            <a:r>
              <a:rPr lang="en-AU" dirty="0"/>
              <a:t>Content Development</a:t>
            </a:r>
          </a:p>
        </p:txBody>
      </p:sp>
      <p:sp>
        <p:nvSpPr>
          <p:cNvPr id="37" name="Text Placeholder 3">
            <a:extLst>
              <a:ext uri="{FF2B5EF4-FFF2-40B4-BE49-F238E27FC236}">
                <a16:creationId xmlns:a16="http://schemas.microsoft.com/office/drawing/2014/main" id="{69B77C84-9895-4D2C-B08C-4771B488D727}"/>
              </a:ext>
            </a:extLst>
          </p:cNvPr>
          <p:cNvSpPr txBox="1">
            <a:spLocks/>
          </p:cNvSpPr>
          <p:nvPr/>
        </p:nvSpPr>
        <p:spPr>
          <a:xfrm>
            <a:off x="0" y="4042341"/>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sp>
        <p:nvSpPr>
          <p:cNvPr id="3" name="Rectangle 2">
            <a:extLst>
              <a:ext uri="{FF2B5EF4-FFF2-40B4-BE49-F238E27FC236}">
                <a16:creationId xmlns:a16="http://schemas.microsoft.com/office/drawing/2014/main" id="{DCF893A8-4058-425F-888F-D345B6ABCCCD}"/>
              </a:ext>
            </a:extLst>
          </p:cNvPr>
          <p:cNvSpPr/>
          <p:nvPr/>
        </p:nvSpPr>
        <p:spPr>
          <a:xfrm>
            <a:off x="6330950" y="1747520"/>
            <a:ext cx="3048000" cy="3787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tx1"/>
                </a:solidFill>
              </a:rPr>
              <a:t>+  +  +  +  +  +  +  +  +  +  +</a:t>
            </a:r>
          </a:p>
        </p:txBody>
      </p:sp>
      <p:sp>
        <p:nvSpPr>
          <p:cNvPr id="9" name="Rectangle 8">
            <a:extLst>
              <a:ext uri="{FF2B5EF4-FFF2-40B4-BE49-F238E27FC236}">
                <a16:creationId xmlns:a16="http://schemas.microsoft.com/office/drawing/2014/main" id="{4A9871E1-52FE-4C54-A5B6-FC14F83E4028}"/>
              </a:ext>
            </a:extLst>
          </p:cNvPr>
          <p:cNvSpPr/>
          <p:nvPr/>
        </p:nvSpPr>
        <p:spPr>
          <a:xfrm>
            <a:off x="6330950" y="5353050"/>
            <a:ext cx="3048000" cy="3787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tx1"/>
                </a:solidFill>
              </a:rPr>
              <a:t>-  -  -  -  -  -  -  -   -  -  -  </a:t>
            </a:r>
          </a:p>
        </p:txBody>
      </p:sp>
      <p:cxnSp>
        <p:nvCxnSpPr>
          <p:cNvPr id="12" name="Straight Connector 11">
            <a:extLst>
              <a:ext uri="{FF2B5EF4-FFF2-40B4-BE49-F238E27FC236}">
                <a16:creationId xmlns:a16="http://schemas.microsoft.com/office/drawing/2014/main" id="{78421AE5-2DF7-4D7C-8ADB-E3214C015756}"/>
              </a:ext>
            </a:extLst>
          </p:cNvPr>
          <p:cNvCxnSpPr>
            <a:cxnSpLocks/>
          </p:cNvCxnSpPr>
          <p:nvPr/>
        </p:nvCxnSpPr>
        <p:spPr>
          <a:xfrm flipV="1">
            <a:off x="7800521" y="1175657"/>
            <a:ext cx="0" cy="5718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7C777D1-94A1-4812-AA38-BFB02CA9D748}"/>
              </a:ext>
            </a:extLst>
          </p:cNvPr>
          <p:cNvCxnSpPr>
            <a:cxnSpLocks/>
          </p:cNvCxnSpPr>
          <p:nvPr/>
        </p:nvCxnSpPr>
        <p:spPr>
          <a:xfrm flipV="1">
            <a:off x="7800521" y="5731832"/>
            <a:ext cx="0" cy="5718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AF12411-22C0-4E40-8060-D76BD7F219D8}"/>
              </a:ext>
            </a:extLst>
          </p:cNvPr>
          <p:cNvCxnSpPr>
            <a:cxnSpLocks/>
          </p:cNvCxnSpPr>
          <p:nvPr/>
        </p:nvCxnSpPr>
        <p:spPr>
          <a:xfrm flipH="1">
            <a:off x="7804149" y="6303695"/>
            <a:ext cx="37519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20C04D0-2215-423C-8A66-573F5E81C18E}"/>
              </a:ext>
            </a:extLst>
          </p:cNvPr>
          <p:cNvCxnSpPr>
            <a:cxnSpLocks/>
          </p:cNvCxnSpPr>
          <p:nvPr/>
        </p:nvCxnSpPr>
        <p:spPr>
          <a:xfrm flipH="1">
            <a:off x="7796894" y="1162413"/>
            <a:ext cx="37591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114F26F-9CE8-4888-AF55-6E071D992EF9}"/>
              </a:ext>
            </a:extLst>
          </p:cNvPr>
          <p:cNvCxnSpPr>
            <a:cxnSpLocks/>
          </p:cNvCxnSpPr>
          <p:nvPr/>
        </p:nvCxnSpPr>
        <p:spPr>
          <a:xfrm flipH="1" flipV="1">
            <a:off x="11527064" y="3205132"/>
            <a:ext cx="29028" cy="30985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5B537EC-9521-4564-8989-29CC26403AB5}"/>
              </a:ext>
            </a:extLst>
          </p:cNvPr>
          <p:cNvCxnSpPr>
            <a:cxnSpLocks/>
          </p:cNvCxnSpPr>
          <p:nvPr/>
        </p:nvCxnSpPr>
        <p:spPr>
          <a:xfrm flipV="1">
            <a:off x="11527064" y="1197045"/>
            <a:ext cx="0" cy="11009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051A920-C468-48CB-A31B-9A7223917DC4}"/>
              </a:ext>
            </a:extLst>
          </p:cNvPr>
          <p:cNvCxnSpPr>
            <a:cxnSpLocks/>
          </p:cNvCxnSpPr>
          <p:nvPr/>
        </p:nvCxnSpPr>
        <p:spPr>
          <a:xfrm flipH="1">
            <a:off x="10979150" y="2297994"/>
            <a:ext cx="109582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8756A68-6522-4AD4-A344-C887184640F2}"/>
              </a:ext>
            </a:extLst>
          </p:cNvPr>
          <p:cNvCxnSpPr>
            <a:cxnSpLocks/>
          </p:cNvCxnSpPr>
          <p:nvPr/>
        </p:nvCxnSpPr>
        <p:spPr>
          <a:xfrm flipH="1">
            <a:off x="10979150" y="2668108"/>
            <a:ext cx="109582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F715732-28B6-4575-8CDF-37C31537E920}"/>
              </a:ext>
            </a:extLst>
          </p:cNvPr>
          <p:cNvCxnSpPr>
            <a:cxnSpLocks/>
          </p:cNvCxnSpPr>
          <p:nvPr/>
        </p:nvCxnSpPr>
        <p:spPr>
          <a:xfrm flipH="1">
            <a:off x="10979150" y="3038222"/>
            <a:ext cx="109582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9F99F8B-592F-4AFA-A00D-19520244F920}"/>
              </a:ext>
            </a:extLst>
          </p:cNvPr>
          <p:cNvCxnSpPr>
            <a:cxnSpLocks/>
          </p:cNvCxnSpPr>
          <p:nvPr/>
        </p:nvCxnSpPr>
        <p:spPr>
          <a:xfrm flipH="1">
            <a:off x="11342006" y="2493936"/>
            <a:ext cx="396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84E0C4F-3E3B-45FC-A59B-E722CE31BC41}"/>
              </a:ext>
            </a:extLst>
          </p:cNvPr>
          <p:cNvCxnSpPr>
            <a:cxnSpLocks/>
          </p:cNvCxnSpPr>
          <p:nvPr/>
        </p:nvCxnSpPr>
        <p:spPr>
          <a:xfrm flipH="1">
            <a:off x="11327493" y="2849534"/>
            <a:ext cx="396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659DD8A-52D4-4538-8546-612F56C13179}"/>
              </a:ext>
            </a:extLst>
          </p:cNvPr>
          <p:cNvCxnSpPr>
            <a:cxnSpLocks/>
          </p:cNvCxnSpPr>
          <p:nvPr/>
        </p:nvCxnSpPr>
        <p:spPr>
          <a:xfrm flipH="1">
            <a:off x="11312980" y="3205132"/>
            <a:ext cx="396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 Placeholder 3">
            <a:extLst>
              <a:ext uri="{FF2B5EF4-FFF2-40B4-BE49-F238E27FC236}">
                <a16:creationId xmlns:a16="http://schemas.microsoft.com/office/drawing/2014/main" id="{72EBD31E-99B2-441A-89F6-17E817BC8A40}"/>
              </a:ext>
            </a:extLst>
          </p:cNvPr>
          <p:cNvSpPr txBox="1">
            <a:spLocks/>
          </p:cNvSpPr>
          <p:nvPr/>
        </p:nvSpPr>
        <p:spPr>
          <a:xfrm>
            <a:off x="214867" y="1007686"/>
            <a:ext cx="5881127"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AU" sz="2400" b="0" dirty="0"/>
              <a:t>Imagine an electron at rest, sitting on the negative plate.</a:t>
            </a:r>
          </a:p>
          <a:p>
            <a:pPr algn="just"/>
            <a:r>
              <a:rPr lang="en-AU" sz="2400" b="0" i="1" dirty="0"/>
              <a:t>What direction would it move?</a:t>
            </a:r>
          </a:p>
          <a:p>
            <a:pPr algn="just"/>
            <a:r>
              <a:rPr lang="en-AU" sz="2400" b="0" i="1" dirty="0"/>
              <a:t>What is the work done on this electron?</a:t>
            </a:r>
          </a:p>
          <a:p>
            <a:pPr algn="just"/>
            <a:endParaRPr lang="en-AU" sz="2400" b="0" dirty="0"/>
          </a:p>
        </p:txBody>
      </p:sp>
      <p:pic>
        <p:nvPicPr>
          <p:cNvPr id="38" name="Picture 37">
            <a:extLst>
              <a:ext uri="{FF2B5EF4-FFF2-40B4-BE49-F238E27FC236}">
                <a16:creationId xmlns:a16="http://schemas.microsoft.com/office/drawing/2014/main" id="{72238B23-DD4D-484C-8DBF-5C8E91D968C8}"/>
              </a:ext>
            </a:extLst>
          </p:cNvPr>
          <p:cNvPicPr>
            <a:picLocks noChangeAspect="1"/>
          </p:cNvPicPr>
          <p:nvPr/>
        </p:nvPicPr>
        <p:blipFill rotWithShape="1">
          <a:blip r:embed="rId3"/>
          <a:srcRect l="74618" t="-15319"/>
          <a:stretch/>
        </p:blipFill>
        <p:spPr>
          <a:xfrm>
            <a:off x="10232535" y="-80299"/>
            <a:ext cx="1873277" cy="1152000"/>
          </a:xfrm>
          <a:prstGeom prst="rect">
            <a:avLst/>
          </a:prstGeom>
        </p:spPr>
      </p:pic>
      <p:pic>
        <p:nvPicPr>
          <p:cNvPr id="25" name="Picture 24">
            <a:extLst>
              <a:ext uri="{FF2B5EF4-FFF2-40B4-BE49-F238E27FC236}">
                <a16:creationId xmlns:a16="http://schemas.microsoft.com/office/drawing/2014/main" id="{32754177-9BA2-4B2D-8775-0FDF4946A559}"/>
              </a:ext>
            </a:extLst>
          </p:cNvPr>
          <p:cNvPicPr>
            <a:picLocks noChangeAspect="1"/>
          </p:cNvPicPr>
          <p:nvPr/>
        </p:nvPicPr>
        <p:blipFill rotWithShape="1">
          <a:blip r:embed="rId4"/>
          <a:srcRect l="67877"/>
          <a:stretch/>
        </p:blipFill>
        <p:spPr>
          <a:xfrm>
            <a:off x="7865836" y="36367"/>
            <a:ext cx="1532896" cy="876300"/>
          </a:xfrm>
          <a:prstGeom prst="rect">
            <a:avLst/>
          </a:prstGeom>
        </p:spPr>
      </p:pic>
      <p:sp>
        <p:nvSpPr>
          <p:cNvPr id="27" name="Text Placeholder 3">
            <a:extLst>
              <a:ext uri="{FF2B5EF4-FFF2-40B4-BE49-F238E27FC236}">
                <a16:creationId xmlns:a16="http://schemas.microsoft.com/office/drawing/2014/main" id="{A352AE18-55F3-4F21-9876-00DF35CCEE7A}"/>
              </a:ext>
            </a:extLst>
          </p:cNvPr>
          <p:cNvSpPr txBox="1">
            <a:spLocks/>
          </p:cNvSpPr>
          <p:nvPr/>
        </p:nvSpPr>
        <p:spPr>
          <a:xfrm>
            <a:off x="214867" y="3868851"/>
            <a:ext cx="5881127"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AU" sz="2400" b="0" dirty="0"/>
              <a:t>What is the final kinetic energy of the electron?</a:t>
            </a:r>
            <a:endParaRPr lang="en-AU" sz="2400" b="0" i="1" dirty="0"/>
          </a:p>
          <a:p>
            <a:pPr algn="just"/>
            <a:endParaRPr lang="en-AU" sz="2400" b="0" dirty="0"/>
          </a:p>
        </p:txBody>
      </p:sp>
      <mc:AlternateContent xmlns:mc="http://schemas.openxmlformats.org/markup-compatibility/2006" xmlns:a14="http://schemas.microsoft.com/office/drawing/2010/main">
        <mc:Choice Requires="a14">
          <p:sp>
            <p:nvSpPr>
              <p:cNvPr id="28" name="Text Placeholder 3">
                <a:extLst>
                  <a:ext uri="{FF2B5EF4-FFF2-40B4-BE49-F238E27FC236}">
                    <a16:creationId xmlns:a16="http://schemas.microsoft.com/office/drawing/2014/main" id="{AC47ED51-B2BD-4285-A3A8-0AF682302DB5}"/>
                  </a:ext>
                </a:extLst>
              </p:cNvPr>
              <p:cNvSpPr txBox="1">
                <a:spLocks/>
              </p:cNvSpPr>
              <p:nvPr/>
            </p:nvSpPr>
            <p:spPr>
              <a:xfrm>
                <a:off x="214866" y="4556747"/>
                <a:ext cx="5881127"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14:m>
                  <m:oMathPara xmlns:m="http://schemas.openxmlformats.org/officeDocument/2006/math">
                    <m:oMathParaPr>
                      <m:jc m:val="centerGroup"/>
                    </m:oMathParaPr>
                    <m:oMath xmlns:m="http://schemas.openxmlformats.org/officeDocument/2006/math">
                      <m:r>
                        <a:rPr lang="en-AU" sz="2400" b="0" i="1" smtClean="0">
                          <a:latin typeface="Cambria Math" panose="02040503050406030204" pitchFamily="18" charset="0"/>
                        </a:rPr>
                        <m:t>𝐾𝐸</m:t>
                      </m:r>
                      <m:r>
                        <a:rPr lang="en-AU" sz="2400" b="0" i="1" smtClean="0">
                          <a:latin typeface="Cambria Math" panose="02040503050406030204" pitchFamily="18" charset="0"/>
                        </a:rPr>
                        <m:t>= </m:t>
                      </m:r>
                      <m:f>
                        <m:fPr>
                          <m:ctrlPr>
                            <a:rPr lang="en-AU" sz="2400" b="0" i="1" smtClean="0">
                              <a:latin typeface="Cambria Math" panose="02040503050406030204" pitchFamily="18" charset="0"/>
                            </a:rPr>
                          </m:ctrlPr>
                        </m:fPr>
                        <m:num>
                          <m:r>
                            <a:rPr lang="en-AU" sz="2400" b="0" i="1" smtClean="0">
                              <a:latin typeface="Cambria Math" panose="02040503050406030204" pitchFamily="18" charset="0"/>
                            </a:rPr>
                            <m:t>1</m:t>
                          </m:r>
                        </m:num>
                        <m:den>
                          <m:r>
                            <a:rPr lang="en-AU" sz="2400" b="0" i="1" smtClean="0">
                              <a:latin typeface="Cambria Math" panose="02040503050406030204" pitchFamily="18" charset="0"/>
                            </a:rPr>
                            <m:t>2</m:t>
                          </m:r>
                        </m:den>
                      </m:f>
                      <m:r>
                        <a:rPr lang="en-AU" sz="2400" b="0" i="1" smtClean="0">
                          <a:latin typeface="Cambria Math" panose="02040503050406030204" pitchFamily="18" charset="0"/>
                        </a:rPr>
                        <m:t>𝑚</m:t>
                      </m:r>
                      <m:sSup>
                        <m:sSupPr>
                          <m:ctrlPr>
                            <a:rPr lang="en-AU" sz="2400" b="0" i="1" smtClean="0">
                              <a:latin typeface="Cambria Math" panose="02040503050406030204" pitchFamily="18" charset="0"/>
                            </a:rPr>
                          </m:ctrlPr>
                        </m:sSupPr>
                        <m:e>
                          <m:r>
                            <a:rPr lang="en-AU" sz="2400" b="0" i="1" smtClean="0">
                              <a:latin typeface="Cambria Math" panose="02040503050406030204" pitchFamily="18" charset="0"/>
                            </a:rPr>
                            <m:t>𝑣</m:t>
                          </m:r>
                        </m:e>
                        <m:sup>
                          <m:r>
                            <a:rPr lang="en-AU" sz="2400" b="0" i="1" smtClean="0">
                              <a:latin typeface="Cambria Math" panose="02040503050406030204" pitchFamily="18" charset="0"/>
                            </a:rPr>
                            <m:t>2</m:t>
                          </m:r>
                        </m:sup>
                      </m:sSup>
                      <m:r>
                        <a:rPr lang="en-AU" sz="2400" b="0" i="1" smtClean="0">
                          <a:latin typeface="Cambria Math" panose="02040503050406030204" pitchFamily="18" charset="0"/>
                        </a:rPr>
                        <m:t>=</m:t>
                      </m:r>
                      <m:r>
                        <a:rPr lang="en-AU" sz="2400" b="0" i="1" smtClean="0">
                          <a:latin typeface="Cambria Math" panose="02040503050406030204" pitchFamily="18" charset="0"/>
                        </a:rPr>
                        <m:t>𝑞𝑉</m:t>
                      </m:r>
                    </m:oMath>
                  </m:oMathPara>
                </a14:m>
                <a:endParaRPr lang="en-AU" sz="2400" b="0" dirty="0"/>
              </a:p>
            </p:txBody>
          </p:sp>
        </mc:Choice>
        <mc:Fallback xmlns="">
          <p:sp>
            <p:nvSpPr>
              <p:cNvPr id="28" name="Text Placeholder 3">
                <a:extLst>
                  <a:ext uri="{FF2B5EF4-FFF2-40B4-BE49-F238E27FC236}">
                    <a16:creationId xmlns:a16="http://schemas.microsoft.com/office/drawing/2014/main" id="{AC47ED51-B2BD-4285-A3A8-0AF682302DB5}"/>
                  </a:ext>
                </a:extLst>
              </p:cNvPr>
              <p:cNvSpPr txBox="1">
                <a:spLocks noRot="1" noChangeAspect="1" noMove="1" noResize="1" noEditPoints="1" noAdjustHandles="1" noChangeArrowheads="1" noChangeShapeType="1" noTextEdit="1"/>
              </p:cNvSpPr>
              <p:nvPr/>
            </p:nvSpPr>
            <p:spPr>
              <a:xfrm>
                <a:off x="214866" y="4556747"/>
                <a:ext cx="5881127" cy="885562"/>
              </a:xfrm>
              <a:prstGeom prst="rect">
                <a:avLst/>
              </a:prstGeom>
              <a:blipFill>
                <a:blip r:embed="rId5"/>
                <a:stretch>
                  <a:fillRect/>
                </a:stretch>
              </a:blipFill>
            </p:spPr>
            <p:txBody>
              <a:bodyPr/>
              <a:lstStyle/>
              <a:p>
                <a:r>
                  <a:rPr lang="en-AU">
                    <a:noFill/>
                  </a:rPr>
                  <a:t> </a:t>
                </a:r>
              </a:p>
            </p:txBody>
          </p:sp>
        </mc:Fallback>
      </mc:AlternateContent>
      <p:sp>
        <p:nvSpPr>
          <p:cNvPr id="35" name="Text Placeholder 3">
            <a:extLst>
              <a:ext uri="{FF2B5EF4-FFF2-40B4-BE49-F238E27FC236}">
                <a16:creationId xmlns:a16="http://schemas.microsoft.com/office/drawing/2014/main" id="{EF6F0260-8B7D-4751-B961-E3A686FE9980}"/>
              </a:ext>
            </a:extLst>
          </p:cNvPr>
          <p:cNvSpPr txBox="1">
            <a:spLocks/>
          </p:cNvSpPr>
          <p:nvPr/>
        </p:nvSpPr>
        <p:spPr>
          <a:xfrm>
            <a:off x="214865" y="5574982"/>
            <a:ext cx="5881127"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AU" sz="2400" b="0" dirty="0"/>
              <a:t>This is known as the ‘electron gun’ equation.</a:t>
            </a:r>
            <a:endParaRPr lang="en-AU" sz="2400" b="0" i="1" dirty="0"/>
          </a:p>
          <a:p>
            <a:pPr algn="just"/>
            <a:endParaRPr lang="en-AU" sz="2400" b="0" dirty="0"/>
          </a:p>
        </p:txBody>
      </p:sp>
    </p:spTree>
    <p:extLst>
      <p:ext uri="{BB962C8B-B14F-4D97-AF65-F5344CB8AC3E}">
        <p14:creationId xmlns:p14="http://schemas.microsoft.com/office/powerpoint/2010/main" val="115694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27" grpId="0"/>
      <p:bldP spid="28" grpId="0"/>
      <p:bldP spid="3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Work in an electric field</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p:txBody>
          <a:bodyPr/>
          <a:lstStyle/>
          <a:p>
            <a:r>
              <a:rPr lang="en-AU" dirty="0"/>
              <a:t>Content Development</a:t>
            </a:r>
          </a:p>
        </p:txBody>
      </p:sp>
      <p:sp>
        <p:nvSpPr>
          <p:cNvPr id="37" name="Text Placeholder 3">
            <a:extLst>
              <a:ext uri="{FF2B5EF4-FFF2-40B4-BE49-F238E27FC236}">
                <a16:creationId xmlns:a16="http://schemas.microsoft.com/office/drawing/2014/main" id="{69B77C84-9895-4D2C-B08C-4771B488D727}"/>
              </a:ext>
            </a:extLst>
          </p:cNvPr>
          <p:cNvSpPr txBox="1">
            <a:spLocks/>
          </p:cNvSpPr>
          <p:nvPr/>
        </p:nvSpPr>
        <p:spPr>
          <a:xfrm>
            <a:off x="0" y="4042341"/>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sp>
        <p:nvSpPr>
          <p:cNvPr id="28" name="Text Placeholder 3">
            <a:extLst>
              <a:ext uri="{FF2B5EF4-FFF2-40B4-BE49-F238E27FC236}">
                <a16:creationId xmlns:a16="http://schemas.microsoft.com/office/drawing/2014/main" id="{7E11F69C-68AB-4B11-9E75-0C0F6E869F68}"/>
              </a:ext>
            </a:extLst>
          </p:cNvPr>
          <p:cNvSpPr txBox="1">
            <a:spLocks/>
          </p:cNvSpPr>
          <p:nvPr/>
        </p:nvSpPr>
        <p:spPr>
          <a:xfrm>
            <a:off x="214867" y="1007686"/>
            <a:ext cx="11865971"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AU" sz="2400" b="0" dirty="0"/>
              <a:t>Two parallel plates are separated by 1.0cm. One plate is earthed and the other has a potential of 5.0kV.</a:t>
            </a:r>
          </a:p>
          <a:p>
            <a:pPr marL="457200" indent="-457200" algn="just">
              <a:buAutoNum type="alphaLcParenR"/>
            </a:pPr>
            <a:r>
              <a:rPr lang="en-AU" sz="2400" b="0" dirty="0"/>
              <a:t>Determine the final speed of a single electron when accelerating from rest across this potential difference.</a:t>
            </a:r>
          </a:p>
          <a:p>
            <a:pPr algn="just"/>
            <a:r>
              <a:rPr lang="en-AU" sz="2400" b="0" dirty="0"/>
              <a:t>	</a:t>
            </a:r>
            <a:r>
              <a:rPr lang="en-AU" sz="1800" b="0" dirty="0"/>
              <a:t>charge of electron = -1.602 x 10</a:t>
            </a:r>
            <a:r>
              <a:rPr lang="en-AU" sz="1800" b="0" baseline="30000" dirty="0"/>
              <a:t>-19</a:t>
            </a:r>
            <a:r>
              <a:rPr lang="en-AU" sz="1800" b="0" dirty="0"/>
              <a:t> C     mass of electron = 9.109 x 10</a:t>
            </a:r>
            <a:r>
              <a:rPr lang="en-AU" sz="1800" b="0" baseline="30000" dirty="0"/>
              <a:t>-31 </a:t>
            </a:r>
            <a:r>
              <a:rPr lang="en-AU" sz="1800" b="0" dirty="0"/>
              <a:t>kg</a:t>
            </a:r>
          </a:p>
          <a:p>
            <a:pPr algn="just"/>
            <a:r>
              <a:rPr lang="en-AU" sz="2400" b="0" dirty="0"/>
              <a:t>b) Calculate the acceleration of the electron.</a:t>
            </a:r>
          </a:p>
          <a:p>
            <a:pPr algn="just"/>
            <a:endParaRPr lang="en-AU" sz="1800" b="0" dirty="0"/>
          </a:p>
          <a:p>
            <a:pPr lvl="1" indent="0" algn="just">
              <a:buNone/>
            </a:pPr>
            <a:endParaRPr lang="en-AU" sz="2000" dirty="0"/>
          </a:p>
        </p:txBody>
      </p:sp>
    </p:spTree>
    <p:extLst>
      <p:ext uri="{BB962C8B-B14F-4D97-AF65-F5344CB8AC3E}">
        <p14:creationId xmlns:p14="http://schemas.microsoft.com/office/powerpoint/2010/main" val="2659430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Work in an electric field</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p:txBody>
          <a:bodyPr/>
          <a:lstStyle/>
          <a:p>
            <a:r>
              <a:rPr lang="en-AU" dirty="0"/>
              <a:t>Content Development</a:t>
            </a:r>
          </a:p>
        </p:txBody>
      </p:sp>
      <p:sp>
        <p:nvSpPr>
          <p:cNvPr id="37" name="Text Placeholder 3">
            <a:extLst>
              <a:ext uri="{FF2B5EF4-FFF2-40B4-BE49-F238E27FC236}">
                <a16:creationId xmlns:a16="http://schemas.microsoft.com/office/drawing/2014/main" id="{69B77C84-9895-4D2C-B08C-4771B488D727}"/>
              </a:ext>
            </a:extLst>
          </p:cNvPr>
          <p:cNvSpPr txBox="1">
            <a:spLocks/>
          </p:cNvSpPr>
          <p:nvPr/>
        </p:nvSpPr>
        <p:spPr>
          <a:xfrm>
            <a:off x="0" y="4042341"/>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sp>
        <p:nvSpPr>
          <p:cNvPr id="28" name="Text Placeholder 3">
            <a:extLst>
              <a:ext uri="{FF2B5EF4-FFF2-40B4-BE49-F238E27FC236}">
                <a16:creationId xmlns:a16="http://schemas.microsoft.com/office/drawing/2014/main" id="{7E11F69C-68AB-4B11-9E75-0C0F6E869F68}"/>
              </a:ext>
            </a:extLst>
          </p:cNvPr>
          <p:cNvSpPr txBox="1">
            <a:spLocks/>
          </p:cNvSpPr>
          <p:nvPr/>
        </p:nvSpPr>
        <p:spPr>
          <a:xfrm>
            <a:off x="214867" y="1007686"/>
            <a:ext cx="11865971"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AU" sz="2400" b="0" dirty="0"/>
              <a:t>Two parallel plates are separated by 1.0cm. One plate is earthed and the other has a potential of 5.0kV.</a:t>
            </a:r>
          </a:p>
          <a:p>
            <a:pPr algn="just"/>
            <a:r>
              <a:rPr lang="en-AU" sz="2400" b="0" dirty="0"/>
              <a:t>c) Now assume the initial velocity of the electron was 5.0x10^7 m/s travelling horizontally as it enters halfway between the plates. How long does it take for the electron to hit the positive plate?</a:t>
            </a:r>
          </a:p>
          <a:p>
            <a:pPr algn="just"/>
            <a:r>
              <a:rPr lang="en-AU" sz="2400" b="0" dirty="0"/>
              <a:t>	</a:t>
            </a:r>
            <a:r>
              <a:rPr lang="en-AU" sz="1800" b="0" dirty="0"/>
              <a:t>charge of electron = -1.602 x 10</a:t>
            </a:r>
            <a:r>
              <a:rPr lang="en-AU" sz="1800" b="0" baseline="30000" dirty="0"/>
              <a:t>-19</a:t>
            </a:r>
            <a:r>
              <a:rPr lang="en-AU" sz="1800" b="0" dirty="0"/>
              <a:t> C     mass of electron = 9.109 x 10</a:t>
            </a:r>
            <a:r>
              <a:rPr lang="en-AU" sz="1800" b="0" baseline="30000" dirty="0"/>
              <a:t>-31 </a:t>
            </a:r>
            <a:r>
              <a:rPr lang="en-AU" sz="1800" b="0" dirty="0"/>
              <a:t>kg</a:t>
            </a:r>
          </a:p>
          <a:p>
            <a:pPr algn="just"/>
            <a:endParaRPr lang="en-AU" sz="1800" b="0" dirty="0"/>
          </a:p>
          <a:p>
            <a:pPr lvl="1" indent="0" algn="just">
              <a:buNone/>
            </a:pPr>
            <a:endParaRPr lang="en-AU" sz="2000" dirty="0"/>
          </a:p>
        </p:txBody>
      </p:sp>
      <p:pic>
        <p:nvPicPr>
          <p:cNvPr id="5" name="Picture 4">
            <a:extLst>
              <a:ext uri="{FF2B5EF4-FFF2-40B4-BE49-F238E27FC236}">
                <a16:creationId xmlns:a16="http://schemas.microsoft.com/office/drawing/2014/main" id="{424D5F88-5D65-4F6E-AE6A-41A6E8D2BD1C}"/>
              </a:ext>
            </a:extLst>
          </p:cNvPr>
          <p:cNvPicPr>
            <a:picLocks noChangeAspect="1"/>
          </p:cNvPicPr>
          <p:nvPr/>
        </p:nvPicPr>
        <p:blipFill>
          <a:blip r:embed="rId3"/>
          <a:stretch>
            <a:fillRect/>
          </a:stretch>
        </p:blipFill>
        <p:spPr>
          <a:xfrm>
            <a:off x="2542041" y="3393128"/>
            <a:ext cx="7572375" cy="3143250"/>
          </a:xfrm>
          <a:prstGeom prst="rect">
            <a:avLst/>
          </a:prstGeom>
        </p:spPr>
      </p:pic>
    </p:spTree>
    <p:extLst>
      <p:ext uri="{BB962C8B-B14F-4D97-AF65-F5344CB8AC3E}">
        <p14:creationId xmlns:p14="http://schemas.microsoft.com/office/powerpoint/2010/main" val="1949454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Work in an electric field</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p:txBody>
          <a:bodyPr/>
          <a:lstStyle/>
          <a:p>
            <a:r>
              <a:rPr lang="en-AU" dirty="0"/>
              <a:t>Content Development</a:t>
            </a:r>
          </a:p>
        </p:txBody>
      </p:sp>
      <p:sp>
        <p:nvSpPr>
          <p:cNvPr id="37" name="Text Placeholder 3">
            <a:extLst>
              <a:ext uri="{FF2B5EF4-FFF2-40B4-BE49-F238E27FC236}">
                <a16:creationId xmlns:a16="http://schemas.microsoft.com/office/drawing/2014/main" id="{69B77C84-9895-4D2C-B08C-4771B488D727}"/>
              </a:ext>
            </a:extLst>
          </p:cNvPr>
          <p:cNvSpPr txBox="1">
            <a:spLocks/>
          </p:cNvSpPr>
          <p:nvPr/>
        </p:nvSpPr>
        <p:spPr>
          <a:xfrm>
            <a:off x="0" y="4042341"/>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sp>
        <p:nvSpPr>
          <p:cNvPr id="28" name="Text Placeholder 3">
            <a:extLst>
              <a:ext uri="{FF2B5EF4-FFF2-40B4-BE49-F238E27FC236}">
                <a16:creationId xmlns:a16="http://schemas.microsoft.com/office/drawing/2014/main" id="{7E11F69C-68AB-4B11-9E75-0C0F6E869F68}"/>
              </a:ext>
            </a:extLst>
          </p:cNvPr>
          <p:cNvSpPr txBox="1">
            <a:spLocks/>
          </p:cNvSpPr>
          <p:nvPr/>
        </p:nvSpPr>
        <p:spPr>
          <a:xfrm>
            <a:off x="214867" y="1007686"/>
            <a:ext cx="11865971"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AU" sz="2400" b="0" dirty="0"/>
              <a:t>Two parallel plates are separated by 1.0cm. One plate is earthed and the other has a potential of 5.0kV.</a:t>
            </a:r>
          </a:p>
          <a:p>
            <a:pPr algn="just"/>
            <a:r>
              <a:rPr lang="en-AU" sz="2400" b="0" dirty="0"/>
              <a:t>c) Now assume the initial velocity of the electron was 5.0x10^7 m/s travelling horizontally as it enters halfway between the plates. How long does it take for the electron to hit the positive plate?</a:t>
            </a:r>
          </a:p>
          <a:p>
            <a:pPr algn="just"/>
            <a:r>
              <a:rPr lang="en-AU" sz="2400" b="0" dirty="0"/>
              <a:t>	</a:t>
            </a:r>
            <a:r>
              <a:rPr lang="en-AU" sz="1800" b="0" dirty="0"/>
              <a:t>charge of electron = -1.602 x 10</a:t>
            </a:r>
            <a:r>
              <a:rPr lang="en-AU" sz="1800" b="0" baseline="30000" dirty="0"/>
              <a:t>-19</a:t>
            </a:r>
            <a:r>
              <a:rPr lang="en-AU" sz="1800" b="0" dirty="0"/>
              <a:t> C     mass of electron = 9.109 x 10</a:t>
            </a:r>
            <a:r>
              <a:rPr lang="en-AU" sz="1800" b="0" baseline="30000" dirty="0"/>
              <a:t>-31 </a:t>
            </a:r>
            <a:r>
              <a:rPr lang="en-AU" sz="1800" b="0" dirty="0"/>
              <a:t>kg</a:t>
            </a:r>
          </a:p>
          <a:p>
            <a:pPr algn="just"/>
            <a:endParaRPr lang="en-AU" sz="1800" b="0" dirty="0"/>
          </a:p>
          <a:p>
            <a:pPr lvl="1" indent="0" algn="just">
              <a:buNone/>
            </a:pPr>
            <a:endParaRPr lang="en-AU" sz="2000" dirty="0"/>
          </a:p>
        </p:txBody>
      </p:sp>
      <p:pic>
        <p:nvPicPr>
          <p:cNvPr id="6" name="Picture 5">
            <a:extLst>
              <a:ext uri="{FF2B5EF4-FFF2-40B4-BE49-F238E27FC236}">
                <a16:creationId xmlns:a16="http://schemas.microsoft.com/office/drawing/2014/main" id="{C7408FB5-9F44-40AC-BB72-C29A68EE3898}"/>
              </a:ext>
            </a:extLst>
          </p:cNvPr>
          <p:cNvPicPr>
            <a:picLocks noChangeAspect="1"/>
          </p:cNvPicPr>
          <p:nvPr/>
        </p:nvPicPr>
        <p:blipFill rotWithShape="1">
          <a:blip r:embed="rId3"/>
          <a:srcRect b="48906"/>
          <a:stretch/>
        </p:blipFill>
        <p:spPr>
          <a:xfrm>
            <a:off x="3776462" y="3429000"/>
            <a:ext cx="5600700" cy="3401826"/>
          </a:xfrm>
          <a:prstGeom prst="rect">
            <a:avLst/>
          </a:prstGeom>
        </p:spPr>
      </p:pic>
    </p:spTree>
    <p:extLst>
      <p:ext uri="{BB962C8B-B14F-4D97-AF65-F5344CB8AC3E}">
        <p14:creationId xmlns:p14="http://schemas.microsoft.com/office/powerpoint/2010/main" val="809365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Work in an electric field</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p:txBody>
          <a:bodyPr/>
          <a:lstStyle/>
          <a:p>
            <a:r>
              <a:rPr lang="en-AU" dirty="0"/>
              <a:t>Content Development</a:t>
            </a:r>
          </a:p>
        </p:txBody>
      </p:sp>
      <p:sp>
        <p:nvSpPr>
          <p:cNvPr id="37" name="Text Placeholder 3">
            <a:extLst>
              <a:ext uri="{FF2B5EF4-FFF2-40B4-BE49-F238E27FC236}">
                <a16:creationId xmlns:a16="http://schemas.microsoft.com/office/drawing/2014/main" id="{69B77C84-9895-4D2C-B08C-4771B488D727}"/>
              </a:ext>
            </a:extLst>
          </p:cNvPr>
          <p:cNvSpPr txBox="1">
            <a:spLocks/>
          </p:cNvSpPr>
          <p:nvPr/>
        </p:nvSpPr>
        <p:spPr>
          <a:xfrm>
            <a:off x="0" y="4042341"/>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sp>
        <p:nvSpPr>
          <p:cNvPr id="28" name="Text Placeholder 3">
            <a:extLst>
              <a:ext uri="{FF2B5EF4-FFF2-40B4-BE49-F238E27FC236}">
                <a16:creationId xmlns:a16="http://schemas.microsoft.com/office/drawing/2014/main" id="{7E11F69C-68AB-4B11-9E75-0C0F6E869F68}"/>
              </a:ext>
            </a:extLst>
          </p:cNvPr>
          <p:cNvSpPr txBox="1">
            <a:spLocks/>
          </p:cNvSpPr>
          <p:nvPr/>
        </p:nvSpPr>
        <p:spPr>
          <a:xfrm>
            <a:off x="214867" y="1007686"/>
            <a:ext cx="11865971"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AU" sz="2400" b="0" dirty="0"/>
              <a:t>Two parallel plates are separated by 1.0cm. One plate is earthed and the other has a potential of 5.0kV.</a:t>
            </a:r>
          </a:p>
          <a:p>
            <a:pPr algn="just"/>
            <a:r>
              <a:rPr lang="en-AU" sz="2400" b="0" dirty="0"/>
              <a:t>d) Assuming the same conditions as for part c, calculate the final horizontal displacement of the electron.</a:t>
            </a:r>
          </a:p>
          <a:p>
            <a:pPr algn="just"/>
            <a:r>
              <a:rPr lang="en-AU" sz="2400" b="0" dirty="0"/>
              <a:t>	</a:t>
            </a:r>
            <a:r>
              <a:rPr lang="en-AU" sz="1800" b="0" dirty="0"/>
              <a:t>charge of electron = -1.602 x 10</a:t>
            </a:r>
            <a:r>
              <a:rPr lang="en-AU" sz="1800" b="0" baseline="30000" dirty="0"/>
              <a:t>-19</a:t>
            </a:r>
            <a:r>
              <a:rPr lang="en-AU" sz="1800" b="0" dirty="0"/>
              <a:t> C     mass of electron = 9.109 x 10</a:t>
            </a:r>
            <a:r>
              <a:rPr lang="en-AU" sz="1800" b="0" baseline="30000" dirty="0"/>
              <a:t>-31 </a:t>
            </a:r>
            <a:r>
              <a:rPr lang="en-AU" sz="1800" b="0" dirty="0"/>
              <a:t>kg</a:t>
            </a:r>
          </a:p>
          <a:p>
            <a:pPr algn="just"/>
            <a:endParaRPr lang="en-AU" sz="1800" b="0" dirty="0"/>
          </a:p>
          <a:p>
            <a:pPr lvl="1" indent="0" algn="just">
              <a:buNone/>
            </a:pPr>
            <a:endParaRPr lang="en-AU" sz="2000" dirty="0"/>
          </a:p>
        </p:txBody>
      </p:sp>
    </p:spTree>
    <p:extLst>
      <p:ext uri="{BB962C8B-B14F-4D97-AF65-F5344CB8AC3E}">
        <p14:creationId xmlns:p14="http://schemas.microsoft.com/office/powerpoint/2010/main" val="678604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Electric Fields: Coulomb’s Law</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p:txBody>
          <a:bodyPr/>
          <a:lstStyle/>
          <a:p>
            <a:r>
              <a:rPr lang="en-AU" dirty="0"/>
              <a:t>Content Development</a:t>
            </a:r>
          </a:p>
        </p:txBody>
      </p:sp>
      <p:sp>
        <p:nvSpPr>
          <p:cNvPr id="37" name="Text Placeholder 3">
            <a:extLst>
              <a:ext uri="{FF2B5EF4-FFF2-40B4-BE49-F238E27FC236}">
                <a16:creationId xmlns:a16="http://schemas.microsoft.com/office/drawing/2014/main" id="{69B77C84-9895-4D2C-B08C-4771B488D727}"/>
              </a:ext>
            </a:extLst>
          </p:cNvPr>
          <p:cNvSpPr txBox="1">
            <a:spLocks/>
          </p:cNvSpPr>
          <p:nvPr/>
        </p:nvSpPr>
        <p:spPr>
          <a:xfrm>
            <a:off x="0" y="4042341"/>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sp>
        <p:nvSpPr>
          <p:cNvPr id="28" name="Text Placeholder 3">
            <a:extLst>
              <a:ext uri="{FF2B5EF4-FFF2-40B4-BE49-F238E27FC236}">
                <a16:creationId xmlns:a16="http://schemas.microsoft.com/office/drawing/2014/main" id="{7E11F69C-68AB-4B11-9E75-0C0F6E869F68}"/>
              </a:ext>
            </a:extLst>
          </p:cNvPr>
          <p:cNvSpPr txBox="1">
            <a:spLocks/>
          </p:cNvSpPr>
          <p:nvPr/>
        </p:nvSpPr>
        <p:spPr>
          <a:xfrm>
            <a:off x="214867" y="1007686"/>
            <a:ext cx="11865971"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AU" sz="2400" b="0" dirty="0"/>
              <a:t>A sodium ion has a +1 relative atomic charge which indicates it has one more proton than electron. This ion is placed in a 4.00 NC</a:t>
            </a:r>
            <a:r>
              <a:rPr lang="en-AU" sz="2400" b="0" baseline="30000" dirty="0"/>
              <a:t>-1 </a:t>
            </a:r>
            <a:r>
              <a:rPr lang="en-AU" sz="2400" b="0" dirty="0"/>
              <a:t>electric field.</a:t>
            </a:r>
          </a:p>
          <a:p>
            <a:pPr marL="457200" indent="-457200" algn="just">
              <a:buAutoNum type="alphaLcParenR"/>
            </a:pPr>
            <a:r>
              <a:rPr lang="en-AU" sz="2400" b="0" dirty="0"/>
              <a:t>Calculate the force applied to a single sodium ion in this electric field</a:t>
            </a:r>
          </a:p>
          <a:p>
            <a:pPr marL="457200" indent="-457200" algn="just">
              <a:buAutoNum type="alphaLcParenR"/>
            </a:pPr>
            <a:r>
              <a:rPr lang="en-AU" sz="2400" b="0" dirty="0"/>
              <a:t>A different ion is placed in the electric field. It moves in the opposite direction to the sodium ion and experiences a 1.28 * 10</a:t>
            </a:r>
            <a:r>
              <a:rPr lang="en-AU" sz="2400" b="0" baseline="30000" dirty="0"/>
              <a:t>-18</a:t>
            </a:r>
            <a:r>
              <a:rPr lang="en-AU" sz="2400" b="0" baseline="-25000" dirty="0"/>
              <a:t> </a:t>
            </a:r>
            <a:r>
              <a:rPr lang="en-AU" sz="2400" b="0" dirty="0"/>
              <a:t> N force. Calculate the relative atomic charge of the ion.</a:t>
            </a:r>
          </a:p>
          <a:p>
            <a:pPr lvl="1" indent="0" algn="just">
              <a:buNone/>
            </a:pPr>
            <a:endParaRPr lang="en-AU" sz="2000" dirty="0"/>
          </a:p>
        </p:txBody>
      </p:sp>
      <p:pic>
        <p:nvPicPr>
          <p:cNvPr id="3" name="Picture 2">
            <a:extLst>
              <a:ext uri="{FF2B5EF4-FFF2-40B4-BE49-F238E27FC236}">
                <a16:creationId xmlns:a16="http://schemas.microsoft.com/office/drawing/2014/main" id="{85918309-10AC-B039-BAF8-791526C441A8}"/>
              </a:ext>
            </a:extLst>
          </p:cNvPr>
          <p:cNvPicPr>
            <a:picLocks noChangeAspect="1"/>
          </p:cNvPicPr>
          <p:nvPr/>
        </p:nvPicPr>
        <p:blipFill rotWithShape="1">
          <a:blip r:embed="rId3"/>
          <a:srcRect l="1949" t="63716" r="3615"/>
          <a:stretch/>
        </p:blipFill>
        <p:spPr>
          <a:xfrm>
            <a:off x="284026" y="1873945"/>
            <a:ext cx="11748688" cy="3976369"/>
          </a:xfrm>
          <a:prstGeom prst="rect">
            <a:avLst/>
          </a:prstGeom>
        </p:spPr>
      </p:pic>
    </p:spTree>
    <p:extLst>
      <p:ext uri="{BB962C8B-B14F-4D97-AF65-F5344CB8AC3E}">
        <p14:creationId xmlns:p14="http://schemas.microsoft.com/office/powerpoint/2010/main" val="23713653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Work in an electric field</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p:txBody>
          <a:bodyPr/>
          <a:lstStyle/>
          <a:p>
            <a:r>
              <a:rPr lang="en-AU" dirty="0"/>
              <a:t>Content Development</a:t>
            </a:r>
          </a:p>
        </p:txBody>
      </p:sp>
      <p:sp>
        <p:nvSpPr>
          <p:cNvPr id="37" name="Text Placeholder 3">
            <a:extLst>
              <a:ext uri="{FF2B5EF4-FFF2-40B4-BE49-F238E27FC236}">
                <a16:creationId xmlns:a16="http://schemas.microsoft.com/office/drawing/2014/main" id="{69B77C84-9895-4D2C-B08C-4771B488D727}"/>
              </a:ext>
            </a:extLst>
          </p:cNvPr>
          <p:cNvSpPr txBox="1">
            <a:spLocks/>
          </p:cNvSpPr>
          <p:nvPr/>
        </p:nvSpPr>
        <p:spPr>
          <a:xfrm>
            <a:off x="0" y="4042341"/>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sp>
        <p:nvSpPr>
          <p:cNvPr id="28" name="Text Placeholder 3">
            <a:extLst>
              <a:ext uri="{FF2B5EF4-FFF2-40B4-BE49-F238E27FC236}">
                <a16:creationId xmlns:a16="http://schemas.microsoft.com/office/drawing/2014/main" id="{7E11F69C-68AB-4B11-9E75-0C0F6E869F68}"/>
              </a:ext>
            </a:extLst>
          </p:cNvPr>
          <p:cNvSpPr txBox="1">
            <a:spLocks/>
          </p:cNvSpPr>
          <p:nvPr/>
        </p:nvSpPr>
        <p:spPr>
          <a:xfrm>
            <a:off x="214867" y="1007686"/>
            <a:ext cx="11865971"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AU" sz="2400" b="0" dirty="0"/>
              <a:t>Two parallel plates are separated by 1.0cm. One plate is earthed and the other has a potential of 5.0kV.</a:t>
            </a:r>
          </a:p>
          <a:p>
            <a:pPr algn="just"/>
            <a:r>
              <a:rPr lang="en-AU" sz="2400" b="0" dirty="0"/>
              <a:t>d) Assuming the same conditions as for part c, calculate the final horizontal displacement of the electron.</a:t>
            </a:r>
          </a:p>
          <a:p>
            <a:pPr algn="just"/>
            <a:r>
              <a:rPr lang="en-AU" sz="2400" b="0" dirty="0"/>
              <a:t>	</a:t>
            </a:r>
            <a:r>
              <a:rPr lang="en-AU" sz="1800" b="0" dirty="0"/>
              <a:t>charge of electron = -1.602 x 10</a:t>
            </a:r>
            <a:r>
              <a:rPr lang="en-AU" sz="1800" b="0" baseline="30000" dirty="0"/>
              <a:t>-19</a:t>
            </a:r>
            <a:r>
              <a:rPr lang="en-AU" sz="1800" b="0" dirty="0"/>
              <a:t> C     mass of electron = 9.109 x 10</a:t>
            </a:r>
            <a:r>
              <a:rPr lang="en-AU" sz="1800" b="0" baseline="30000" dirty="0"/>
              <a:t>-31 </a:t>
            </a:r>
            <a:r>
              <a:rPr lang="en-AU" sz="1800" b="0" dirty="0"/>
              <a:t>kg</a:t>
            </a:r>
          </a:p>
          <a:p>
            <a:pPr algn="just"/>
            <a:endParaRPr lang="en-AU" sz="1800" b="0" dirty="0"/>
          </a:p>
          <a:p>
            <a:pPr lvl="1" indent="0" algn="just">
              <a:buNone/>
            </a:pPr>
            <a:endParaRPr lang="en-AU" sz="2000" dirty="0"/>
          </a:p>
        </p:txBody>
      </p:sp>
      <p:pic>
        <p:nvPicPr>
          <p:cNvPr id="5" name="Picture 4">
            <a:extLst>
              <a:ext uri="{FF2B5EF4-FFF2-40B4-BE49-F238E27FC236}">
                <a16:creationId xmlns:a16="http://schemas.microsoft.com/office/drawing/2014/main" id="{F200809E-EB32-478E-878F-CF4119728765}"/>
              </a:ext>
            </a:extLst>
          </p:cNvPr>
          <p:cNvPicPr>
            <a:picLocks noChangeAspect="1"/>
          </p:cNvPicPr>
          <p:nvPr/>
        </p:nvPicPr>
        <p:blipFill>
          <a:blip r:embed="rId3"/>
          <a:stretch>
            <a:fillRect/>
          </a:stretch>
        </p:blipFill>
        <p:spPr>
          <a:xfrm>
            <a:off x="3403083" y="3137646"/>
            <a:ext cx="5600700" cy="3276600"/>
          </a:xfrm>
          <a:prstGeom prst="rect">
            <a:avLst/>
          </a:prstGeom>
        </p:spPr>
      </p:pic>
    </p:spTree>
    <p:extLst>
      <p:ext uri="{BB962C8B-B14F-4D97-AF65-F5344CB8AC3E}">
        <p14:creationId xmlns:p14="http://schemas.microsoft.com/office/powerpoint/2010/main" val="39373979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Work in an electric field</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p:txBody>
          <a:bodyPr/>
          <a:lstStyle/>
          <a:p>
            <a:r>
              <a:rPr lang="en-AU" dirty="0"/>
              <a:t>Content Development</a:t>
            </a:r>
          </a:p>
        </p:txBody>
      </p:sp>
      <p:sp>
        <p:nvSpPr>
          <p:cNvPr id="37" name="Text Placeholder 3">
            <a:extLst>
              <a:ext uri="{FF2B5EF4-FFF2-40B4-BE49-F238E27FC236}">
                <a16:creationId xmlns:a16="http://schemas.microsoft.com/office/drawing/2014/main" id="{69B77C84-9895-4D2C-B08C-4771B488D727}"/>
              </a:ext>
            </a:extLst>
          </p:cNvPr>
          <p:cNvSpPr txBox="1">
            <a:spLocks/>
          </p:cNvSpPr>
          <p:nvPr/>
        </p:nvSpPr>
        <p:spPr>
          <a:xfrm>
            <a:off x="0" y="4042341"/>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sp>
        <p:nvSpPr>
          <p:cNvPr id="28" name="Text Placeholder 3">
            <a:extLst>
              <a:ext uri="{FF2B5EF4-FFF2-40B4-BE49-F238E27FC236}">
                <a16:creationId xmlns:a16="http://schemas.microsoft.com/office/drawing/2014/main" id="{7E11F69C-68AB-4B11-9E75-0C0F6E869F68}"/>
              </a:ext>
            </a:extLst>
          </p:cNvPr>
          <p:cNvSpPr txBox="1">
            <a:spLocks/>
          </p:cNvSpPr>
          <p:nvPr/>
        </p:nvSpPr>
        <p:spPr>
          <a:xfrm>
            <a:off x="214867" y="1007686"/>
            <a:ext cx="11865971"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AU" sz="1800" b="0" dirty="0"/>
          </a:p>
          <a:p>
            <a:pPr lvl="1" indent="0" algn="just">
              <a:buNone/>
            </a:pPr>
            <a:endParaRPr lang="en-AU" sz="2000" dirty="0"/>
          </a:p>
        </p:txBody>
      </p:sp>
      <p:pic>
        <p:nvPicPr>
          <p:cNvPr id="6" name="Picture 5">
            <a:extLst>
              <a:ext uri="{FF2B5EF4-FFF2-40B4-BE49-F238E27FC236}">
                <a16:creationId xmlns:a16="http://schemas.microsoft.com/office/drawing/2014/main" id="{04F177FC-696B-4245-9CF1-A8D86937F1D8}"/>
              </a:ext>
            </a:extLst>
          </p:cNvPr>
          <p:cNvPicPr>
            <a:picLocks noChangeAspect="1"/>
          </p:cNvPicPr>
          <p:nvPr/>
        </p:nvPicPr>
        <p:blipFill>
          <a:blip r:embed="rId3"/>
          <a:stretch>
            <a:fillRect/>
          </a:stretch>
        </p:blipFill>
        <p:spPr>
          <a:xfrm>
            <a:off x="2005787" y="1149564"/>
            <a:ext cx="7965558" cy="4827611"/>
          </a:xfrm>
          <a:prstGeom prst="rect">
            <a:avLst/>
          </a:prstGeom>
        </p:spPr>
      </p:pic>
    </p:spTree>
    <p:extLst>
      <p:ext uri="{BB962C8B-B14F-4D97-AF65-F5344CB8AC3E}">
        <p14:creationId xmlns:p14="http://schemas.microsoft.com/office/powerpoint/2010/main" val="31372631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Work in an electric field</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p:txBody>
          <a:bodyPr/>
          <a:lstStyle/>
          <a:p>
            <a:r>
              <a:rPr lang="en-AU" dirty="0"/>
              <a:t>Content Development</a:t>
            </a:r>
          </a:p>
        </p:txBody>
      </p:sp>
      <p:sp>
        <p:nvSpPr>
          <p:cNvPr id="37" name="Text Placeholder 3">
            <a:extLst>
              <a:ext uri="{FF2B5EF4-FFF2-40B4-BE49-F238E27FC236}">
                <a16:creationId xmlns:a16="http://schemas.microsoft.com/office/drawing/2014/main" id="{69B77C84-9895-4D2C-B08C-4771B488D727}"/>
              </a:ext>
            </a:extLst>
          </p:cNvPr>
          <p:cNvSpPr txBox="1">
            <a:spLocks/>
          </p:cNvSpPr>
          <p:nvPr/>
        </p:nvSpPr>
        <p:spPr>
          <a:xfrm>
            <a:off x="0" y="4042341"/>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pic>
        <p:nvPicPr>
          <p:cNvPr id="5" name="Picture 4">
            <a:extLst>
              <a:ext uri="{FF2B5EF4-FFF2-40B4-BE49-F238E27FC236}">
                <a16:creationId xmlns:a16="http://schemas.microsoft.com/office/drawing/2014/main" id="{08F0D48B-DBEA-48F9-8EC3-844B64D530B9}"/>
              </a:ext>
            </a:extLst>
          </p:cNvPr>
          <p:cNvPicPr>
            <a:picLocks noChangeAspect="1"/>
          </p:cNvPicPr>
          <p:nvPr/>
        </p:nvPicPr>
        <p:blipFill>
          <a:blip r:embed="rId3"/>
          <a:stretch>
            <a:fillRect/>
          </a:stretch>
        </p:blipFill>
        <p:spPr>
          <a:xfrm>
            <a:off x="893245" y="914991"/>
            <a:ext cx="10620375" cy="5619750"/>
          </a:xfrm>
          <a:prstGeom prst="rect">
            <a:avLst/>
          </a:prstGeom>
        </p:spPr>
      </p:pic>
    </p:spTree>
    <p:extLst>
      <p:ext uri="{BB962C8B-B14F-4D97-AF65-F5344CB8AC3E}">
        <p14:creationId xmlns:p14="http://schemas.microsoft.com/office/powerpoint/2010/main" val="14100041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Work in an electric field</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p:txBody>
          <a:bodyPr/>
          <a:lstStyle/>
          <a:p>
            <a:r>
              <a:rPr lang="en-AU" dirty="0"/>
              <a:t>Content Development</a:t>
            </a:r>
          </a:p>
        </p:txBody>
      </p:sp>
      <p:sp>
        <p:nvSpPr>
          <p:cNvPr id="37" name="Text Placeholder 3">
            <a:extLst>
              <a:ext uri="{FF2B5EF4-FFF2-40B4-BE49-F238E27FC236}">
                <a16:creationId xmlns:a16="http://schemas.microsoft.com/office/drawing/2014/main" id="{69B77C84-9895-4D2C-B08C-4771B488D727}"/>
              </a:ext>
            </a:extLst>
          </p:cNvPr>
          <p:cNvSpPr txBox="1">
            <a:spLocks/>
          </p:cNvSpPr>
          <p:nvPr/>
        </p:nvSpPr>
        <p:spPr>
          <a:xfrm>
            <a:off x="0" y="4042341"/>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pic>
        <p:nvPicPr>
          <p:cNvPr id="6" name="Picture 5">
            <a:extLst>
              <a:ext uri="{FF2B5EF4-FFF2-40B4-BE49-F238E27FC236}">
                <a16:creationId xmlns:a16="http://schemas.microsoft.com/office/drawing/2014/main" id="{982DE1CB-8A26-4EDD-B6F7-436AC2C0FB5E}"/>
              </a:ext>
            </a:extLst>
          </p:cNvPr>
          <p:cNvPicPr>
            <a:picLocks noChangeAspect="1"/>
          </p:cNvPicPr>
          <p:nvPr/>
        </p:nvPicPr>
        <p:blipFill>
          <a:blip r:embed="rId3"/>
          <a:stretch>
            <a:fillRect/>
          </a:stretch>
        </p:blipFill>
        <p:spPr>
          <a:xfrm>
            <a:off x="1718632" y="595269"/>
            <a:ext cx="9164592" cy="5779680"/>
          </a:xfrm>
          <a:prstGeom prst="rect">
            <a:avLst/>
          </a:prstGeom>
        </p:spPr>
      </p:pic>
    </p:spTree>
    <p:extLst>
      <p:ext uri="{BB962C8B-B14F-4D97-AF65-F5344CB8AC3E}">
        <p14:creationId xmlns:p14="http://schemas.microsoft.com/office/powerpoint/2010/main" val="7616488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Work in an electric field</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p:txBody>
          <a:bodyPr/>
          <a:lstStyle/>
          <a:p>
            <a:r>
              <a:rPr lang="en-AU" dirty="0"/>
              <a:t>Content Development</a:t>
            </a:r>
          </a:p>
        </p:txBody>
      </p:sp>
      <p:sp>
        <p:nvSpPr>
          <p:cNvPr id="37" name="Text Placeholder 3">
            <a:extLst>
              <a:ext uri="{FF2B5EF4-FFF2-40B4-BE49-F238E27FC236}">
                <a16:creationId xmlns:a16="http://schemas.microsoft.com/office/drawing/2014/main" id="{69B77C84-9895-4D2C-B08C-4771B488D727}"/>
              </a:ext>
            </a:extLst>
          </p:cNvPr>
          <p:cNvSpPr txBox="1">
            <a:spLocks/>
          </p:cNvSpPr>
          <p:nvPr/>
        </p:nvSpPr>
        <p:spPr>
          <a:xfrm>
            <a:off x="0" y="4042341"/>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pic>
        <p:nvPicPr>
          <p:cNvPr id="6" name="Picture 5">
            <a:extLst>
              <a:ext uri="{FF2B5EF4-FFF2-40B4-BE49-F238E27FC236}">
                <a16:creationId xmlns:a16="http://schemas.microsoft.com/office/drawing/2014/main" id="{7C5571C6-E906-4F6F-9FA7-341B6934EA5F}"/>
              </a:ext>
            </a:extLst>
          </p:cNvPr>
          <p:cNvPicPr>
            <a:picLocks noChangeAspect="1"/>
          </p:cNvPicPr>
          <p:nvPr/>
        </p:nvPicPr>
        <p:blipFill>
          <a:blip r:embed="rId3"/>
          <a:stretch>
            <a:fillRect/>
          </a:stretch>
        </p:blipFill>
        <p:spPr>
          <a:xfrm>
            <a:off x="295275" y="595269"/>
            <a:ext cx="10366069" cy="6140866"/>
          </a:xfrm>
          <a:prstGeom prst="rect">
            <a:avLst/>
          </a:prstGeom>
        </p:spPr>
      </p:pic>
    </p:spTree>
    <p:extLst>
      <p:ext uri="{BB962C8B-B14F-4D97-AF65-F5344CB8AC3E}">
        <p14:creationId xmlns:p14="http://schemas.microsoft.com/office/powerpoint/2010/main" val="19822360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Work in an electric field</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p:txBody>
          <a:bodyPr/>
          <a:lstStyle/>
          <a:p>
            <a:r>
              <a:rPr lang="en-AU" dirty="0"/>
              <a:t>Content Development</a:t>
            </a:r>
          </a:p>
        </p:txBody>
      </p:sp>
      <p:sp>
        <p:nvSpPr>
          <p:cNvPr id="37" name="Text Placeholder 3">
            <a:extLst>
              <a:ext uri="{FF2B5EF4-FFF2-40B4-BE49-F238E27FC236}">
                <a16:creationId xmlns:a16="http://schemas.microsoft.com/office/drawing/2014/main" id="{69B77C84-9895-4D2C-B08C-4771B488D727}"/>
              </a:ext>
            </a:extLst>
          </p:cNvPr>
          <p:cNvSpPr txBox="1">
            <a:spLocks/>
          </p:cNvSpPr>
          <p:nvPr/>
        </p:nvSpPr>
        <p:spPr>
          <a:xfrm>
            <a:off x="0" y="4042341"/>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pic>
        <p:nvPicPr>
          <p:cNvPr id="5" name="Picture 4">
            <a:extLst>
              <a:ext uri="{FF2B5EF4-FFF2-40B4-BE49-F238E27FC236}">
                <a16:creationId xmlns:a16="http://schemas.microsoft.com/office/drawing/2014/main" id="{3D4B8EF6-250A-4D45-9DAE-A933274BFB07}"/>
              </a:ext>
            </a:extLst>
          </p:cNvPr>
          <p:cNvPicPr>
            <a:picLocks noChangeAspect="1"/>
          </p:cNvPicPr>
          <p:nvPr/>
        </p:nvPicPr>
        <p:blipFill>
          <a:blip r:embed="rId3"/>
          <a:stretch>
            <a:fillRect/>
          </a:stretch>
        </p:blipFill>
        <p:spPr>
          <a:xfrm>
            <a:off x="0" y="914991"/>
            <a:ext cx="10001250" cy="5600700"/>
          </a:xfrm>
          <a:prstGeom prst="rect">
            <a:avLst/>
          </a:prstGeom>
        </p:spPr>
      </p:pic>
    </p:spTree>
    <p:extLst>
      <p:ext uri="{BB962C8B-B14F-4D97-AF65-F5344CB8AC3E}">
        <p14:creationId xmlns:p14="http://schemas.microsoft.com/office/powerpoint/2010/main" val="42901729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Work in an electric field</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p:txBody>
          <a:bodyPr/>
          <a:lstStyle/>
          <a:p>
            <a:r>
              <a:rPr lang="en-AU" dirty="0"/>
              <a:t>Content Development</a:t>
            </a:r>
          </a:p>
        </p:txBody>
      </p:sp>
      <p:sp>
        <p:nvSpPr>
          <p:cNvPr id="37" name="Text Placeholder 3">
            <a:extLst>
              <a:ext uri="{FF2B5EF4-FFF2-40B4-BE49-F238E27FC236}">
                <a16:creationId xmlns:a16="http://schemas.microsoft.com/office/drawing/2014/main" id="{69B77C84-9895-4D2C-B08C-4771B488D727}"/>
              </a:ext>
            </a:extLst>
          </p:cNvPr>
          <p:cNvSpPr txBox="1">
            <a:spLocks/>
          </p:cNvSpPr>
          <p:nvPr/>
        </p:nvSpPr>
        <p:spPr>
          <a:xfrm>
            <a:off x="0" y="4042341"/>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pic>
        <p:nvPicPr>
          <p:cNvPr id="8" name="Picture 7">
            <a:extLst>
              <a:ext uri="{FF2B5EF4-FFF2-40B4-BE49-F238E27FC236}">
                <a16:creationId xmlns:a16="http://schemas.microsoft.com/office/drawing/2014/main" id="{FE20B42E-0290-4BB8-BF82-137FE45A2C1D}"/>
              </a:ext>
            </a:extLst>
          </p:cNvPr>
          <p:cNvPicPr>
            <a:picLocks noChangeAspect="1"/>
          </p:cNvPicPr>
          <p:nvPr/>
        </p:nvPicPr>
        <p:blipFill>
          <a:blip r:embed="rId3"/>
          <a:stretch>
            <a:fillRect/>
          </a:stretch>
        </p:blipFill>
        <p:spPr>
          <a:xfrm>
            <a:off x="295275" y="1211470"/>
            <a:ext cx="11681858" cy="4307339"/>
          </a:xfrm>
          <a:prstGeom prst="rect">
            <a:avLst/>
          </a:prstGeom>
        </p:spPr>
      </p:pic>
    </p:spTree>
    <p:extLst>
      <p:ext uri="{BB962C8B-B14F-4D97-AF65-F5344CB8AC3E}">
        <p14:creationId xmlns:p14="http://schemas.microsoft.com/office/powerpoint/2010/main" val="11611388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22FDFC4-7213-4B80-88AC-CFDA713A6754}"/>
              </a:ext>
            </a:extLst>
          </p:cNvPr>
          <p:cNvSpPr>
            <a:spLocks noGrp="1"/>
          </p:cNvSpPr>
          <p:nvPr>
            <p:ph type="body" sz="quarter" idx="10"/>
          </p:nvPr>
        </p:nvSpPr>
        <p:spPr/>
        <p:txBody>
          <a:bodyPr/>
          <a:lstStyle/>
          <a:p>
            <a:r>
              <a:rPr lang="en-AU" dirty="0"/>
              <a:t>Work in an electric field</a:t>
            </a:r>
          </a:p>
        </p:txBody>
      </p:sp>
      <p:sp>
        <p:nvSpPr>
          <p:cNvPr id="3" name="Text Placeholder 3">
            <a:extLst>
              <a:ext uri="{FF2B5EF4-FFF2-40B4-BE49-F238E27FC236}">
                <a16:creationId xmlns:a16="http://schemas.microsoft.com/office/drawing/2014/main" id="{15B39FF7-CE51-4DDE-B8F7-A2B32DD72593}"/>
              </a:ext>
            </a:extLst>
          </p:cNvPr>
          <p:cNvSpPr txBox="1">
            <a:spLocks/>
          </p:cNvSpPr>
          <p:nvPr/>
        </p:nvSpPr>
        <p:spPr>
          <a:xfrm>
            <a:off x="295274" y="4571479"/>
            <a:ext cx="3779478" cy="319722"/>
          </a:xfrm>
          <a:prstGeom prst="rect">
            <a:avLst/>
          </a:prstGeom>
          <a:solidFill>
            <a:srgbClr val="FBCA58"/>
          </a:solidFill>
        </p:spPr>
        <p:txBody>
          <a:bodyPr/>
          <a:lstStyle>
            <a:lvl1pPr marL="0" indent="0" algn="l" defTabSz="914400" rtl="0" eaLnBrk="1" latinLnBrk="0" hangingPunct="1">
              <a:lnSpc>
                <a:spcPct val="90000"/>
              </a:lnSpc>
              <a:spcBef>
                <a:spcPts val="1000"/>
              </a:spcBef>
              <a:buFont typeface="Arial" panose="020B0604020202020204" pitchFamily="34" charset="0"/>
              <a:buNone/>
              <a:defRPr sz="1600" b="1" kern="1200">
                <a:solidFill>
                  <a:srgbClr val="2E546D"/>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t>Success Criteria</a:t>
            </a:r>
          </a:p>
        </p:txBody>
      </p:sp>
      <p:sp>
        <p:nvSpPr>
          <p:cNvPr id="4" name="Text Placeholder 2">
            <a:extLst>
              <a:ext uri="{FF2B5EF4-FFF2-40B4-BE49-F238E27FC236}">
                <a16:creationId xmlns:a16="http://schemas.microsoft.com/office/drawing/2014/main" id="{376F90D9-C05E-4F92-AA21-6770C35F6CD9}"/>
              </a:ext>
            </a:extLst>
          </p:cNvPr>
          <p:cNvSpPr txBox="1">
            <a:spLocks/>
          </p:cNvSpPr>
          <p:nvPr/>
        </p:nvSpPr>
        <p:spPr>
          <a:xfrm>
            <a:off x="209549" y="4921871"/>
            <a:ext cx="11601508" cy="138256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2400" b="0" i="0" dirty="0">
                <a:solidFill>
                  <a:srgbClr val="000303"/>
                </a:solidFill>
                <a:effectLst/>
                <a:latin typeface="+mj-lt"/>
              </a:rPr>
              <a:t>I can calculate the work done on a charged object by an electric field</a:t>
            </a:r>
          </a:p>
        </p:txBody>
      </p:sp>
    </p:spTree>
    <p:extLst>
      <p:ext uri="{BB962C8B-B14F-4D97-AF65-F5344CB8AC3E}">
        <p14:creationId xmlns:p14="http://schemas.microsoft.com/office/powerpoint/2010/main" val="6644653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22FDFC4-7213-4B80-88AC-CFDA713A6754}"/>
              </a:ext>
            </a:extLst>
          </p:cNvPr>
          <p:cNvSpPr>
            <a:spLocks noGrp="1"/>
          </p:cNvSpPr>
          <p:nvPr>
            <p:ph type="body" sz="quarter" idx="10"/>
          </p:nvPr>
        </p:nvSpPr>
        <p:spPr/>
        <p:txBody>
          <a:bodyPr/>
          <a:lstStyle/>
          <a:p>
            <a:r>
              <a:rPr lang="en-AU" sz="4000" dirty="0">
                <a:effectLst/>
                <a:latin typeface="Calibri" panose="020F0502020204030204" pitchFamily="34" charset="0"/>
                <a:ea typeface="Times New Roman" panose="02020603050405020304" pitchFamily="18" charset="0"/>
              </a:rPr>
              <a:t>STAWA Set 9  p 124</a:t>
            </a:r>
          </a:p>
          <a:p>
            <a:endParaRPr lang="en-AU" sz="4000" dirty="0">
              <a:latin typeface="Calibri" panose="020F0502020204030204" pitchFamily="34" charset="0"/>
              <a:ea typeface="Times New Roman" panose="02020603050405020304" pitchFamily="18" charset="0"/>
            </a:endParaRPr>
          </a:p>
          <a:p>
            <a:r>
              <a:rPr lang="en-AU" sz="4000" dirty="0">
                <a:effectLst/>
                <a:latin typeface="Calibri" panose="020F0502020204030204" pitchFamily="34" charset="0"/>
                <a:ea typeface="Times New Roman" panose="02020603050405020304" pitchFamily="18" charset="0"/>
              </a:rPr>
              <a:t>Questions 1, 2, 3, 5, 6, 7, 8, 9</a:t>
            </a:r>
          </a:p>
          <a:p>
            <a:endParaRPr lang="en-AU" sz="4000" dirty="0">
              <a:latin typeface="Calibri" panose="020F0502020204030204" pitchFamily="34" charset="0"/>
            </a:endParaRPr>
          </a:p>
          <a:p>
            <a:endParaRPr lang="en-AU" sz="11500" dirty="0"/>
          </a:p>
        </p:txBody>
      </p:sp>
      <p:sp>
        <p:nvSpPr>
          <p:cNvPr id="3" name="Text Placeholder 2">
            <a:extLst>
              <a:ext uri="{FF2B5EF4-FFF2-40B4-BE49-F238E27FC236}">
                <a16:creationId xmlns:a16="http://schemas.microsoft.com/office/drawing/2014/main" id="{077C5160-7C61-4493-B223-FEA0BC7A48F2}"/>
              </a:ext>
            </a:extLst>
          </p:cNvPr>
          <p:cNvSpPr>
            <a:spLocks noGrp="1"/>
          </p:cNvSpPr>
          <p:nvPr>
            <p:ph type="body" sz="quarter" idx="11"/>
          </p:nvPr>
        </p:nvSpPr>
        <p:spPr/>
        <p:txBody>
          <a:bodyPr/>
          <a:lstStyle/>
          <a:p>
            <a:r>
              <a:rPr lang="en-AU" b="1" dirty="0">
                <a:solidFill>
                  <a:srgbClr val="FFD966"/>
                </a:solidFill>
              </a:rPr>
              <a:t>Homework</a:t>
            </a:r>
          </a:p>
        </p:txBody>
      </p:sp>
    </p:spTree>
    <p:extLst>
      <p:ext uri="{BB962C8B-B14F-4D97-AF65-F5344CB8AC3E}">
        <p14:creationId xmlns:p14="http://schemas.microsoft.com/office/powerpoint/2010/main" val="16049901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Work in Electric Fields</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p:txBody>
          <a:bodyPr/>
          <a:lstStyle/>
          <a:p>
            <a:r>
              <a:rPr lang="en-AU" dirty="0"/>
              <a:t>Additional Study</a:t>
            </a:r>
          </a:p>
        </p:txBody>
      </p:sp>
      <p:sp>
        <p:nvSpPr>
          <p:cNvPr id="29" name="Text Placeholder 3">
            <a:extLst>
              <a:ext uri="{FF2B5EF4-FFF2-40B4-BE49-F238E27FC236}">
                <a16:creationId xmlns:a16="http://schemas.microsoft.com/office/drawing/2014/main" id="{0F9EF218-A1AE-49FC-A0C0-AC3DBB0665A7}"/>
              </a:ext>
            </a:extLst>
          </p:cNvPr>
          <p:cNvSpPr txBox="1">
            <a:spLocks/>
          </p:cNvSpPr>
          <p:nvPr/>
        </p:nvSpPr>
        <p:spPr>
          <a:xfrm>
            <a:off x="98508" y="1932294"/>
            <a:ext cx="6928386"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AU" sz="3600" b="0" dirty="0"/>
          </a:p>
        </p:txBody>
      </p:sp>
      <p:pic>
        <p:nvPicPr>
          <p:cNvPr id="10" name="Picture 9">
            <a:extLst>
              <a:ext uri="{FF2B5EF4-FFF2-40B4-BE49-F238E27FC236}">
                <a16:creationId xmlns:a16="http://schemas.microsoft.com/office/drawing/2014/main" id="{2B1CB9B2-E762-3887-9D8A-6A871F7CCF22}"/>
              </a:ext>
            </a:extLst>
          </p:cNvPr>
          <p:cNvPicPr>
            <a:picLocks noChangeAspect="1"/>
          </p:cNvPicPr>
          <p:nvPr/>
        </p:nvPicPr>
        <p:blipFill>
          <a:blip r:embed="rId3"/>
          <a:stretch>
            <a:fillRect/>
          </a:stretch>
        </p:blipFill>
        <p:spPr>
          <a:xfrm>
            <a:off x="295275" y="1109021"/>
            <a:ext cx="1998635" cy="503593"/>
          </a:xfrm>
          <a:prstGeom prst="rect">
            <a:avLst/>
          </a:prstGeom>
        </p:spPr>
      </p:pic>
      <p:pic>
        <p:nvPicPr>
          <p:cNvPr id="13" name="Picture 12">
            <a:extLst>
              <a:ext uri="{FF2B5EF4-FFF2-40B4-BE49-F238E27FC236}">
                <a16:creationId xmlns:a16="http://schemas.microsoft.com/office/drawing/2014/main" id="{0A6F2DE1-50DC-DBCE-E041-5441D92980EF}"/>
              </a:ext>
            </a:extLst>
          </p:cNvPr>
          <p:cNvPicPr>
            <a:picLocks noChangeAspect="1"/>
          </p:cNvPicPr>
          <p:nvPr/>
        </p:nvPicPr>
        <p:blipFill rotWithShape="1">
          <a:blip r:embed="rId4"/>
          <a:srcRect l="50588" t="73812"/>
          <a:stretch/>
        </p:blipFill>
        <p:spPr>
          <a:xfrm>
            <a:off x="295275" y="1736683"/>
            <a:ext cx="4841722" cy="1692317"/>
          </a:xfrm>
          <a:prstGeom prst="rect">
            <a:avLst/>
          </a:prstGeom>
        </p:spPr>
      </p:pic>
    </p:spTree>
    <p:extLst>
      <p:ext uri="{BB962C8B-B14F-4D97-AF65-F5344CB8AC3E}">
        <p14:creationId xmlns:p14="http://schemas.microsoft.com/office/powerpoint/2010/main" val="2475029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22FDFC4-7213-4B80-88AC-CFDA713A6754}"/>
              </a:ext>
            </a:extLst>
          </p:cNvPr>
          <p:cNvSpPr>
            <a:spLocks noGrp="1"/>
          </p:cNvSpPr>
          <p:nvPr>
            <p:ph type="body" sz="quarter" idx="10"/>
          </p:nvPr>
        </p:nvSpPr>
        <p:spPr/>
        <p:txBody>
          <a:bodyPr/>
          <a:lstStyle/>
          <a:p>
            <a:r>
              <a:rPr lang="en-AU" dirty="0"/>
              <a:t>Work in an electric field</a:t>
            </a:r>
          </a:p>
        </p:txBody>
      </p:sp>
      <p:sp>
        <p:nvSpPr>
          <p:cNvPr id="3" name="Text Placeholder 3">
            <a:extLst>
              <a:ext uri="{FF2B5EF4-FFF2-40B4-BE49-F238E27FC236}">
                <a16:creationId xmlns:a16="http://schemas.microsoft.com/office/drawing/2014/main" id="{15B39FF7-CE51-4DDE-B8F7-A2B32DD72593}"/>
              </a:ext>
            </a:extLst>
          </p:cNvPr>
          <p:cNvSpPr txBox="1">
            <a:spLocks/>
          </p:cNvSpPr>
          <p:nvPr/>
        </p:nvSpPr>
        <p:spPr>
          <a:xfrm>
            <a:off x="295274" y="4571479"/>
            <a:ext cx="3779478" cy="319722"/>
          </a:xfrm>
          <a:prstGeom prst="rect">
            <a:avLst/>
          </a:prstGeom>
          <a:solidFill>
            <a:srgbClr val="FBCA58"/>
          </a:solidFill>
        </p:spPr>
        <p:txBody>
          <a:bodyPr/>
          <a:lstStyle>
            <a:lvl1pPr marL="0" indent="0" algn="l" defTabSz="914400" rtl="0" eaLnBrk="1" latinLnBrk="0" hangingPunct="1">
              <a:lnSpc>
                <a:spcPct val="90000"/>
              </a:lnSpc>
              <a:spcBef>
                <a:spcPts val="1000"/>
              </a:spcBef>
              <a:buFont typeface="Arial" panose="020B0604020202020204" pitchFamily="34" charset="0"/>
              <a:buNone/>
              <a:defRPr sz="1600" b="1" kern="1200">
                <a:solidFill>
                  <a:srgbClr val="2E546D"/>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t>Success Criteria</a:t>
            </a:r>
          </a:p>
        </p:txBody>
      </p:sp>
      <p:sp>
        <p:nvSpPr>
          <p:cNvPr id="4" name="Text Placeholder 2">
            <a:extLst>
              <a:ext uri="{FF2B5EF4-FFF2-40B4-BE49-F238E27FC236}">
                <a16:creationId xmlns:a16="http://schemas.microsoft.com/office/drawing/2014/main" id="{376F90D9-C05E-4F92-AA21-6770C35F6CD9}"/>
              </a:ext>
            </a:extLst>
          </p:cNvPr>
          <p:cNvSpPr txBox="1">
            <a:spLocks/>
          </p:cNvSpPr>
          <p:nvPr/>
        </p:nvSpPr>
        <p:spPr>
          <a:xfrm>
            <a:off x="209549" y="4921871"/>
            <a:ext cx="11601508" cy="138256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2400" b="0" i="0" dirty="0">
                <a:solidFill>
                  <a:srgbClr val="000303"/>
                </a:solidFill>
                <a:effectLst/>
                <a:latin typeface="+mj-lt"/>
              </a:rPr>
              <a:t>I can calculate the work done on a charged object by an electric field</a:t>
            </a:r>
          </a:p>
        </p:txBody>
      </p:sp>
    </p:spTree>
    <p:extLst>
      <p:ext uri="{BB962C8B-B14F-4D97-AF65-F5344CB8AC3E}">
        <p14:creationId xmlns:p14="http://schemas.microsoft.com/office/powerpoint/2010/main" val="3779206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Electric Fields</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p:txBody>
          <a:bodyPr/>
          <a:lstStyle/>
          <a:p>
            <a:r>
              <a:rPr lang="en-AU" dirty="0"/>
              <a:t>Content Development</a:t>
            </a:r>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t>Videos on cathode ray tubes</a:t>
            </a:r>
          </a:p>
        </p:txBody>
      </p:sp>
      <p:sp>
        <p:nvSpPr>
          <p:cNvPr id="29" name="Text Placeholder 3">
            <a:extLst>
              <a:ext uri="{FF2B5EF4-FFF2-40B4-BE49-F238E27FC236}">
                <a16:creationId xmlns:a16="http://schemas.microsoft.com/office/drawing/2014/main" id="{0F9EF218-A1AE-49FC-A0C0-AC3DBB0665A7}"/>
              </a:ext>
            </a:extLst>
          </p:cNvPr>
          <p:cNvSpPr txBox="1">
            <a:spLocks/>
          </p:cNvSpPr>
          <p:nvPr/>
        </p:nvSpPr>
        <p:spPr>
          <a:xfrm>
            <a:off x="98508" y="1932294"/>
            <a:ext cx="6928386"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AU" sz="3600" b="0" dirty="0"/>
          </a:p>
        </p:txBody>
      </p:sp>
      <p:sp>
        <p:nvSpPr>
          <p:cNvPr id="12" name="TextBox 11">
            <a:extLst>
              <a:ext uri="{FF2B5EF4-FFF2-40B4-BE49-F238E27FC236}">
                <a16:creationId xmlns:a16="http://schemas.microsoft.com/office/drawing/2014/main" id="{406617CD-BB1D-4612-8E6B-EA4F634977A3}"/>
              </a:ext>
            </a:extLst>
          </p:cNvPr>
          <p:cNvSpPr txBox="1"/>
          <p:nvPr/>
        </p:nvSpPr>
        <p:spPr>
          <a:xfrm>
            <a:off x="295274" y="1906801"/>
            <a:ext cx="11439525" cy="369332"/>
          </a:xfrm>
          <a:prstGeom prst="rect">
            <a:avLst/>
          </a:prstGeom>
          <a:noFill/>
          <a:ln>
            <a:noFill/>
          </a:ln>
        </p:spPr>
        <p:txBody>
          <a:bodyPr wrap="square">
            <a:spAutoFit/>
          </a:bodyPr>
          <a:lstStyle/>
          <a:p>
            <a:r>
              <a:rPr lang="en-AU" dirty="0"/>
              <a:t>https://www.youtube.com/watch?v=l4UgZBs7ZGo&amp;t=551s&amp;ab_channel=TechnologyConnections</a:t>
            </a:r>
          </a:p>
        </p:txBody>
      </p:sp>
      <p:sp>
        <p:nvSpPr>
          <p:cNvPr id="13" name="TextBox 12">
            <a:extLst>
              <a:ext uri="{FF2B5EF4-FFF2-40B4-BE49-F238E27FC236}">
                <a16:creationId xmlns:a16="http://schemas.microsoft.com/office/drawing/2014/main" id="{DFDDE774-A0C9-4D15-A814-D5AF7DC80E09}"/>
              </a:ext>
            </a:extLst>
          </p:cNvPr>
          <p:cNvSpPr txBox="1"/>
          <p:nvPr/>
        </p:nvSpPr>
        <p:spPr>
          <a:xfrm>
            <a:off x="295274" y="2615978"/>
            <a:ext cx="10906125" cy="369332"/>
          </a:xfrm>
          <a:prstGeom prst="rect">
            <a:avLst/>
          </a:prstGeom>
          <a:noFill/>
          <a:ln>
            <a:noFill/>
          </a:ln>
        </p:spPr>
        <p:txBody>
          <a:bodyPr wrap="square">
            <a:spAutoFit/>
          </a:bodyPr>
          <a:lstStyle/>
          <a:p>
            <a:r>
              <a:rPr lang="en-AU" dirty="0"/>
              <a:t>https://www.youtube.com/watch?v=Rb6MguN0Uj4&amp;t=491s&amp;ab_channel=TylerDeWitt</a:t>
            </a:r>
          </a:p>
        </p:txBody>
      </p:sp>
      <p:sp>
        <p:nvSpPr>
          <p:cNvPr id="15" name="TextBox 14">
            <a:extLst>
              <a:ext uri="{FF2B5EF4-FFF2-40B4-BE49-F238E27FC236}">
                <a16:creationId xmlns:a16="http://schemas.microsoft.com/office/drawing/2014/main" id="{06566715-4386-4C56-B019-8BAFA1903BC1}"/>
              </a:ext>
            </a:extLst>
          </p:cNvPr>
          <p:cNvSpPr txBox="1"/>
          <p:nvPr/>
        </p:nvSpPr>
        <p:spPr>
          <a:xfrm>
            <a:off x="295274" y="3429000"/>
            <a:ext cx="10753725" cy="369332"/>
          </a:xfrm>
          <a:prstGeom prst="rect">
            <a:avLst/>
          </a:prstGeom>
          <a:noFill/>
          <a:ln>
            <a:noFill/>
          </a:ln>
        </p:spPr>
        <p:txBody>
          <a:bodyPr wrap="square">
            <a:spAutoFit/>
          </a:bodyPr>
          <a:lstStyle/>
          <a:p>
            <a:r>
              <a:rPr lang="en-AU" dirty="0"/>
              <a:t>https://www.youtube.com/watch?v=O9Goyscbazk&amp;ab_channel=dchummerCHEMISTRY</a:t>
            </a:r>
          </a:p>
        </p:txBody>
      </p:sp>
    </p:spTree>
    <p:extLst>
      <p:ext uri="{BB962C8B-B14F-4D97-AF65-F5344CB8AC3E}">
        <p14:creationId xmlns:p14="http://schemas.microsoft.com/office/powerpoint/2010/main" val="63984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Work in an electric field</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p:txBody>
          <a:bodyPr/>
          <a:lstStyle/>
          <a:p>
            <a:r>
              <a:rPr lang="en-AU" dirty="0"/>
              <a:t>Content Development</a:t>
            </a:r>
          </a:p>
        </p:txBody>
      </p:sp>
      <p:sp>
        <p:nvSpPr>
          <p:cNvPr id="37" name="Text Placeholder 3">
            <a:extLst>
              <a:ext uri="{FF2B5EF4-FFF2-40B4-BE49-F238E27FC236}">
                <a16:creationId xmlns:a16="http://schemas.microsoft.com/office/drawing/2014/main" id="{69B77C84-9895-4D2C-B08C-4771B488D727}"/>
              </a:ext>
            </a:extLst>
          </p:cNvPr>
          <p:cNvSpPr txBox="1">
            <a:spLocks/>
          </p:cNvSpPr>
          <p:nvPr/>
        </p:nvSpPr>
        <p:spPr>
          <a:xfrm>
            <a:off x="0" y="4042341"/>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sp>
        <p:nvSpPr>
          <p:cNvPr id="22" name="Text Placeholder 3">
            <a:extLst>
              <a:ext uri="{FF2B5EF4-FFF2-40B4-BE49-F238E27FC236}">
                <a16:creationId xmlns:a16="http://schemas.microsoft.com/office/drawing/2014/main" id="{F6AEE6B5-64BD-46D1-A050-038FF25910D9}"/>
              </a:ext>
            </a:extLst>
          </p:cNvPr>
          <p:cNvSpPr txBox="1">
            <a:spLocks/>
          </p:cNvSpPr>
          <p:nvPr/>
        </p:nvSpPr>
        <p:spPr>
          <a:xfrm>
            <a:off x="214867" y="1007686"/>
            <a:ext cx="11762266"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AU" sz="2400" b="0" dirty="0"/>
              <a:t>A charged moving through a field has work done on it (a force is moving an object a distance).</a:t>
            </a:r>
          </a:p>
          <a:p>
            <a:pPr algn="just"/>
            <a:r>
              <a:rPr lang="en-AU" sz="2400" b="0" dirty="0"/>
              <a:t>Work is a change in an energy. The energy of an object is due to its location in the electric field.</a:t>
            </a:r>
            <a:endParaRPr lang="en-AU" sz="2000" dirty="0"/>
          </a:p>
          <a:p>
            <a:pPr lvl="1" indent="0" algn="just">
              <a:buNone/>
            </a:pPr>
            <a:endParaRPr lang="en-AU" sz="2000" dirty="0"/>
          </a:p>
        </p:txBody>
      </p:sp>
      <p:cxnSp>
        <p:nvCxnSpPr>
          <p:cNvPr id="6" name="Straight Arrow Connector 5">
            <a:extLst>
              <a:ext uri="{FF2B5EF4-FFF2-40B4-BE49-F238E27FC236}">
                <a16:creationId xmlns:a16="http://schemas.microsoft.com/office/drawing/2014/main" id="{514A4422-74BF-4205-A368-D6D4E843AB37}"/>
              </a:ext>
            </a:extLst>
          </p:cNvPr>
          <p:cNvCxnSpPr/>
          <p:nvPr/>
        </p:nvCxnSpPr>
        <p:spPr>
          <a:xfrm>
            <a:off x="767738" y="2968242"/>
            <a:ext cx="532114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0254621-5947-4D02-AED3-62759F83C65D}"/>
              </a:ext>
            </a:extLst>
          </p:cNvPr>
          <p:cNvCxnSpPr/>
          <p:nvPr/>
        </p:nvCxnSpPr>
        <p:spPr>
          <a:xfrm>
            <a:off x="767738" y="3609975"/>
            <a:ext cx="532114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7E722DB-8DAE-4D40-BB7C-DE33A0D45142}"/>
              </a:ext>
            </a:extLst>
          </p:cNvPr>
          <p:cNvCxnSpPr/>
          <p:nvPr/>
        </p:nvCxnSpPr>
        <p:spPr>
          <a:xfrm>
            <a:off x="767738" y="4251708"/>
            <a:ext cx="532114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2771087-5538-4455-86FA-A3ECF114351C}"/>
              </a:ext>
            </a:extLst>
          </p:cNvPr>
          <p:cNvCxnSpPr/>
          <p:nvPr/>
        </p:nvCxnSpPr>
        <p:spPr>
          <a:xfrm>
            <a:off x="767738" y="4893441"/>
            <a:ext cx="532114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7D2D8C3-D181-4E93-8AF0-C69B58B5FB48}"/>
              </a:ext>
            </a:extLst>
          </p:cNvPr>
          <p:cNvCxnSpPr/>
          <p:nvPr/>
        </p:nvCxnSpPr>
        <p:spPr>
          <a:xfrm>
            <a:off x="767738" y="5535174"/>
            <a:ext cx="532114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83208E2C-9E9F-71A8-8FA5-D12E710FB63E}"/>
              </a:ext>
            </a:extLst>
          </p:cNvPr>
          <p:cNvSpPr/>
          <p:nvPr/>
        </p:nvSpPr>
        <p:spPr>
          <a:xfrm>
            <a:off x="1142124" y="3933452"/>
            <a:ext cx="567590" cy="567590"/>
          </a:xfrm>
          <a:prstGeom prst="ellipse">
            <a:avLst/>
          </a:prstGeom>
          <a:solidFill>
            <a:srgbClr val="F03C1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b="1" dirty="0">
                <a:solidFill>
                  <a:schemeClr val="tx1"/>
                </a:solidFill>
              </a:rPr>
              <a:t>+</a:t>
            </a:r>
          </a:p>
        </p:txBody>
      </p:sp>
      <p:sp>
        <p:nvSpPr>
          <p:cNvPr id="8" name="Rectangle 7">
            <a:extLst>
              <a:ext uri="{FF2B5EF4-FFF2-40B4-BE49-F238E27FC236}">
                <a16:creationId xmlns:a16="http://schemas.microsoft.com/office/drawing/2014/main" id="{329D15A2-927E-B1E2-D8CF-C1F5CDD75E6E}"/>
              </a:ext>
            </a:extLst>
          </p:cNvPr>
          <p:cNvSpPr/>
          <p:nvPr/>
        </p:nvSpPr>
        <p:spPr>
          <a:xfrm>
            <a:off x="6637547" y="2726117"/>
            <a:ext cx="5202027" cy="3124197"/>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dirty="0">
                <a:solidFill>
                  <a:schemeClr val="tx1"/>
                </a:solidFill>
              </a:rPr>
              <a:t>If the charged object is moving in the direction it would naturally go in the field, the work is being done </a:t>
            </a:r>
            <a:r>
              <a:rPr lang="en-AU" sz="2000" b="1" dirty="0">
                <a:solidFill>
                  <a:schemeClr val="tx1"/>
                </a:solidFill>
              </a:rPr>
              <a:t>by </a:t>
            </a:r>
            <a:r>
              <a:rPr lang="en-AU" sz="2000" dirty="0">
                <a:solidFill>
                  <a:schemeClr val="tx1"/>
                </a:solidFill>
              </a:rPr>
              <a:t>the field.</a:t>
            </a:r>
          </a:p>
          <a:p>
            <a:pPr algn="ctr"/>
            <a:endParaRPr lang="en-AU" sz="2000" dirty="0">
              <a:solidFill>
                <a:schemeClr val="tx1"/>
              </a:solidFill>
            </a:endParaRPr>
          </a:p>
          <a:p>
            <a:pPr algn="ctr"/>
            <a:r>
              <a:rPr lang="en-AU" sz="2000" dirty="0">
                <a:solidFill>
                  <a:schemeClr val="tx1"/>
                </a:solidFill>
              </a:rPr>
              <a:t>If it is moving against the natural direction, the work is being done </a:t>
            </a:r>
            <a:r>
              <a:rPr lang="en-AU" sz="2000" b="1" dirty="0">
                <a:solidFill>
                  <a:schemeClr val="tx1"/>
                </a:solidFill>
              </a:rPr>
              <a:t>on</a:t>
            </a:r>
            <a:r>
              <a:rPr lang="en-AU" sz="2000" dirty="0">
                <a:solidFill>
                  <a:schemeClr val="tx1"/>
                </a:solidFill>
              </a:rPr>
              <a:t> the field.</a:t>
            </a:r>
          </a:p>
          <a:p>
            <a:pPr algn="ctr"/>
            <a:endParaRPr lang="en-AU" sz="2000" dirty="0">
              <a:solidFill>
                <a:schemeClr val="tx1"/>
              </a:solidFill>
            </a:endParaRPr>
          </a:p>
          <a:p>
            <a:pPr algn="ctr"/>
            <a:r>
              <a:rPr lang="en-AU" sz="2000" dirty="0">
                <a:solidFill>
                  <a:schemeClr val="tx1"/>
                </a:solidFill>
              </a:rPr>
              <a:t>If it is moving perpendicular to the field, no work is being done.</a:t>
            </a:r>
          </a:p>
        </p:txBody>
      </p:sp>
    </p:spTree>
    <p:extLst>
      <p:ext uri="{BB962C8B-B14F-4D97-AF65-F5344CB8AC3E}">
        <p14:creationId xmlns:p14="http://schemas.microsoft.com/office/powerpoint/2010/main" val="1200013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91667E-6 -4.81481E-6 L 0.24088 -4.81481E-6 " pathEditMode="relative" rAng="0" ptsTypes="AA">
                                      <p:cBhvr>
                                        <p:cTn id="6" dur="3000" fill="hold"/>
                                        <p:tgtEl>
                                          <p:spTgt spid="5"/>
                                        </p:tgtEl>
                                        <p:attrNameLst>
                                          <p:attrName>ppt_x</p:attrName>
                                          <p:attrName>ppt_y</p:attrName>
                                        </p:attrNameLst>
                                      </p:cBhvr>
                                      <p:rCtr x="12044" y="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1" nodeType="clickEffect">
                                  <p:stCondLst>
                                    <p:cond delay="0"/>
                                  </p:stCondLst>
                                  <p:childTnLst>
                                    <p:animMotion origin="layout" path="M 0.24088 -4.81481E-6 L 2.91667E-6 -4.81481E-6 " pathEditMode="relative" rAng="0" ptsTypes="AA">
                                      <p:cBhvr>
                                        <p:cTn id="10" dur="3000" fill="hold"/>
                                        <p:tgtEl>
                                          <p:spTgt spid="5"/>
                                        </p:tgtEl>
                                        <p:attrNameLst>
                                          <p:attrName>ppt_x</p:attrName>
                                          <p:attrName>ppt_y</p:attrName>
                                        </p:attrNameLst>
                                      </p:cBhvr>
                                      <p:rCtr x="-12044" y="0"/>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2" nodeType="clickEffect">
                                  <p:stCondLst>
                                    <p:cond delay="0"/>
                                  </p:stCondLst>
                                  <p:childTnLst>
                                    <p:animMotion origin="layout" path="M 0.15117 -0.18194 L 0.14935 0.19237 " pathEditMode="relative" rAng="0" ptsTypes="AA">
                                      <p:cBhvr>
                                        <p:cTn id="14" dur="3000" fill="hold"/>
                                        <p:tgtEl>
                                          <p:spTgt spid="5"/>
                                        </p:tgtEl>
                                        <p:attrNameLst>
                                          <p:attrName>ppt_x</p:attrName>
                                          <p:attrName>ppt_y</p:attrName>
                                        </p:attrNameLst>
                                      </p:cBhvr>
                                      <p:rCtr x="-91" y="18704"/>
                                    </p:animMotion>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 grpId="2"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Work in an electric field</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p:txBody>
          <a:bodyPr/>
          <a:lstStyle/>
          <a:p>
            <a:r>
              <a:rPr lang="en-AU" dirty="0"/>
              <a:t>Content Development</a:t>
            </a:r>
          </a:p>
        </p:txBody>
      </p:sp>
      <p:sp>
        <p:nvSpPr>
          <p:cNvPr id="37" name="Text Placeholder 3">
            <a:extLst>
              <a:ext uri="{FF2B5EF4-FFF2-40B4-BE49-F238E27FC236}">
                <a16:creationId xmlns:a16="http://schemas.microsoft.com/office/drawing/2014/main" id="{69B77C84-9895-4D2C-B08C-4771B488D727}"/>
              </a:ext>
            </a:extLst>
          </p:cNvPr>
          <p:cNvSpPr txBox="1">
            <a:spLocks/>
          </p:cNvSpPr>
          <p:nvPr/>
        </p:nvSpPr>
        <p:spPr>
          <a:xfrm>
            <a:off x="0" y="4042341"/>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sp>
        <p:nvSpPr>
          <p:cNvPr id="22" name="Text Placeholder 3">
            <a:extLst>
              <a:ext uri="{FF2B5EF4-FFF2-40B4-BE49-F238E27FC236}">
                <a16:creationId xmlns:a16="http://schemas.microsoft.com/office/drawing/2014/main" id="{F6AEE6B5-64BD-46D1-A050-038FF25910D9}"/>
              </a:ext>
            </a:extLst>
          </p:cNvPr>
          <p:cNvSpPr txBox="1">
            <a:spLocks/>
          </p:cNvSpPr>
          <p:nvPr/>
        </p:nvSpPr>
        <p:spPr>
          <a:xfrm>
            <a:off x="214867" y="1007686"/>
            <a:ext cx="12097418"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AU" sz="2400" b="0" dirty="0"/>
              <a:t>Is work done by the field or on the field?</a:t>
            </a:r>
            <a:endParaRPr lang="en-AU" sz="2000" dirty="0"/>
          </a:p>
          <a:p>
            <a:pPr lvl="1" indent="0" algn="just">
              <a:buNone/>
            </a:pPr>
            <a:endParaRPr lang="en-AU" sz="2000" dirty="0"/>
          </a:p>
        </p:txBody>
      </p:sp>
      <p:pic>
        <p:nvPicPr>
          <p:cNvPr id="5" name="Picture 4">
            <a:extLst>
              <a:ext uri="{FF2B5EF4-FFF2-40B4-BE49-F238E27FC236}">
                <a16:creationId xmlns:a16="http://schemas.microsoft.com/office/drawing/2014/main" id="{80715BED-1D41-4407-B4AD-0496E634896A}"/>
              </a:ext>
            </a:extLst>
          </p:cNvPr>
          <p:cNvPicPr>
            <a:picLocks noChangeAspect="1"/>
          </p:cNvPicPr>
          <p:nvPr/>
        </p:nvPicPr>
        <p:blipFill rotWithShape="1">
          <a:blip r:embed="rId3"/>
          <a:srcRect t="1634"/>
          <a:stretch/>
        </p:blipFill>
        <p:spPr>
          <a:xfrm>
            <a:off x="2009776" y="1562100"/>
            <a:ext cx="7991474" cy="4873493"/>
          </a:xfrm>
          <a:prstGeom prst="rect">
            <a:avLst/>
          </a:prstGeom>
        </p:spPr>
      </p:pic>
    </p:spTree>
    <p:extLst>
      <p:ext uri="{BB962C8B-B14F-4D97-AF65-F5344CB8AC3E}">
        <p14:creationId xmlns:p14="http://schemas.microsoft.com/office/powerpoint/2010/main" val="2634993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FB658A8D-BF1D-EC11-11C1-844EEB8131F6}"/>
              </a:ext>
            </a:extLst>
          </p:cNvPr>
          <p:cNvCxnSpPr>
            <a:cxnSpLocks/>
          </p:cNvCxnSpPr>
          <p:nvPr/>
        </p:nvCxnSpPr>
        <p:spPr>
          <a:xfrm>
            <a:off x="489585" y="4095838"/>
            <a:ext cx="54989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ube 7">
            <a:extLst>
              <a:ext uri="{FF2B5EF4-FFF2-40B4-BE49-F238E27FC236}">
                <a16:creationId xmlns:a16="http://schemas.microsoft.com/office/drawing/2014/main" id="{A9D5D396-AB6A-31CC-F067-5E87F0B0D5E4}"/>
              </a:ext>
            </a:extLst>
          </p:cNvPr>
          <p:cNvSpPr/>
          <p:nvPr/>
        </p:nvSpPr>
        <p:spPr>
          <a:xfrm flipH="1">
            <a:off x="2373452" y="2414157"/>
            <a:ext cx="3110738" cy="2393538"/>
          </a:xfrm>
          <a:prstGeom prst="cube">
            <a:avLst>
              <a:gd name="adj" fmla="val 3135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Work in an electric field</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p:txBody>
          <a:bodyPr/>
          <a:lstStyle/>
          <a:p>
            <a:r>
              <a:rPr lang="en-AU" dirty="0"/>
              <a:t>Content Development</a:t>
            </a:r>
          </a:p>
        </p:txBody>
      </p:sp>
      <p:sp>
        <p:nvSpPr>
          <p:cNvPr id="37" name="Text Placeholder 3">
            <a:extLst>
              <a:ext uri="{FF2B5EF4-FFF2-40B4-BE49-F238E27FC236}">
                <a16:creationId xmlns:a16="http://schemas.microsoft.com/office/drawing/2014/main" id="{69B77C84-9895-4D2C-B08C-4771B488D727}"/>
              </a:ext>
            </a:extLst>
          </p:cNvPr>
          <p:cNvSpPr txBox="1">
            <a:spLocks/>
          </p:cNvSpPr>
          <p:nvPr/>
        </p:nvSpPr>
        <p:spPr>
          <a:xfrm>
            <a:off x="0" y="4042341"/>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sp>
        <p:nvSpPr>
          <p:cNvPr id="22" name="Text Placeholder 3">
            <a:extLst>
              <a:ext uri="{FF2B5EF4-FFF2-40B4-BE49-F238E27FC236}">
                <a16:creationId xmlns:a16="http://schemas.microsoft.com/office/drawing/2014/main" id="{F6AEE6B5-64BD-46D1-A050-038FF25910D9}"/>
              </a:ext>
            </a:extLst>
          </p:cNvPr>
          <p:cNvSpPr txBox="1">
            <a:spLocks/>
          </p:cNvSpPr>
          <p:nvPr/>
        </p:nvSpPr>
        <p:spPr>
          <a:xfrm>
            <a:off x="214867" y="935668"/>
            <a:ext cx="12097418"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AU" sz="2400" b="0" dirty="0"/>
              <a:t>Compare gravitational and electric fields:</a:t>
            </a:r>
            <a:endParaRPr lang="en-AU" sz="2000" dirty="0"/>
          </a:p>
          <a:p>
            <a:pPr lvl="1" indent="0" algn="just">
              <a:buNone/>
            </a:pPr>
            <a:endParaRPr lang="en-AU" sz="2000" dirty="0"/>
          </a:p>
        </p:txBody>
      </p:sp>
      <p:sp>
        <p:nvSpPr>
          <p:cNvPr id="3" name="Text Placeholder 3">
            <a:extLst>
              <a:ext uri="{FF2B5EF4-FFF2-40B4-BE49-F238E27FC236}">
                <a16:creationId xmlns:a16="http://schemas.microsoft.com/office/drawing/2014/main" id="{2865A860-8824-B6D6-F14F-D8C30DAB401D}"/>
              </a:ext>
            </a:extLst>
          </p:cNvPr>
          <p:cNvSpPr txBox="1">
            <a:spLocks/>
          </p:cNvSpPr>
          <p:nvPr/>
        </p:nvSpPr>
        <p:spPr>
          <a:xfrm>
            <a:off x="98508" y="1932294"/>
            <a:ext cx="6928386"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AU" sz="3600" b="0" dirty="0"/>
          </a:p>
        </p:txBody>
      </p:sp>
      <p:pic>
        <p:nvPicPr>
          <p:cNvPr id="7" name="Picture 6">
            <a:extLst>
              <a:ext uri="{FF2B5EF4-FFF2-40B4-BE49-F238E27FC236}">
                <a16:creationId xmlns:a16="http://schemas.microsoft.com/office/drawing/2014/main" id="{F8CA1160-1600-99F0-70E6-B62F5B651BE1}"/>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8628" b="77650" l="10000" r="90000">
                        <a14:foregroundMark x1="52174" y1="25126" x2="35573" y2="27136"/>
                        <a14:foregroundMark x1="35178" y1="28643" x2="12648" y2="32663"/>
                        <a14:foregroundMark x1="12648" y1="32663" x2="39130" y2="53266"/>
                        <a14:foregroundMark x1="39130" y1="53266" x2="69960" y2="59296"/>
                        <a14:foregroundMark x1="69960" y1="59296" x2="77075" y2="58291"/>
                        <a14:foregroundMark x1="13834" y1="37688" x2="13043" y2="35176"/>
                        <a14:foregroundMark x1="87352" y1="46734" x2="58103" y2="24121"/>
                      </a14:backgroundRemoval>
                    </a14:imgEffect>
                  </a14:imgLayer>
                </a14:imgProps>
              </a:ext>
            </a:extLst>
          </a:blip>
          <a:srcRect b="13722"/>
          <a:stretch/>
        </p:blipFill>
        <p:spPr>
          <a:xfrm>
            <a:off x="632634" y="3610926"/>
            <a:ext cx="1977988" cy="1342317"/>
          </a:xfrm>
          <a:prstGeom prst="rect">
            <a:avLst/>
          </a:prstGeom>
        </p:spPr>
      </p:pic>
      <p:sp>
        <p:nvSpPr>
          <p:cNvPr id="15" name="Text Placeholder 3">
            <a:extLst>
              <a:ext uri="{FF2B5EF4-FFF2-40B4-BE49-F238E27FC236}">
                <a16:creationId xmlns:a16="http://schemas.microsoft.com/office/drawing/2014/main" id="{D46B21DA-3940-9BA1-0969-FB392AD2E6F7}"/>
              </a:ext>
            </a:extLst>
          </p:cNvPr>
          <p:cNvSpPr txBox="1">
            <a:spLocks/>
          </p:cNvSpPr>
          <p:nvPr/>
        </p:nvSpPr>
        <p:spPr>
          <a:xfrm>
            <a:off x="5988566" y="1481625"/>
            <a:ext cx="5997016" cy="460942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AU" sz="2400" b="0" dirty="0"/>
              <a:t>To move the book onto the box, we have to do work. We are doing work to the gravitational field.</a:t>
            </a:r>
          </a:p>
          <a:p>
            <a:pPr algn="just"/>
            <a:endParaRPr lang="en-AU" sz="2000" b="0" dirty="0"/>
          </a:p>
          <a:p>
            <a:pPr algn="just"/>
            <a:r>
              <a:rPr lang="en-AU" sz="2400" b="0" dirty="0"/>
              <a:t>This results in an increase in the book’s gravitational potential energy. The book has more energy due to its location in the gravitational field.</a:t>
            </a:r>
          </a:p>
          <a:p>
            <a:pPr algn="just"/>
            <a:endParaRPr lang="en-AU" sz="2400" b="0" dirty="0"/>
          </a:p>
          <a:p>
            <a:pPr algn="just"/>
            <a:r>
              <a:rPr lang="en-AU" sz="2400" b="0" dirty="0"/>
              <a:t>The more mass the book has, the more work we had to do to change its location.</a:t>
            </a:r>
            <a:endParaRPr lang="en-AU" sz="2000" b="0" dirty="0"/>
          </a:p>
          <a:p>
            <a:pPr algn="just"/>
            <a:endParaRPr lang="en-AU" sz="2000" b="0" dirty="0"/>
          </a:p>
        </p:txBody>
      </p:sp>
    </p:spTree>
    <p:extLst>
      <p:ext uri="{BB962C8B-B14F-4D97-AF65-F5344CB8AC3E}">
        <p14:creationId xmlns:p14="http://schemas.microsoft.com/office/powerpoint/2010/main" val="3119164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7" presetClass="path" presetSubtype="0" accel="50000" decel="50000" fill="hold" nodeType="clickEffect">
                                  <p:stCondLst>
                                    <p:cond delay="0"/>
                                  </p:stCondLst>
                                  <p:childTnLst>
                                    <p:animMotion origin="layout" path="M -2.70833E-6 4.44444E-6 L -2.70833E-6 -0.11968 C -2.70833E-6 -0.17338 0.05144 -0.23936 0.09336 -0.23936 L 0.18672 -0.23936 " pathEditMode="relative" rAng="0" ptsTypes="AAAA">
                                      <p:cBhvr>
                                        <p:cTn id="6" dur="2000" fill="hold"/>
                                        <p:tgtEl>
                                          <p:spTgt spid="7"/>
                                        </p:tgtEl>
                                        <p:attrNameLst>
                                          <p:attrName>ppt_x</p:attrName>
                                          <p:attrName>ppt_y</p:attrName>
                                        </p:attrNameLst>
                                      </p:cBhvr>
                                      <p:rCtr x="9336" y="-11968"/>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Work in an electric field</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p:txBody>
          <a:bodyPr/>
          <a:lstStyle/>
          <a:p>
            <a:r>
              <a:rPr lang="en-AU" dirty="0"/>
              <a:t>Content Development</a:t>
            </a:r>
          </a:p>
        </p:txBody>
      </p:sp>
      <p:sp>
        <p:nvSpPr>
          <p:cNvPr id="37" name="Text Placeholder 3">
            <a:extLst>
              <a:ext uri="{FF2B5EF4-FFF2-40B4-BE49-F238E27FC236}">
                <a16:creationId xmlns:a16="http://schemas.microsoft.com/office/drawing/2014/main" id="{69B77C84-9895-4D2C-B08C-4771B488D727}"/>
              </a:ext>
            </a:extLst>
          </p:cNvPr>
          <p:cNvSpPr txBox="1">
            <a:spLocks/>
          </p:cNvSpPr>
          <p:nvPr/>
        </p:nvSpPr>
        <p:spPr>
          <a:xfrm>
            <a:off x="0" y="4042341"/>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sp>
        <p:nvSpPr>
          <p:cNvPr id="22" name="Text Placeholder 3">
            <a:extLst>
              <a:ext uri="{FF2B5EF4-FFF2-40B4-BE49-F238E27FC236}">
                <a16:creationId xmlns:a16="http://schemas.microsoft.com/office/drawing/2014/main" id="{F6AEE6B5-64BD-46D1-A050-038FF25910D9}"/>
              </a:ext>
            </a:extLst>
          </p:cNvPr>
          <p:cNvSpPr txBox="1">
            <a:spLocks/>
          </p:cNvSpPr>
          <p:nvPr/>
        </p:nvSpPr>
        <p:spPr>
          <a:xfrm>
            <a:off x="214867" y="935668"/>
            <a:ext cx="12097418"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AU" sz="2400" b="0" dirty="0"/>
              <a:t>Compare gravitational and electric fields:</a:t>
            </a:r>
            <a:endParaRPr lang="en-AU" sz="2000" dirty="0"/>
          </a:p>
          <a:p>
            <a:pPr lvl="1" indent="0" algn="just">
              <a:buNone/>
            </a:pPr>
            <a:endParaRPr lang="en-AU" sz="2000" dirty="0"/>
          </a:p>
        </p:txBody>
      </p:sp>
      <p:sp>
        <p:nvSpPr>
          <p:cNvPr id="3" name="Text Placeholder 3">
            <a:extLst>
              <a:ext uri="{FF2B5EF4-FFF2-40B4-BE49-F238E27FC236}">
                <a16:creationId xmlns:a16="http://schemas.microsoft.com/office/drawing/2014/main" id="{2865A860-8824-B6D6-F14F-D8C30DAB401D}"/>
              </a:ext>
            </a:extLst>
          </p:cNvPr>
          <p:cNvSpPr txBox="1">
            <a:spLocks/>
          </p:cNvSpPr>
          <p:nvPr/>
        </p:nvSpPr>
        <p:spPr>
          <a:xfrm>
            <a:off x="98508" y="1932294"/>
            <a:ext cx="6928386"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AU" sz="3600" b="0" dirty="0"/>
          </a:p>
        </p:txBody>
      </p:sp>
      <p:sp>
        <p:nvSpPr>
          <p:cNvPr id="15" name="Text Placeholder 3">
            <a:extLst>
              <a:ext uri="{FF2B5EF4-FFF2-40B4-BE49-F238E27FC236}">
                <a16:creationId xmlns:a16="http://schemas.microsoft.com/office/drawing/2014/main" id="{D46B21DA-3940-9BA1-0969-FB392AD2E6F7}"/>
              </a:ext>
            </a:extLst>
          </p:cNvPr>
          <p:cNvSpPr txBox="1">
            <a:spLocks/>
          </p:cNvSpPr>
          <p:nvPr/>
        </p:nvSpPr>
        <p:spPr>
          <a:xfrm>
            <a:off x="5988566" y="1481625"/>
            <a:ext cx="5997016" cy="460942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AU" sz="2400" b="0" dirty="0"/>
              <a:t>To move the charged object, we have to do work. We are doing work to the electric field.</a:t>
            </a:r>
          </a:p>
          <a:p>
            <a:pPr algn="just"/>
            <a:endParaRPr lang="en-AU" sz="2000" b="0" dirty="0"/>
          </a:p>
          <a:p>
            <a:pPr algn="just"/>
            <a:r>
              <a:rPr lang="en-AU" sz="2400" b="0" dirty="0"/>
              <a:t>This results in an increase in the object’s electric potential energy. The object has more energy due to its location in the electric field.</a:t>
            </a:r>
          </a:p>
          <a:p>
            <a:pPr algn="just"/>
            <a:endParaRPr lang="en-AU" sz="2400" b="0" dirty="0"/>
          </a:p>
          <a:p>
            <a:pPr algn="just"/>
            <a:r>
              <a:rPr lang="en-AU" sz="2400" b="0" dirty="0"/>
              <a:t>The more charge the object has, the more work we had to do to change its location.</a:t>
            </a:r>
            <a:endParaRPr lang="en-AU" sz="2000" b="0" dirty="0"/>
          </a:p>
          <a:p>
            <a:pPr algn="just"/>
            <a:endParaRPr lang="en-AU" sz="2000" b="0" dirty="0"/>
          </a:p>
        </p:txBody>
      </p:sp>
      <p:cxnSp>
        <p:nvCxnSpPr>
          <p:cNvPr id="14" name="Straight Arrow Connector 13">
            <a:extLst>
              <a:ext uri="{FF2B5EF4-FFF2-40B4-BE49-F238E27FC236}">
                <a16:creationId xmlns:a16="http://schemas.microsoft.com/office/drawing/2014/main" id="{E191B456-D35A-83DC-D3C7-3C95FC65A7CC}"/>
              </a:ext>
            </a:extLst>
          </p:cNvPr>
          <p:cNvCxnSpPr/>
          <p:nvPr/>
        </p:nvCxnSpPr>
        <p:spPr>
          <a:xfrm>
            <a:off x="461001" y="2158295"/>
            <a:ext cx="532114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5515E17-12E5-2304-8A64-1A7196E67930}"/>
              </a:ext>
            </a:extLst>
          </p:cNvPr>
          <p:cNvCxnSpPr/>
          <p:nvPr/>
        </p:nvCxnSpPr>
        <p:spPr>
          <a:xfrm>
            <a:off x="461001" y="2800028"/>
            <a:ext cx="532114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BD751CC-B048-0512-84EB-7536BB2745C2}"/>
              </a:ext>
            </a:extLst>
          </p:cNvPr>
          <p:cNvCxnSpPr/>
          <p:nvPr/>
        </p:nvCxnSpPr>
        <p:spPr>
          <a:xfrm>
            <a:off x="461001" y="3441761"/>
            <a:ext cx="532114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800072D-C716-3076-D78A-BD53C5158B8F}"/>
              </a:ext>
            </a:extLst>
          </p:cNvPr>
          <p:cNvCxnSpPr/>
          <p:nvPr/>
        </p:nvCxnSpPr>
        <p:spPr>
          <a:xfrm>
            <a:off x="461001" y="4083494"/>
            <a:ext cx="532114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B23A70A-6634-8CE5-9C0E-DD2F403BDCAC}"/>
              </a:ext>
            </a:extLst>
          </p:cNvPr>
          <p:cNvCxnSpPr/>
          <p:nvPr/>
        </p:nvCxnSpPr>
        <p:spPr>
          <a:xfrm>
            <a:off x="461001" y="4725227"/>
            <a:ext cx="532114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B2847093-F243-29BB-41F1-01F85A14C0A9}"/>
              </a:ext>
            </a:extLst>
          </p:cNvPr>
          <p:cNvSpPr/>
          <p:nvPr/>
        </p:nvSpPr>
        <p:spPr>
          <a:xfrm>
            <a:off x="3790958" y="3145205"/>
            <a:ext cx="567590" cy="567590"/>
          </a:xfrm>
          <a:prstGeom prst="ellipse">
            <a:avLst/>
          </a:prstGeom>
          <a:solidFill>
            <a:srgbClr val="F03C1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4400" b="1" dirty="0">
                <a:solidFill>
                  <a:schemeClr val="tx1"/>
                </a:solidFill>
              </a:rPr>
              <a:t>+</a:t>
            </a:r>
          </a:p>
        </p:txBody>
      </p:sp>
    </p:spTree>
    <p:extLst>
      <p:ext uri="{BB962C8B-B14F-4D97-AF65-F5344CB8AC3E}">
        <p14:creationId xmlns:p14="http://schemas.microsoft.com/office/powerpoint/2010/main" val="4266083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79167E-6 0 L -0.23398 0.0044 " pathEditMode="relative" rAng="0" ptsTypes="AA">
                                      <p:cBhvr>
                                        <p:cTn id="6" dur="3000" fill="hold"/>
                                        <p:tgtEl>
                                          <p:spTgt spid="20"/>
                                        </p:tgtEl>
                                        <p:attrNameLst>
                                          <p:attrName>ppt_x</p:attrName>
                                          <p:attrName>ppt_y</p:attrName>
                                        </p:attrNameLst>
                                      </p:cBhvr>
                                      <p:rCtr x="-11706" y="208"/>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Work in an electric field</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p:txBody>
          <a:bodyPr/>
          <a:lstStyle/>
          <a:p>
            <a:r>
              <a:rPr lang="en-AU" dirty="0"/>
              <a:t>Content Development</a:t>
            </a:r>
          </a:p>
        </p:txBody>
      </p:sp>
      <p:sp>
        <p:nvSpPr>
          <p:cNvPr id="37" name="Text Placeholder 3">
            <a:extLst>
              <a:ext uri="{FF2B5EF4-FFF2-40B4-BE49-F238E27FC236}">
                <a16:creationId xmlns:a16="http://schemas.microsoft.com/office/drawing/2014/main" id="{69B77C84-9895-4D2C-B08C-4771B488D727}"/>
              </a:ext>
            </a:extLst>
          </p:cNvPr>
          <p:cNvSpPr txBox="1">
            <a:spLocks/>
          </p:cNvSpPr>
          <p:nvPr/>
        </p:nvSpPr>
        <p:spPr>
          <a:xfrm>
            <a:off x="-147083" y="4042341"/>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sp>
        <p:nvSpPr>
          <p:cNvPr id="22" name="Text Placeholder 3">
            <a:extLst>
              <a:ext uri="{FF2B5EF4-FFF2-40B4-BE49-F238E27FC236}">
                <a16:creationId xmlns:a16="http://schemas.microsoft.com/office/drawing/2014/main" id="{F6AEE6B5-64BD-46D1-A050-038FF25910D9}"/>
              </a:ext>
            </a:extLst>
          </p:cNvPr>
          <p:cNvSpPr txBox="1">
            <a:spLocks/>
          </p:cNvSpPr>
          <p:nvPr/>
        </p:nvSpPr>
        <p:spPr>
          <a:xfrm>
            <a:off x="214867" y="1007686"/>
            <a:ext cx="1161518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AU" sz="2400" dirty="0"/>
              <a:t>Electric potential difference</a:t>
            </a:r>
          </a:p>
          <a:p>
            <a:pPr algn="just"/>
            <a:endParaRPr lang="en-AU" sz="1100" b="0" dirty="0"/>
          </a:p>
          <a:p>
            <a:pPr algn="just"/>
            <a:r>
              <a:rPr lang="en-AU" b="0" i="1" dirty="0"/>
              <a:t>Electric potential </a:t>
            </a:r>
            <a:r>
              <a:rPr lang="en-AU" b="0" dirty="0"/>
              <a:t>is the “potential energy per unit of charge”</a:t>
            </a:r>
            <a:endParaRPr lang="en-AU" sz="2400" b="0" dirty="0"/>
          </a:p>
          <a:p>
            <a:pPr algn="just"/>
            <a:endParaRPr lang="en-AU" sz="1000" b="0" dirty="0"/>
          </a:p>
          <a:p>
            <a:pPr algn="just"/>
            <a:r>
              <a:rPr lang="en-AU" b="0" i="1" dirty="0"/>
              <a:t>Electric potential difference </a:t>
            </a:r>
            <a:r>
              <a:rPr lang="en-AU" b="0" dirty="0"/>
              <a:t>is the difference in the electric potential between two points.</a:t>
            </a:r>
          </a:p>
          <a:p>
            <a:pPr algn="just"/>
            <a:endParaRPr lang="en-AU" b="0" dirty="0"/>
          </a:p>
          <a:p>
            <a:pPr algn="just"/>
            <a:endParaRPr lang="en-AU" b="0" dirty="0"/>
          </a:p>
        </p:txBody>
      </p:sp>
      <p:pic>
        <p:nvPicPr>
          <p:cNvPr id="7" name="Picture 6">
            <a:extLst>
              <a:ext uri="{FF2B5EF4-FFF2-40B4-BE49-F238E27FC236}">
                <a16:creationId xmlns:a16="http://schemas.microsoft.com/office/drawing/2014/main" id="{D22ADF66-34E9-4CBB-98B6-901E9ADBF005}"/>
              </a:ext>
            </a:extLst>
          </p:cNvPr>
          <p:cNvPicPr>
            <a:picLocks noChangeAspect="1"/>
          </p:cNvPicPr>
          <p:nvPr/>
        </p:nvPicPr>
        <p:blipFill>
          <a:blip r:embed="rId3"/>
          <a:stretch>
            <a:fillRect/>
          </a:stretch>
        </p:blipFill>
        <p:spPr>
          <a:xfrm>
            <a:off x="286027" y="3429000"/>
            <a:ext cx="4772025" cy="876300"/>
          </a:xfrm>
          <a:prstGeom prst="rect">
            <a:avLst/>
          </a:prstGeom>
        </p:spPr>
      </p:pic>
      <p:pic>
        <p:nvPicPr>
          <p:cNvPr id="9" name="Picture 8">
            <a:extLst>
              <a:ext uri="{FF2B5EF4-FFF2-40B4-BE49-F238E27FC236}">
                <a16:creationId xmlns:a16="http://schemas.microsoft.com/office/drawing/2014/main" id="{3C84E87F-519C-40DE-B5C5-73931631CD7D}"/>
              </a:ext>
            </a:extLst>
          </p:cNvPr>
          <p:cNvPicPr>
            <a:picLocks noChangeAspect="1"/>
          </p:cNvPicPr>
          <p:nvPr/>
        </p:nvPicPr>
        <p:blipFill rotWithShape="1">
          <a:blip r:embed="rId4"/>
          <a:srcRect t="34854" r="79079"/>
          <a:stretch/>
        </p:blipFill>
        <p:spPr>
          <a:xfrm>
            <a:off x="5841483" y="3539273"/>
            <a:ext cx="2105579" cy="708817"/>
          </a:xfrm>
          <a:prstGeom prst="rect">
            <a:avLst/>
          </a:prstGeom>
        </p:spPr>
      </p:pic>
      <p:pic>
        <p:nvPicPr>
          <p:cNvPr id="13" name="Picture 12">
            <a:extLst>
              <a:ext uri="{FF2B5EF4-FFF2-40B4-BE49-F238E27FC236}">
                <a16:creationId xmlns:a16="http://schemas.microsoft.com/office/drawing/2014/main" id="{BD2C8E7E-8498-4763-8CB8-C3E4B778E061}"/>
              </a:ext>
            </a:extLst>
          </p:cNvPr>
          <p:cNvPicPr>
            <a:picLocks noChangeAspect="1"/>
          </p:cNvPicPr>
          <p:nvPr/>
        </p:nvPicPr>
        <p:blipFill rotWithShape="1">
          <a:blip r:embed="rId4"/>
          <a:srcRect l="54438" t="24739" r="3642" b="10115"/>
          <a:stretch/>
        </p:blipFill>
        <p:spPr>
          <a:xfrm>
            <a:off x="7867649" y="3505200"/>
            <a:ext cx="4236721" cy="711799"/>
          </a:xfrm>
          <a:prstGeom prst="rect">
            <a:avLst/>
          </a:prstGeom>
        </p:spPr>
      </p:pic>
      <p:sp>
        <p:nvSpPr>
          <p:cNvPr id="14" name="Text Placeholder 3">
            <a:extLst>
              <a:ext uri="{FF2B5EF4-FFF2-40B4-BE49-F238E27FC236}">
                <a16:creationId xmlns:a16="http://schemas.microsoft.com/office/drawing/2014/main" id="{F03563B1-C58A-4FDE-A320-ED91090B13E9}"/>
              </a:ext>
            </a:extLst>
          </p:cNvPr>
          <p:cNvSpPr txBox="1">
            <a:spLocks/>
          </p:cNvSpPr>
          <p:nvPr/>
        </p:nvSpPr>
        <p:spPr>
          <a:xfrm>
            <a:off x="214867" y="4561023"/>
            <a:ext cx="5881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AU" sz="2400" b="0" dirty="0"/>
              <a:t>V = potential difference (V  or JC</a:t>
            </a:r>
            <a:r>
              <a:rPr lang="en-AU" sz="2400" b="0" baseline="30000" dirty="0"/>
              <a:t>-1</a:t>
            </a:r>
            <a:r>
              <a:rPr lang="en-AU" sz="2400" b="0" dirty="0"/>
              <a:t>)</a:t>
            </a:r>
          </a:p>
          <a:p>
            <a:pPr algn="just"/>
            <a:r>
              <a:rPr lang="en-AU" sz="2400" b="0" dirty="0"/>
              <a:t>W = work (J)</a:t>
            </a:r>
          </a:p>
          <a:p>
            <a:pPr algn="just"/>
            <a:r>
              <a:rPr lang="en-AU" sz="2400" b="0" dirty="0"/>
              <a:t>q = charge (C)</a:t>
            </a:r>
          </a:p>
          <a:p>
            <a:pPr algn="just"/>
            <a:r>
              <a:rPr lang="en-AU" sz="2400" b="0" dirty="0"/>
              <a:t>F = force (N)	     s = displacement (m)</a:t>
            </a:r>
            <a:endParaRPr lang="en-AU" sz="2000" dirty="0"/>
          </a:p>
          <a:p>
            <a:pPr lvl="1" indent="0" algn="just">
              <a:buNone/>
            </a:pPr>
            <a:endParaRPr lang="en-AU" sz="2000" dirty="0"/>
          </a:p>
        </p:txBody>
      </p:sp>
    </p:spTree>
    <p:extLst>
      <p:ext uri="{BB962C8B-B14F-4D97-AF65-F5344CB8AC3E}">
        <p14:creationId xmlns:p14="http://schemas.microsoft.com/office/powerpoint/2010/main" val="4200110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Work in an electric field</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p:txBody>
          <a:bodyPr/>
          <a:lstStyle/>
          <a:p>
            <a:r>
              <a:rPr lang="en-AU" dirty="0"/>
              <a:t>Content Development</a:t>
            </a:r>
          </a:p>
        </p:txBody>
      </p:sp>
      <p:sp>
        <p:nvSpPr>
          <p:cNvPr id="37" name="Text Placeholder 3">
            <a:extLst>
              <a:ext uri="{FF2B5EF4-FFF2-40B4-BE49-F238E27FC236}">
                <a16:creationId xmlns:a16="http://schemas.microsoft.com/office/drawing/2014/main" id="{69B77C84-9895-4D2C-B08C-4771B488D727}"/>
              </a:ext>
            </a:extLst>
          </p:cNvPr>
          <p:cNvSpPr txBox="1">
            <a:spLocks/>
          </p:cNvSpPr>
          <p:nvPr/>
        </p:nvSpPr>
        <p:spPr>
          <a:xfrm>
            <a:off x="-147083" y="4042341"/>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sp>
        <p:nvSpPr>
          <p:cNvPr id="22" name="Text Placeholder 3">
            <a:extLst>
              <a:ext uri="{FF2B5EF4-FFF2-40B4-BE49-F238E27FC236}">
                <a16:creationId xmlns:a16="http://schemas.microsoft.com/office/drawing/2014/main" id="{F6AEE6B5-64BD-46D1-A050-038FF25910D9}"/>
              </a:ext>
            </a:extLst>
          </p:cNvPr>
          <p:cNvSpPr txBox="1">
            <a:spLocks/>
          </p:cNvSpPr>
          <p:nvPr/>
        </p:nvSpPr>
        <p:spPr>
          <a:xfrm>
            <a:off x="214867" y="1007686"/>
            <a:ext cx="1161518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AU" sz="2400" dirty="0"/>
              <a:t>Electric potential vs Gravitational potential</a:t>
            </a:r>
          </a:p>
          <a:p>
            <a:pPr algn="just"/>
            <a:endParaRPr lang="en-AU" sz="1100" b="0" dirty="0"/>
          </a:p>
          <a:p>
            <a:pPr algn="just"/>
            <a:r>
              <a:rPr lang="en-AU" dirty="0"/>
              <a:t>Gravity</a:t>
            </a:r>
            <a:r>
              <a:rPr lang="en-AU" b="0" dirty="0"/>
              <a:t>:		W = </a:t>
            </a:r>
            <a:r>
              <a:rPr lang="en-AU" b="0" dirty="0">
                <a:sym typeface="Symbol" panose="05050102010706020507" pitchFamily="18" charset="2"/>
              </a:rPr>
              <a:t>PE = m g ∆h</a:t>
            </a:r>
          </a:p>
          <a:p>
            <a:pPr algn="just"/>
            <a:r>
              <a:rPr lang="en-AU" b="0" dirty="0">
                <a:sym typeface="Symbol" panose="05050102010706020507" pitchFamily="18" charset="2"/>
              </a:rPr>
              <a:t>mass	= the amount of substance affected by the field</a:t>
            </a:r>
          </a:p>
          <a:p>
            <a:pPr algn="just"/>
            <a:r>
              <a:rPr lang="en-AU" b="0" dirty="0">
                <a:sym typeface="Symbol" panose="05050102010706020507" pitchFamily="18" charset="2"/>
              </a:rPr>
              <a:t>g	= gravitational field strength</a:t>
            </a:r>
          </a:p>
          <a:p>
            <a:pPr algn="just"/>
            <a:r>
              <a:rPr lang="en-AU" b="0" dirty="0">
                <a:sym typeface="Symbol" panose="05050102010706020507" pitchFamily="18" charset="2"/>
              </a:rPr>
              <a:t>h	= the change in location</a:t>
            </a:r>
          </a:p>
          <a:p>
            <a:pPr algn="just"/>
            <a:endParaRPr lang="en-AU" b="0" dirty="0">
              <a:sym typeface="Symbol" panose="05050102010706020507" pitchFamily="18" charset="2"/>
            </a:endParaRPr>
          </a:p>
          <a:p>
            <a:pPr algn="just"/>
            <a:r>
              <a:rPr lang="en-AU" dirty="0"/>
              <a:t>Electric</a:t>
            </a:r>
            <a:r>
              <a:rPr lang="en-AU" b="0" dirty="0"/>
              <a:t>:		W = </a:t>
            </a:r>
            <a:r>
              <a:rPr lang="en-AU" b="0" dirty="0" err="1">
                <a:sym typeface="Symbol" panose="05050102010706020507" pitchFamily="18" charset="2"/>
              </a:rPr>
              <a:t>Vq</a:t>
            </a:r>
            <a:r>
              <a:rPr lang="en-AU" b="0" dirty="0">
                <a:sym typeface="Symbol" panose="05050102010706020507" pitchFamily="18" charset="2"/>
              </a:rPr>
              <a:t> = q E d</a:t>
            </a:r>
          </a:p>
          <a:p>
            <a:pPr algn="just"/>
            <a:r>
              <a:rPr lang="en-AU" b="0" dirty="0">
                <a:sym typeface="Symbol" panose="05050102010706020507" pitchFamily="18" charset="2"/>
              </a:rPr>
              <a:t>q	= the amount of substance affected by the field</a:t>
            </a:r>
          </a:p>
          <a:p>
            <a:pPr algn="just"/>
            <a:r>
              <a:rPr lang="en-AU" b="0" dirty="0">
                <a:sym typeface="Symbol" panose="05050102010706020507" pitchFamily="18" charset="2"/>
              </a:rPr>
              <a:t>E	= electric field strength</a:t>
            </a:r>
          </a:p>
          <a:p>
            <a:pPr algn="just"/>
            <a:r>
              <a:rPr lang="en-AU" b="0" dirty="0">
                <a:sym typeface="Symbol" panose="05050102010706020507" pitchFamily="18" charset="2"/>
              </a:rPr>
              <a:t>d	= the change in location</a:t>
            </a:r>
          </a:p>
          <a:p>
            <a:pPr algn="just"/>
            <a:endParaRPr lang="en-AU" dirty="0">
              <a:sym typeface="Symbol" panose="05050102010706020507" pitchFamily="18" charset="2"/>
            </a:endParaRPr>
          </a:p>
          <a:p>
            <a:pPr algn="just"/>
            <a:endParaRPr lang="en-AU" b="0" dirty="0">
              <a:sym typeface="Symbol" panose="05050102010706020507" pitchFamily="18" charset="2"/>
            </a:endParaRPr>
          </a:p>
          <a:p>
            <a:pPr algn="just"/>
            <a:endParaRPr lang="en-AU" b="0" dirty="0">
              <a:sym typeface="Symbol" panose="05050102010706020507" pitchFamily="18" charset="2"/>
            </a:endParaRPr>
          </a:p>
        </p:txBody>
      </p:sp>
    </p:spTree>
    <p:extLst>
      <p:ext uri="{BB962C8B-B14F-4D97-AF65-F5344CB8AC3E}">
        <p14:creationId xmlns:p14="http://schemas.microsoft.com/office/powerpoint/2010/main" val="1006991458"/>
      </p:ext>
    </p:extLst>
  </p:cSld>
  <p:clrMapOvr>
    <a:masterClrMapping/>
  </p:clrMapOvr>
</p:sld>
</file>

<file path=ppt/theme/theme1.xml><?xml version="1.0" encoding="utf-8"?>
<a:theme xmlns:a="http://schemas.openxmlformats.org/drawingml/2006/main" name="1_Explicit Instruction_Da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ln>
          <a:noFill/>
        </a:ln>
      </a:spPr>
      <a:bodyPr wrap="square" rtlCol="0" anchor="t" anchorCtr="0">
        <a:normAutofit fontScale="92500"/>
      </a:bodyPr>
      <a:lstStyle>
        <a:defPPr algn="l">
          <a:defRPr sz="5400" b="1" dirty="0" smtClean="0">
            <a:latin typeface="Century Gothic" panose="020B0502020202020204" pitchFamily="34" charset="0"/>
            <a:cs typeface="Futura Medium" panose="020B0602020204020303" pitchFamily="34" charset="-79"/>
          </a:defRPr>
        </a:defPPr>
      </a:lstStyle>
    </a:txDef>
  </a:objectDefaults>
  <a:extraClrSchemeLst/>
  <a:extLst>
    <a:ext uri="{05A4C25C-085E-4340-85A3-A5531E510DB2}">
      <thm15:themeFamily xmlns:thm15="http://schemas.microsoft.com/office/thememl/2012/main" name="Theme2" id="{15861BA0-56D5-1E4E-B56A-268D38A279BF}" vid="{9D14DC9A-E19D-5949-B871-56F3C64BEB6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07fa3f3b-e89d-475b-8a2d-088e5c03107e" xsi:nil="true"/>
    <lcf76f155ced4ddcb4097134ff3c332f xmlns="ba6ee96d-6780-4ce9-ba7b-fb47f72e0c1e">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DB0227CD2BEFA46BD0287DFC43E823B" ma:contentTypeVersion="12" ma:contentTypeDescription="Create a new document." ma:contentTypeScope="" ma:versionID="f500aaac1970466c61e0d6a58ec4849b">
  <xsd:schema xmlns:xsd="http://www.w3.org/2001/XMLSchema" xmlns:xs="http://www.w3.org/2001/XMLSchema" xmlns:p="http://schemas.microsoft.com/office/2006/metadata/properties" xmlns:ns2="ba6ee96d-6780-4ce9-ba7b-fb47f72e0c1e" xmlns:ns3="07fa3f3b-e89d-475b-8a2d-088e5c03107e" targetNamespace="http://schemas.microsoft.com/office/2006/metadata/properties" ma:root="true" ma:fieldsID="f4b8f0e602227ea9a857af5db6146451" ns2:_="" ns3:_="">
    <xsd:import namespace="ba6ee96d-6780-4ce9-ba7b-fb47f72e0c1e"/>
    <xsd:import namespace="07fa3f3b-e89d-475b-8a2d-088e5c03107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a6ee96d-6780-4ce9-ba7b-fb47f72e0c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7fa3f3b-e89d-475b-8a2d-088e5c03107e"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7026e962-f6c1-4e27-9cc1-399dc89cc7ee}" ma:internalName="TaxCatchAll" ma:showField="CatchAllData" ma:web="07fa3f3b-e89d-475b-8a2d-088e5c03107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D5BC30B-A8FB-4389-B40F-C069B6D2FAB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E14C3BB-9AAC-4068-9AD2-3D1792460106}"/>
</file>

<file path=customXml/itemProps3.xml><?xml version="1.0" encoding="utf-8"?>
<ds:datastoreItem xmlns:ds="http://schemas.openxmlformats.org/officeDocument/2006/customXml" ds:itemID="{77F09D33-A1B5-4438-8F96-65DD7176249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{33057687-8793-EB47-A5E0-08E93C53D0F2}tf10001071</Template>
  <TotalTime>6563</TotalTime>
  <Words>2008</Words>
  <Application>Microsoft Office PowerPoint</Application>
  <PresentationFormat>Widescreen</PresentationFormat>
  <Paragraphs>264</Paragraphs>
  <Slides>30</Slides>
  <Notes>27</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Cambria Math</vt:lpstr>
      <vt:lpstr>Century Gothic</vt:lpstr>
      <vt:lpstr>Futura Medium</vt:lpstr>
      <vt:lpstr>1_Explicit Instruction_Dark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BAKER Mark [Southern River College]</cp:lastModifiedBy>
  <cp:revision>440</cp:revision>
  <cp:lastPrinted>2018-05-27T06:54:10Z</cp:lastPrinted>
  <dcterms:created xsi:type="dcterms:W3CDTF">2018-03-29T05:56:09Z</dcterms:created>
  <dcterms:modified xsi:type="dcterms:W3CDTF">2023-01-21T07:05:15Z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0x010100ADB0227CD2BEFA46BD0287DFC43E823B</vt:lpwstr>
  </property>
</Properties>
</file>