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28"/>
  </p:notesMasterIdLst>
  <p:handoutMasterIdLst>
    <p:handoutMasterId r:id="rId29"/>
  </p:handoutMasterIdLst>
  <p:sldIdLst>
    <p:sldId id="631" r:id="rId6"/>
    <p:sldId id="632" r:id="rId7"/>
    <p:sldId id="633" r:id="rId8"/>
    <p:sldId id="577" r:id="rId9"/>
    <p:sldId id="528" r:id="rId10"/>
    <p:sldId id="634" r:id="rId11"/>
    <p:sldId id="650" r:id="rId12"/>
    <p:sldId id="651" r:id="rId13"/>
    <p:sldId id="620" r:id="rId14"/>
    <p:sldId id="636" r:id="rId15"/>
    <p:sldId id="642" r:id="rId16"/>
    <p:sldId id="643" r:id="rId17"/>
    <p:sldId id="648" r:id="rId18"/>
    <p:sldId id="649" r:id="rId19"/>
    <p:sldId id="640" r:id="rId20"/>
    <p:sldId id="641" r:id="rId21"/>
    <p:sldId id="644" r:id="rId22"/>
    <p:sldId id="646" r:id="rId23"/>
    <p:sldId id="647" r:id="rId24"/>
    <p:sldId id="638" r:id="rId25"/>
    <p:sldId id="639" r:id="rId26"/>
    <p:sldId id="4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C18"/>
    <a:srgbClr val="4472C4"/>
    <a:srgbClr val="FF0000"/>
    <a:srgbClr val="FFD966"/>
    <a:srgbClr val="8FAADC"/>
    <a:srgbClr val="159B4B"/>
    <a:srgbClr val="0070C0"/>
    <a:srgbClr val="C55A11"/>
    <a:srgbClr val="6E407C"/>
    <a:srgbClr val="FBC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74552" autoAdjust="0"/>
  </p:normalViewPr>
  <p:slideViewPr>
    <p:cSldViewPr snapToGrid="0" snapToObjects="1">
      <p:cViewPr varScale="1">
        <p:scale>
          <a:sx n="84" d="100"/>
          <a:sy n="84" d="100"/>
        </p:scale>
        <p:origin x="1134"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5/2/2023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2/05/2023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a:t>
            </a:fld>
            <a:endParaRPr lang="en-AU"/>
          </a:p>
        </p:txBody>
      </p:sp>
    </p:spTree>
    <p:extLst>
      <p:ext uri="{BB962C8B-B14F-4D97-AF65-F5344CB8AC3E}">
        <p14:creationId xmlns:p14="http://schemas.microsoft.com/office/powerpoint/2010/main" val="325109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https://www.youtube.com/watch?v=nRDVm5rn_2A&amp;ab_channel=NationalMagLab</a:t>
            </a:r>
          </a:p>
        </p:txBody>
      </p:sp>
      <p:sp>
        <p:nvSpPr>
          <p:cNvPr id="4" name="Slide Number Placeholder 3"/>
          <p:cNvSpPr>
            <a:spLocks noGrp="1"/>
          </p:cNvSpPr>
          <p:nvPr>
            <p:ph type="sldNum" sz="quarter" idx="5"/>
          </p:nvPr>
        </p:nvSpPr>
        <p:spPr/>
        <p:txBody>
          <a:bodyPr/>
          <a:lstStyle/>
          <a:p>
            <a:fld id="{B5B756B8-97A8-4FA1-B26A-2500BA5D4D05}" type="slidenum">
              <a:rPr lang="en-AU" smtClean="0"/>
              <a:t>11</a:t>
            </a:fld>
            <a:endParaRPr lang="en-AU"/>
          </a:p>
        </p:txBody>
      </p:sp>
    </p:spTree>
    <p:extLst>
      <p:ext uri="{BB962C8B-B14F-4D97-AF65-F5344CB8AC3E}">
        <p14:creationId xmlns:p14="http://schemas.microsoft.com/office/powerpoint/2010/main" val="344102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Assume no inclination.</a:t>
            </a:r>
          </a:p>
          <a:p>
            <a:r>
              <a:rPr lang="en-AU" b="0" dirty="0"/>
              <a:t>West to the left, north up. Palm pushes into page which is the ground here.</a:t>
            </a:r>
          </a:p>
          <a:p>
            <a:endParaRPr lang="en-AU" b="0" dirty="0"/>
          </a:p>
          <a:p>
            <a:r>
              <a:rPr lang="en-AU" b="0" dirty="0"/>
              <a:t>F = current*length*B = 2.20 * 10^-2 N</a:t>
            </a:r>
          </a:p>
        </p:txBody>
      </p:sp>
      <p:sp>
        <p:nvSpPr>
          <p:cNvPr id="4" name="Slide Number Placeholder 3"/>
          <p:cNvSpPr>
            <a:spLocks noGrp="1"/>
          </p:cNvSpPr>
          <p:nvPr>
            <p:ph type="sldNum" sz="quarter" idx="5"/>
          </p:nvPr>
        </p:nvSpPr>
        <p:spPr/>
        <p:txBody>
          <a:bodyPr/>
          <a:lstStyle/>
          <a:p>
            <a:fld id="{B5B756B8-97A8-4FA1-B26A-2500BA5D4D05}" type="slidenum">
              <a:rPr lang="en-AU" smtClean="0"/>
              <a:t>12</a:t>
            </a:fld>
            <a:endParaRPr lang="en-AU"/>
          </a:p>
        </p:txBody>
      </p:sp>
    </p:spTree>
    <p:extLst>
      <p:ext uri="{BB962C8B-B14F-4D97-AF65-F5344CB8AC3E}">
        <p14:creationId xmlns:p14="http://schemas.microsoft.com/office/powerpoint/2010/main" val="66331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13</a:t>
            </a:fld>
            <a:endParaRPr lang="en-AU"/>
          </a:p>
        </p:txBody>
      </p:sp>
    </p:spTree>
    <p:extLst>
      <p:ext uri="{BB962C8B-B14F-4D97-AF65-F5344CB8AC3E}">
        <p14:creationId xmlns:p14="http://schemas.microsoft.com/office/powerpoint/2010/main" val="308301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14</a:t>
            </a:fld>
            <a:endParaRPr lang="en-AU"/>
          </a:p>
        </p:txBody>
      </p:sp>
    </p:spTree>
    <p:extLst>
      <p:ext uri="{BB962C8B-B14F-4D97-AF65-F5344CB8AC3E}">
        <p14:creationId xmlns:p14="http://schemas.microsoft.com/office/powerpoint/2010/main" val="63156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15</a:t>
            </a:fld>
            <a:endParaRPr lang="en-AU"/>
          </a:p>
        </p:txBody>
      </p:sp>
    </p:spTree>
    <p:extLst>
      <p:ext uri="{BB962C8B-B14F-4D97-AF65-F5344CB8AC3E}">
        <p14:creationId xmlns:p14="http://schemas.microsoft.com/office/powerpoint/2010/main" val="139025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https://www.youtube.com/watch?v=nRDVm5rn_2A&amp;ab_channel=NationalMagLab</a:t>
            </a:r>
          </a:p>
        </p:txBody>
      </p:sp>
      <p:sp>
        <p:nvSpPr>
          <p:cNvPr id="4" name="Slide Number Placeholder 3"/>
          <p:cNvSpPr>
            <a:spLocks noGrp="1"/>
          </p:cNvSpPr>
          <p:nvPr>
            <p:ph type="sldNum" sz="quarter" idx="5"/>
          </p:nvPr>
        </p:nvSpPr>
        <p:spPr/>
        <p:txBody>
          <a:bodyPr/>
          <a:lstStyle/>
          <a:p>
            <a:fld id="{B5B756B8-97A8-4FA1-B26A-2500BA5D4D05}" type="slidenum">
              <a:rPr lang="en-AU" smtClean="0"/>
              <a:t>16</a:t>
            </a:fld>
            <a:endParaRPr lang="en-AU"/>
          </a:p>
        </p:txBody>
      </p:sp>
    </p:spTree>
    <p:extLst>
      <p:ext uri="{BB962C8B-B14F-4D97-AF65-F5344CB8AC3E}">
        <p14:creationId xmlns:p14="http://schemas.microsoft.com/office/powerpoint/2010/main" val="179454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Compare to an electron travelling. Can you left hand or just flip where your thumb points (point to flow of positive)</a:t>
            </a:r>
          </a:p>
        </p:txBody>
      </p:sp>
      <p:sp>
        <p:nvSpPr>
          <p:cNvPr id="4" name="Slide Number Placeholder 3"/>
          <p:cNvSpPr>
            <a:spLocks noGrp="1"/>
          </p:cNvSpPr>
          <p:nvPr>
            <p:ph type="sldNum" sz="quarter" idx="5"/>
          </p:nvPr>
        </p:nvSpPr>
        <p:spPr/>
        <p:txBody>
          <a:bodyPr/>
          <a:lstStyle/>
          <a:p>
            <a:fld id="{B5B756B8-97A8-4FA1-B26A-2500BA5D4D05}" type="slidenum">
              <a:rPr lang="en-AU" smtClean="0"/>
              <a:t>17</a:t>
            </a:fld>
            <a:endParaRPr lang="en-AU"/>
          </a:p>
        </p:txBody>
      </p:sp>
    </p:spTree>
    <p:extLst>
      <p:ext uri="{BB962C8B-B14F-4D97-AF65-F5344CB8AC3E}">
        <p14:creationId xmlns:p14="http://schemas.microsoft.com/office/powerpoint/2010/main" val="3176758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18</a:t>
            </a:fld>
            <a:endParaRPr lang="en-AU"/>
          </a:p>
        </p:txBody>
      </p:sp>
    </p:spTree>
    <p:extLst>
      <p:ext uri="{BB962C8B-B14F-4D97-AF65-F5344CB8AC3E}">
        <p14:creationId xmlns:p14="http://schemas.microsoft.com/office/powerpoint/2010/main" val="4219645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19</a:t>
            </a:fld>
            <a:endParaRPr lang="en-AU"/>
          </a:p>
        </p:txBody>
      </p:sp>
    </p:spTree>
    <p:extLst>
      <p:ext uri="{BB962C8B-B14F-4D97-AF65-F5344CB8AC3E}">
        <p14:creationId xmlns:p14="http://schemas.microsoft.com/office/powerpoint/2010/main" val="1633410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20</a:t>
            </a:fld>
            <a:endParaRPr lang="en-AU"/>
          </a:p>
        </p:txBody>
      </p:sp>
    </p:spTree>
    <p:extLst>
      <p:ext uri="{BB962C8B-B14F-4D97-AF65-F5344CB8AC3E}">
        <p14:creationId xmlns:p14="http://schemas.microsoft.com/office/powerpoint/2010/main" val="130579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1169688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21</a:t>
            </a:fld>
            <a:endParaRPr lang="en-AU"/>
          </a:p>
        </p:txBody>
      </p:sp>
    </p:spTree>
    <p:extLst>
      <p:ext uri="{BB962C8B-B14F-4D97-AF65-F5344CB8AC3E}">
        <p14:creationId xmlns:p14="http://schemas.microsoft.com/office/powerpoint/2010/main" val="172815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https://ophysics.com/em7.html</a:t>
            </a:r>
          </a:p>
          <a:p>
            <a:endParaRPr lang="en-AU" dirty="0"/>
          </a:p>
          <a:p>
            <a:r>
              <a:rPr lang="en-AU" dirty="0"/>
              <a:t>https://ophysics.com/em8.html</a:t>
            </a:r>
          </a:p>
          <a:p>
            <a:endParaRPr lang="en-AU" dirty="0"/>
          </a:p>
        </p:txBody>
      </p:sp>
      <p:sp>
        <p:nvSpPr>
          <p:cNvPr id="4" name="Slide Number Placeholder 3"/>
          <p:cNvSpPr>
            <a:spLocks noGrp="1"/>
          </p:cNvSpPr>
          <p:nvPr>
            <p:ph type="sldNum" sz="quarter" idx="5"/>
          </p:nvPr>
        </p:nvSpPr>
        <p:spPr/>
        <p:txBody>
          <a:bodyPr/>
          <a:lstStyle/>
          <a:p>
            <a:fld id="{B5B756B8-97A8-4FA1-B26A-2500BA5D4D05}" type="slidenum">
              <a:rPr lang="en-AU" smtClean="0"/>
              <a:t>22</a:t>
            </a:fld>
            <a:endParaRPr lang="en-AU"/>
          </a:p>
        </p:txBody>
      </p:sp>
    </p:spTree>
    <p:extLst>
      <p:ext uri="{BB962C8B-B14F-4D97-AF65-F5344CB8AC3E}">
        <p14:creationId xmlns:p14="http://schemas.microsoft.com/office/powerpoint/2010/main" val="4060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AU" b="0" dirty="0"/>
              <a:t>North</a:t>
            </a:r>
          </a:p>
          <a:p>
            <a:pPr marL="228600" indent="-228600">
              <a:buAutoNum type="alphaLcParenR"/>
            </a:pPr>
            <a:r>
              <a:rPr lang="en-AU" b="0" dirty="0" err="1"/>
              <a:t>Bh</a:t>
            </a:r>
            <a:r>
              <a:rPr lang="en-AU" b="0" dirty="0"/>
              <a:t> = B cos 19 = 5.48x10^-5 T</a:t>
            </a:r>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3693823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Straight wire produces a circular magnetic field that quickly weakens as you move away from the wire - not a very useful field for practical purposes.</a:t>
            </a:r>
          </a:p>
          <a:p>
            <a:r>
              <a:rPr lang="en-GB" sz="1200" dirty="0"/>
              <a:t>In a single loop, the magnetic field is magnified in the centre of the loop but is still not strong enough.	</a:t>
            </a:r>
          </a:p>
          <a:p>
            <a:r>
              <a:rPr lang="en-GB" sz="1200" dirty="0"/>
              <a:t>By twisting the wire into a large number of helical coils (spirals) a magnetic field of a permanent magnet can be simulated. This electromagnet (or solenoid) is strong enough to replace permanent magnets and as the number of coils is increased, a very powerful magnet can be created that has the advantage of being able to be switched off.</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84339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131214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120918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https://www.youtube.com/watch?v=nRDVm5rn_2A&amp;ab_channel=NationalMagLab</a:t>
            </a:r>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1307734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https://www.youtube.com/watch?v=nRDVm5rn_2A&amp;ab_channel=NationalMagLab</a:t>
            </a:r>
          </a:p>
        </p:txBody>
      </p:sp>
      <p:sp>
        <p:nvSpPr>
          <p:cNvPr id="4" name="Slide Number Placeholder 3"/>
          <p:cNvSpPr>
            <a:spLocks noGrp="1"/>
          </p:cNvSpPr>
          <p:nvPr>
            <p:ph type="sldNum" sz="quarter" idx="5"/>
          </p:nvPr>
        </p:nvSpPr>
        <p:spPr/>
        <p:txBody>
          <a:bodyPr/>
          <a:lstStyle/>
          <a:p>
            <a:fld id="{B5B756B8-97A8-4FA1-B26A-2500BA5D4D05}" type="slidenum">
              <a:rPr lang="en-AU" smtClean="0"/>
              <a:t>10</a:t>
            </a:fld>
            <a:endParaRPr lang="en-AU"/>
          </a:p>
        </p:txBody>
      </p:sp>
    </p:spTree>
    <p:extLst>
      <p:ext uri="{BB962C8B-B14F-4D97-AF65-F5344CB8AC3E}">
        <p14:creationId xmlns:p14="http://schemas.microsoft.com/office/powerpoint/2010/main" val="4085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video" Target="https://www.youtube.com/embed/6PEGXn34_ig?feature=oembed" TargetMode="Externa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ideo" Target="https://www.youtube.com/embed/yI987x8UXsk?start=263&amp;feature=oembed" TargetMode="Externa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4437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Draw the magnetic field of the Earth</a:t>
            </a:r>
          </a:p>
          <a:p>
            <a:pPr marL="1028700" lvl="1" indent="-342900" algn="just"/>
            <a:r>
              <a:rPr lang="en-AU" sz="2000" b="0" dirty="0"/>
              <a:t>Think about what a magnetic field line means </a:t>
            </a:r>
          </a:p>
          <a:p>
            <a:pPr lvl="1" indent="0" algn="just">
              <a:buNone/>
            </a:pPr>
            <a:r>
              <a:rPr lang="en-AU" sz="2000" dirty="0"/>
              <a:t>				</a:t>
            </a:r>
            <a:r>
              <a:rPr lang="en-AU" sz="2000" b="0" dirty="0"/>
              <a:t>(where does the North pole of a compass point?)</a:t>
            </a:r>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lvl="1" indent="0" algn="just">
              <a:buNone/>
            </a:pPr>
            <a:endParaRPr lang="en-AU" sz="2000" dirty="0"/>
          </a:p>
        </p:txBody>
      </p:sp>
      <p:pic>
        <p:nvPicPr>
          <p:cNvPr id="6" name="Picture 5">
            <a:extLst>
              <a:ext uri="{FF2B5EF4-FFF2-40B4-BE49-F238E27FC236}">
                <a16:creationId xmlns:a16="http://schemas.microsoft.com/office/drawing/2014/main" id="{D46E7B3F-55D6-EB7F-201F-43657CA56424}"/>
              </a:ext>
            </a:extLst>
          </p:cNvPr>
          <p:cNvPicPr>
            <a:picLocks noChangeAspect="1"/>
          </p:cNvPicPr>
          <p:nvPr/>
        </p:nvPicPr>
        <p:blipFill>
          <a:blip r:embed="rId3"/>
          <a:stretch>
            <a:fillRect/>
          </a:stretch>
        </p:blipFill>
        <p:spPr>
          <a:xfrm rot="1020000">
            <a:off x="2201154" y="2861283"/>
            <a:ext cx="3090223" cy="2793562"/>
          </a:xfrm>
          <a:prstGeom prst="rect">
            <a:avLst/>
          </a:prstGeom>
        </p:spPr>
      </p:pic>
    </p:spTree>
    <p:extLst>
      <p:ext uri="{BB962C8B-B14F-4D97-AF65-F5344CB8AC3E}">
        <p14:creationId xmlns:p14="http://schemas.microsoft.com/office/powerpoint/2010/main" val="41238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8633299"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b="0" dirty="0"/>
              <a:t>It is very important not to get the two right-hand rules mixed up, as they apply to quite different situations. </a:t>
            </a:r>
          </a:p>
          <a:p>
            <a:pPr marL="342900" indent="-342900" algn="just">
              <a:buFont typeface="Arial" panose="020B0604020202020204" pitchFamily="34" charset="0"/>
              <a:buChar char="•"/>
            </a:pPr>
            <a:endParaRPr lang="en-US" sz="2400" b="0" dirty="0"/>
          </a:p>
          <a:p>
            <a:pPr marL="342900" indent="-342900" algn="just">
              <a:buFont typeface="Arial" panose="020B0604020202020204" pitchFamily="34" charset="0"/>
              <a:buChar char="•"/>
            </a:pPr>
            <a:r>
              <a:rPr lang="en-US" sz="2400" b="0" dirty="0"/>
              <a:t>The right-hand grip rule tells us the direction of the circular magnetic field that occurs around a current carrying conductor. This field is created by the current. </a:t>
            </a:r>
          </a:p>
          <a:p>
            <a:pPr marL="342900" indent="-342900" algn="just">
              <a:buFont typeface="Arial" panose="020B0604020202020204" pitchFamily="34" charset="0"/>
              <a:buChar char="•"/>
            </a:pPr>
            <a:endParaRPr lang="en-US" sz="2400" b="0" dirty="0"/>
          </a:p>
          <a:p>
            <a:pPr marL="342900" indent="-342900" algn="just">
              <a:buFont typeface="Arial" panose="020B0604020202020204" pitchFamily="34" charset="0"/>
              <a:buChar char="•"/>
            </a:pPr>
            <a:r>
              <a:rPr lang="en-US" sz="2400" b="0" dirty="0"/>
              <a:t>The right-hand force rule (sometimes called the right-hand palm rule or just the right-hand rule) tells us the direction of the force on a current in a magnetic field. This force is the result of putting a current in a magnetic field. Don’t confuse it with the field created by the current itself.</a:t>
            </a:r>
          </a:p>
        </p:txBody>
      </p:sp>
      <p:pic>
        <p:nvPicPr>
          <p:cNvPr id="35" name="Picture 34">
            <a:extLst>
              <a:ext uri="{FF2B5EF4-FFF2-40B4-BE49-F238E27FC236}">
                <a16:creationId xmlns:a16="http://schemas.microsoft.com/office/drawing/2014/main" id="{956B7AD8-B488-EE0B-0C23-7E798B7C5157}"/>
              </a:ext>
            </a:extLst>
          </p:cNvPr>
          <p:cNvPicPr/>
          <p:nvPr/>
        </p:nvPicPr>
        <p:blipFill>
          <a:blip r:embed="rId3"/>
          <a:stretch>
            <a:fillRect/>
          </a:stretch>
        </p:blipFill>
        <p:spPr>
          <a:xfrm>
            <a:off x="9070847" y="878415"/>
            <a:ext cx="2561303" cy="2054645"/>
          </a:xfrm>
          <a:prstGeom prst="rect">
            <a:avLst/>
          </a:prstGeom>
        </p:spPr>
      </p:pic>
    </p:spTree>
    <p:extLst>
      <p:ext uri="{BB962C8B-B14F-4D97-AF65-F5344CB8AC3E}">
        <p14:creationId xmlns:p14="http://schemas.microsoft.com/office/powerpoint/2010/main" val="66844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7351FB33-1641-494C-51FD-50926EEFD768}"/>
              </a:ext>
            </a:extLst>
          </p:cNvPr>
          <p:cNvPicPr>
            <a:picLocks noChangeAspect="1"/>
          </p:cNvPicPr>
          <p:nvPr/>
        </p:nvPicPr>
        <p:blipFill rotWithShape="1">
          <a:blip r:embed="rId3"/>
          <a:srcRect t="55954"/>
          <a:stretch/>
        </p:blipFill>
        <p:spPr>
          <a:xfrm>
            <a:off x="129428" y="1244395"/>
            <a:ext cx="9018667" cy="938645"/>
          </a:xfrm>
          <a:prstGeom prst="rect">
            <a:avLst/>
          </a:prstGeom>
        </p:spPr>
      </p:pic>
      <p:sp>
        <p:nvSpPr>
          <p:cNvPr id="16" name="TextBox 15">
            <a:extLst>
              <a:ext uri="{FF2B5EF4-FFF2-40B4-BE49-F238E27FC236}">
                <a16:creationId xmlns:a16="http://schemas.microsoft.com/office/drawing/2014/main" id="{1C8ECE8F-C16B-D7EF-C66D-77F30086A104}"/>
              </a:ext>
            </a:extLst>
          </p:cNvPr>
          <p:cNvSpPr txBox="1"/>
          <p:nvPr/>
        </p:nvSpPr>
        <p:spPr>
          <a:xfrm>
            <a:off x="309181" y="2674727"/>
            <a:ext cx="11573637" cy="3108543"/>
          </a:xfrm>
          <a:prstGeom prst="rect">
            <a:avLst/>
          </a:prstGeom>
          <a:noFill/>
          <a:ln>
            <a:noFill/>
          </a:ln>
        </p:spPr>
        <p:txBody>
          <a:bodyPr wrap="square">
            <a:spAutoFit/>
          </a:bodyPr>
          <a:lstStyle/>
          <a:p>
            <a:r>
              <a:rPr lang="en-AU" sz="2800" dirty="0"/>
              <a:t>B = 	Magnetic Field strength (T)</a:t>
            </a:r>
          </a:p>
          <a:p>
            <a:r>
              <a:rPr lang="en-AU" sz="2800" dirty="0"/>
              <a:t>l = 	Length of wire in the field (m)</a:t>
            </a:r>
          </a:p>
          <a:p>
            <a:r>
              <a:rPr lang="en-AU" sz="2800" dirty="0">
                <a:latin typeface="Times New Roman" panose="02020603050405020304" pitchFamily="18" charset="0"/>
                <a:cs typeface="Times New Roman" panose="02020603050405020304" pitchFamily="18" charset="0"/>
              </a:rPr>
              <a:t>I </a:t>
            </a:r>
            <a:r>
              <a:rPr lang="en-AU" sz="2800" dirty="0"/>
              <a:t>= 	Current (A)</a:t>
            </a:r>
          </a:p>
          <a:p>
            <a:r>
              <a:rPr lang="en-AU" sz="2800" dirty="0"/>
              <a:t>F =	force (N)</a:t>
            </a:r>
          </a:p>
          <a:p>
            <a:endParaRPr lang="en-AU" sz="2800" dirty="0"/>
          </a:p>
          <a:p>
            <a:r>
              <a:rPr lang="en-AU" sz="2800" dirty="0"/>
              <a:t>The length of wire </a:t>
            </a:r>
            <a:r>
              <a:rPr lang="en-AU" sz="2800" b="1" dirty="0"/>
              <a:t>perpendicular</a:t>
            </a:r>
            <a:r>
              <a:rPr lang="en-AU" sz="2800" dirty="0"/>
              <a:t> to the field is used. </a:t>
            </a:r>
          </a:p>
          <a:p>
            <a:endParaRPr lang="en-AU" sz="2800" dirty="0"/>
          </a:p>
        </p:txBody>
      </p:sp>
      <p:pic>
        <p:nvPicPr>
          <p:cNvPr id="10" name="Picture 9">
            <a:extLst>
              <a:ext uri="{FF2B5EF4-FFF2-40B4-BE49-F238E27FC236}">
                <a16:creationId xmlns:a16="http://schemas.microsoft.com/office/drawing/2014/main" id="{D36E99F5-C58C-41EC-277C-B84DDB8574BE}"/>
              </a:ext>
            </a:extLst>
          </p:cNvPr>
          <p:cNvPicPr>
            <a:picLocks noChangeAspect="1"/>
          </p:cNvPicPr>
          <p:nvPr/>
        </p:nvPicPr>
        <p:blipFill>
          <a:blip r:embed="rId4"/>
          <a:stretch>
            <a:fillRect/>
          </a:stretch>
        </p:blipFill>
        <p:spPr>
          <a:xfrm>
            <a:off x="8845249" y="878415"/>
            <a:ext cx="3217323" cy="3487686"/>
          </a:xfrm>
          <a:prstGeom prst="rect">
            <a:avLst/>
          </a:prstGeom>
        </p:spPr>
      </p:pic>
    </p:spTree>
    <p:extLst>
      <p:ext uri="{BB962C8B-B14F-4D97-AF65-F5344CB8AC3E}">
        <p14:creationId xmlns:p14="http://schemas.microsoft.com/office/powerpoint/2010/main" val="92835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7351FB33-1641-494C-51FD-50926EEFD768}"/>
              </a:ext>
            </a:extLst>
          </p:cNvPr>
          <p:cNvPicPr>
            <a:picLocks noChangeAspect="1"/>
          </p:cNvPicPr>
          <p:nvPr/>
        </p:nvPicPr>
        <p:blipFill rotWithShape="1">
          <a:blip r:embed="rId3"/>
          <a:srcRect t="55954"/>
          <a:stretch/>
        </p:blipFill>
        <p:spPr>
          <a:xfrm>
            <a:off x="2390511" y="2677312"/>
            <a:ext cx="7222348" cy="751688"/>
          </a:xfrm>
          <a:prstGeom prst="rect">
            <a:avLst/>
          </a:prstGeom>
        </p:spPr>
      </p:pic>
      <p:sp>
        <p:nvSpPr>
          <p:cNvPr id="16" name="TextBox 15">
            <a:extLst>
              <a:ext uri="{FF2B5EF4-FFF2-40B4-BE49-F238E27FC236}">
                <a16:creationId xmlns:a16="http://schemas.microsoft.com/office/drawing/2014/main" id="{1C8ECE8F-C16B-D7EF-C66D-77F30086A104}"/>
              </a:ext>
            </a:extLst>
          </p:cNvPr>
          <p:cNvSpPr txBox="1"/>
          <p:nvPr/>
        </p:nvSpPr>
        <p:spPr>
          <a:xfrm>
            <a:off x="214867" y="1030653"/>
            <a:ext cx="11573637" cy="1815882"/>
          </a:xfrm>
          <a:prstGeom prst="rect">
            <a:avLst/>
          </a:prstGeom>
          <a:noFill/>
          <a:ln>
            <a:noFill/>
          </a:ln>
        </p:spPr>
        <p:txBody>
          <a:bodyPr wrap="square">
            <a:spAutoFit/>
          </a:bodyPr>
          <a:lstStyle/>
          <a:p>
            <a:r>
              <a:rPr lang="en-AU" sz="2800" dirty="0"/>
              <a:t>A 5.00m power line carries a 88.0 A current running from east to west. The Earth’s magnetic flux density in this area is 5.00 x 10</a:t>
            </a:r>
            <a:r>
              <a:rPr lang="en-AU" sz="2800" baseline="30000" dirty="0"/>
              <a:t>-5</a:t>
            </a:r>
            <a:r>
              <a:rPr lang="en-AU" sz="2800" dirty="0"/>
              <a:t> T. Calculate the force acting on the wire.</a:t>
            </a:r>
          </a:p>
          <a:p>
            <a:endParaRPr lang="en-AU" sz="2800" dirty="0"/>
          </a:p>
        </p:txBody>
      </p:sp>
    </p:spTree>
    <p:extLst>
      <p:ext uri="{BB962C8B-B14F-4D97-AF65-F5344CB8AC3E}">
        <p14:creationId xmlns:p14="http://schemas.microsoft.com/office/powerpoint/2010/main" val="87050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74341611-5244-C672-5D5F-76EEFADC2945}"/>
              </a:ext>
            </a:extLst>
          </p:cNvPr>
          <p:cNvPicPr>
            <a:picLocks noChangeAspect="1"/>
          </p:cNvPicPr>
          <p:nvPr/>
        </p:nvPicPr>
        <p:blipFill>
          <a:blip r:embed="rId3"/>
          <a:stretch>
            <a:fillRect/>
          </a:stretch>
        </p:blipFill>
        <p:spPr>
          <a:xfrm>
            <a:off x="455160" y="1007686"/>
            <a:ext cx="11281680" cy="3252236"/>
          </a:xfrm>
          <a:prstGeom prst="rect">
            <a:avLst/>
          </a:prstGeom>
        </p:spPr>
      </p:pic>
    </p:spTree>
    <p:extLst>
      <p:ext uri="{BB962C8B-B14F-4D97-AF65-F5344CB8AC3E}">
        <p14:creationId xmlns:p14="http://schemas.microsoft.com/office/powerpoint/2010/main" val="81912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B9B615DB-2612-49D3-94CA-31B1645D52D9}"/>
              </a:ext>
            </a:extLst>
          </p:cNvPr>
          <p:cNvPicPr>
            <a:picLocks noChangeAspect="1"/>
          </p:cNvPicPr>
          <p:nvPr/>
        </p:nvPicPr>
        <p:blipFill>
          <a:blip r:embed="rId3"/>
          <a:stretch>
            <a:fillRect/>
          </a:stretch>
        </p:blipFill>
        <p:spPr>
          <a:xfrm>
            <a:off x="511788" y="1295551"/>
            <a:ext cx="11168424" cy="4374174"/>
          </a:xfrm>
          <a:prstGeom prst="rect">
            <a:avLst/>
          </a:prstGeom>
        </p:spPr>
      </p:pic>
    </p:spTree>
    <p:extLst>
      <p:ext uri="{BB962C8B-B14F-4D97-AF65-F5344CB8AC3E}">
        <p14:creationId xmlns:p14="http://schemas.microsoft.com/office/powerpoint/2010/main" val="338277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01459F7D-E1DA-1D69-0BAE-A9D5CF1DF36E}"/>
              </a:ext>
            </a:extLst>
          </p:cNvPr>
          <p:cNvPicPr>
            <a:picLocks noChangeAspect="1"/>
          </p:cNvPicPr>
          <p:nvPr/>
        </p:nvPicPr>
        <p:blipFill>
          <a:blip r:embed="rId3"/>
          <a:stretch>
            <a:fillRect/>
          </a:stretch>
        </p:blipFill>
        <p:spPr>
          <a:xfrm>
            <a:off x="677032" y="1010221"/>
            <a:ext cx="11300101" cy="4220147"/>
          </a:xfrm>
          <a:prstGeom prst="rect">
            <a:avLst/>
          </a:prstGeom>
        </p:spPr>
      </p:pic>
    </p:spTree>
    <p:extLst>
      <p:ext uri="{BB962C8B-B14F-4D97-AF65-F5344CB8AC3E}">
        <p14:creationId xmlns:p14="http://schemas.microsoft.com/office/powerpoint/2010/main" val="9545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E77EB08B-D6E3-DB78-0D6A-90E398D1DC7E}"/>
              </a:ext>
            </a:extLst>
          </p:cNvPr>
          <p:cNvPicPr>
            <a:picLocks noChangeAspect="1"/>
          </p:cNvPicPr>
          <p:nvPr/>
        </p:nvPicPr>
        <p:blipFill>
          <a:blip r:embed="rId3"/>
          <a:stretch>
            <a:fillRect/>
          </a:stretch>
        </p:blipFill>
        <p:spPr>
          <a:xfrm>
            <a:off x="584291" y="1295551"/>
            <a:ext cx="11023417" cy="4554763"/>
          </a:xfrm>
          <a:prstGeom prst="rect">
            <a:avLst/>
          </a:prstGeom>
        </p:spPr>
      </p:pic>
    </p:spTree>
    <p:extLst>
      <p:ext uri="{BB962C8B-B14F-4D97-AF65-F5344CB8AC3E}">
        <p14:creationId xmlns:p14="http://schemas.microsoft.com/office/powerpoint/2010/main" val="393714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Force on a charge moving through a magnetic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989741"/>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Any charge moving through an external magnetic field will always experience a force on it. A moving charge creates a magnetic field which interacts with the external field to exert a force.</a:t>
            </a:r>
          </a:p>
          <a:p>
            <a:pPr marL="342900" indent="-342900" algn="just">
              <a:buFont typeface="Arial" panose="020B0604020202020204" pitchFamily="34" charset="0"/>
              <a:buChar char="•"/>
            </a:pPr>
            <a:r>
              <a:rPr lang="en-AU" sz="2400" b="0" dirty="0"/>
              <a:t>The concepts for current-carrying wires, the same rules apply.</a:t>
            </a:r>
          </a:p>
        </p:txBody>
      </p:sp>
      <p:pic>
        <p:nvPicPr>
          <p:cNvPr id="35" name="Picture 34">
            <a:extLst>
              <a:ext uri="{FF2B5EF4-FFF2-40B4-BE49-F238E27FC236}">
                <a16:creationId xmlns:a16="http://schemas.microsoft.com/office/drawing/2014/main" id="{956B7AD8-B488-EE0B-0C23-7E798B7C5157}"/>
              </a:ext>
            </a:extLst>
          </p:cNvPr>
          <p:cNvPicPr/>
          <p:nvPr/>
        </p:nvPicPr>
        <p:blipFill>
          <a:blip r:embed="rId3"/>
          <a:stretch>
            <a:fillRect/>
          </a:stretch>
        </p:blipFill>
        <p:spPr>
          <a:xfrm>
            <a:off x="6454162" y="2648028"/>
            <a:ext cx="3805406" cy="2640935"/>
          </a:xfrm>
          <a:prstGeom prst="rect">
            <a:avLst/>
          </a:prstGeom>
        </p:spPr>
      </p:pic>
      <p:sp>
        <p:nvSpPr>
          <p:cNvPr id="36" name="Text Placeholder 3">
            <a:extLst>
              <a:ext uri="{FF2B5EF4-FFF2-40B4-BE49-F238E27FC236}">
                <a16:creationId xmlns:a16="http://schemas.microsoft.com/office/drawing/2014/main" id="{CB183853-7653-A91F-5178-AD1296A5AB2C}"/>
              </a:ext>
            </a:extLst>
          </p:cNvPr>
          <p:cNvSpPr txBox="1">
            <a:spLocks/>
          </p:cNvSpPr>
          <p:nvPr/>
        </p:nvSpPr>
        <p:spPr>
          <a:xfrm>
            <a:off x="4957010" y="5371816"/>
            <a:ext cx="714040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dirty="0"/>
              <a:t>Remember</a:t>
            </a:r>
            <a:r>
              <a:rPr lang="en-AU" sz="2400" b="0" dirty="0"/>
              <a:t>: conventional current is positive. It is the flow of positive charge!</a:t>
            </a:r>
            <a:endParaRPr lang="en-AU" sz="2400" dirty="0"/>
          </a:p>
        </p:txBody>
      </p:sp>
      <p:pic>
        <p:nvPicPr>
          <p:cNvPr id="5" name="Picture 4">
            <a:extLst>
              <a:ext uri="{FF2B5EF4-FFF2-40B4-BE49-F238E27FC236}">
                <a16:creationId xmlns:a16="http://schemas.microsoft.com/office/drawing/2014/main" id="{0DCF16BB-17DF-5BE3-D95F-9BC6EA35E5C1}"/>
              </a:ext>
            </a:extLst>
          </p:cNvPr>
          <p:cNvPicPr>
            <a:picLocks noChangeAspect="1"/>
          </p:cNvPicPr>
          <p:nvPr/>
        </p:nvPicPr>
        <p:blipFill>
          <a:blip r:embed="rId4"/>
          <a:stretch>
            <a:fillRect/>
          </a:stretch>
        </p:blipFill>
        <p:spPr>
          <a:xfrm>
            <a:off x="376900" y="2830539"/>
            <a:ext cx="4254786" cy="3669936"/>
          </a:xfrm>
          <a:prstGeom prst="rect">
            <a:avLst/>
          </a:prstGeom>
        </p:spPr>
      </p:pic>
      <p:cxnSp>
        <p:nvCxnSpPr>
          <p:cNvPr id="8" name="Straight Arrow Connector 7">
            <a:extLst>
              <a:ext uri="{FF2B5EF4-FFF2-40B4-BE49-F238E27FC236}">
                <a16:creationId xmlns:a16="http://schemas.microsoft.com/office/drawing/2014/main" id="{BFDC4682-5E7A-AF70-9BE1-6879C99BCB22}"/>
              </a:ext>
            </a:extLst>
          </p:cNvPr>
          <p:cNvCxnSpPr>
            <a:cxnSpLocks/>
          </p:cNvCxnSpPr>
          <p:nvPr/>
        </p:nvCxnSpPr>
        <p:spPr>
          <a:xfrm>
            <a:off x="2487168" y="4608576"/>
            <a:ext cx="6766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B4C797-0FEC-6BA8-CCFF-1B335675CA4A}"/>
              </a:ext>
            </a:extLst>
          </p:cNvPr>
          <p:cNvSpPr txBox="1"/>
          <p:nvPr/>
        </p:nvSpPr>
        <p:spPr>
          <a:xfrm>
            <a:off x="2706624" y="3968496"/>
            <a:ext cx="914400" cy="914400"/>
          </a:xfrm>
          <a:prstGeom prst="rect">
            <a:avLst/>
          </a:prstGeom>
          <a:noFill/>
          <a:ln>
            <a:noFill/>
          </a:ln>
        </p:spPr>
        <p:txBody>
          <a:bodyPr wrap="none" rtlCol="0" anchor="t" anchorCtr="0">
            <a:normAutofit/>
          </a:bodyPr>
          <a:lstStyle/>
          <a:p>
            <a:pPr algn="l"/>
            <a:r>
              <a:rPr lang="en-AU" sz="3200" b="1" dirty="0">
                <a:latin typeface="Century Gothic" panose="020B0502020202020204" pitchFamily="34" charset="0"/>
                <a:cs typeface="Futura Medium" panose="020B0602020204020303" pitchFamily="34" charset="-79"/>
              </a:rPr>
              <a:t>v</a:t>
            </a:r>
          </a:p>
        </p:txBody>
      </p:sp>
    </p:spTree>
    <p:extLst>
      <p:ext uri="{BB962C8B-B14F-4D97-AF65-F5344CB8AC3E}">
        <p14:creationId xmlns:p14="http://schemas.microsoft.com/office/powerpoint/2010/main" val="254255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074E608A-87E3-B330-2BC6-AF50572A7EB9}"/>
              </a:ext>
            </a:extLst>
          </p:cNvPr>
          <p:cNvPicPr>
            <a:picLocks noChangeAspect="1"/>
          </p:cNvPicPr>
          <p:nvPr/>
        </p:nvPicPr>
        <p:blipFill>
          <a:blip r:embed="rId3"/>
          <a:stretch>
            <a:fillRect/>
          </a:stretch>
        </p:blipFill>
        <p:spPr>
          <a:xfrm>
            <a:off x="554060" y="1007686"/>
            <a:ext cx="8516788" cy="5389071"/>
          </a:xfrm>
          <a:prstGeom prst="rect">
            <a:avLst/>
          </a:prstGeom>
        </p:spPr>
      </p:pic>
    </p:spTree>
    <p:extLst>
      <p:ext uri="{BB962C8B-B14F-4D97-AF65-F5344CB8AC3E}">
        <p14:creationId xmlns:p14="http://schemas.microsoft.com/office/powerpoint/2010/main" val="221345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BCADEFB4-4928-1FB3-05F2-1F9973ADC087}"/>
              </a:ext>
            </a:extLst>
          </p:cNvPr>
          <p:cNvPicPr>
            <a:picLocks noChangeAspect="1"/>
          </p:cNvPicPr>
          <p:nvPr/>
        </p:nvPicPr>
        <p:blipFill>
          <a:blip r:embed="rId3"/>
          <a:stretch>
            <a:fillRect/>
          </a:stretch>
        </p:blipFill>
        <p:spPr>
          <a:xfrm>
            <a:off x="491321" y="878415"/>
            <a:ext cx="11424224" cy="3850328"/>
          </a:xfrm>
          <a:prstGeom prst="rect">
            <a:avLst/>
          </a:prstGeom>
        </p:spPr>
      </p:pic>
      <p:pic>
        <p:nvPicPr>
          <p:cNvPr id="8" name="Picture 7">
            <a:extLst>
              <a:ext uri="{FF2B5EF4-FFF2-40B4-BE49-F238E27FC236}">
                <a16:creationId xmlns:a16="http://schemas.microsoft.com/office/drawing/2014/main" id="{46AFA66B-A01A-99D3-4866-E5CFCAAAF83D}"/>
              </a:ext>
            </a:extLst>
          </p:cNvPr>
          <p:cNvPicPr>
            <a:picLocks noChangeAspect="1"/>
          </p:cNvPicPr>
          <p:nvPr/>
        </p:nvPicPr>
        <p:blipFill>
          <a:blip r:embed="rId4"/>
          <a:stretch>
            <a:fillRect/>
          </a:stretch>
        </p:blipFill>
        <p:spPr>
          <a:xfrm>
            <a:off x="469562" y="5137370"/>
            <a:ext cx="11424224" cy="976019"/>
          </a:xfrm>
          <a:prstGeom prst="rect">
            <a:avLst/>
          </a:prstGeom>
        </p:spPr>
      </p:pic>
    </p:spTree>
    <p:extLst>
      <p:ext uri="{BB962C8B-B14F-4D97-AF65-F5344CB8AC3E}">
        <p14:creationId xmlns:p14="http://schemas.microsoft.com/office/powerpoint/2010/main" val="268489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FDC551-733E-9519-8CF0-EB53480FFEB8}"/>
              </a:ext>
            </a:extLst>
          </p:cNvPr>
          <p:cNvSpPr/>
          <p:nvPr/>
        </p:nvSpPr>
        <p:spPr>
          <a:xfrm>
            <a:off x="10333065" y="6057782"/>
            <a:ext cx="1804988" cy="491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4437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The magnetic field lines at the magnetic poles is similar to the gravitational field lines at the surface of the Earth – they act parallel but at an angle to the surface</a:t>
            </a:r>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lvl="1" indent="0" algn="just">
              <a:buNone/>
            </a:pPr>
            <a:endParaRPr lang="en-AU" sz="2000" dirty="0"/>
          </a:p>
        </p:txBody>
      </p:sp>
      <p:pic>
        <p:nvPicPr>
          <p:cNvPr id="6" name="Picture 5">
            <a:extLst>
              <a:ext uri="{FF2B5EF4-FFF2-40B4-BE49-F238E27FC236}">
                <a16:creationId xmlns:a16="http://schemas.microsoft.com/office/drawing/2014/main" id="{D46E7B3F-55D6-EB7F-201F-43657CA56424}"/>
              </a:ext>
            </a:extLst>
          </p:cNvPr>
          <p:cNvPicPr>
            <a:picLocks noChangeAspect="1"/>
          </p:cNvPicPr>
          <p:nvPr/>
        </p:nvPicPr>
        <p:blipFill>
          <a:blip r:embed="rId3"/>
          <a:stretch>
            <a:fillRect/>
          </a:stretch>
        </p:blipFill>
        <p:spPr>
          <a:xfrm rot="1020000">
            <a:off x="555732" y="2666037"/>
            <a:ext cx="3090223" cy="2793562"/>
          </a:xfrm>
          <a:prstGeom prst="rect">
            <a:avLst/>
          </a:prstGeom>
        </p:spPr>
      </p:pic>
      <p:sp>
        <p:nvSpPr>
          <p:cNvPr id="3" name="Rectangle 2">
            <a:extLst>
              <a:ext uri="{FF2B5EF4-FFF2-40B4-BE49-F238E27FC236}">
                <a16:creationId xmlns:a16="http://schemas.microsoft.com/office/drawing/2014/main" id="{B311550B-325D-0DE4-A09F-D64135D58711}"/>
              </a:ext>
            </a:extLst>
          </p:cNvPr>
          <p:cNvSpPr/>
          <p:nvPr/>
        </p:nvSpPr>
        <p:spPr>
          <a:xfrm>
            <a:off x="4411980" y="5337810"/>
            <a:ext cx="358902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9F2856BC-0678-8D8B-C02D-00A171815457}"/>
              </a:ext>
            </a:extLst>
          </p:cNvPr>
          <p:cNvSpPr/>
          <p:nvPr/>
        </p:nvSpPr>
        <p:spPr>
          <a:xfrm>
            <a:off x="8388114" y="5337810"/>
            <a:ext cx="358902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F649A15-743A-0711-C00D-AF7DFC310481}"/>
              </a:ext>
            </a:extLst>
          </p:cNvPr>
          <p:cNvSpPr txBox="1"/>
          <p:nvPr/>
        </p:nvSpPr>
        <p:spPr>
          <a:xfrm>
            <a:off x="4766310" y="5630198"/>
            <a:ext cx="3234690" cy="146744"/>
          </a:xfrm>
          <a:prstGeom prst="rect">
            <a:avLst/>
          </a:prstGeom>
          <a:noFill/>
          <a:ln>
            <a:noFill/>
          </a:ln>
        </p:spPr>
        <p:txBody>
          <a:bodyPr wrap="square" rtlCol="0" anchor="t" anchorCtr="0">
            <a:noAutofit/>
          </a:bodyPr>
          <a:lstStyle/>
          <a:p>
            <a:pPr algn="l"/>
            <a:r>
              <a:rPr lang="en-AU" sz="2400" b="1" dirty="0">
                <a:latin typeface="Century Gothic" panose="020B0502020202020204" pitchFamily="34" charset="0"/>
                <a:cs typeface="Futura Medium" panose="020B0602020204020303" pitchFamily="34" charset="-79"/>
              </a:rPr>
              <a:t>Geographic North</a:t>
            </a:r>
          </a:p>
        </p:txBody>
      </p:sp>
      <p:sp>
        <p:nvSpPr>
          <p:cNvPr id="10" name="TextBox 9">
            <a:extLst>
              <a:ext uri="{FF2B5EF4-FFF2-40B4-BE49-F238E27FC236}">
                <a16:creationId xmlns:a16="http://schemas.microsoft.com/office/drawing/2014/main" id="{A3B801F5-0E71-4EA9-2A4F-3D65078FDEA5}"/>
              </a:ext>
            </a:extLst>
          </p:cNvPr>
          <p:cNvSpPr txBox="1"/>
          <p:nvPr/>
        </p:nvSpPr>
        <p:spPr>
          <a:xfrm>
            <a:off x="8780489" y="5635854"/>
            <a:ext cx="3234690" cy="146744"/>
          </a:xfrm>
          <a:prstGeom prst="rect">
            <a:avLst/>
          </a:prstGeom>
          <a:noFill/>
          <a:ln>
            <a:noFill/>
          </a:ln>
        </p:spPr>
        <p:txBody>
          <a:bodyPr wrap="square" rtlCol="0" anchor="t" anchorCtr="0">
            <a:noAutofit/>
          </a:bodyPr>
          <a:lstStyle/>
          <a:p>
            <a:pPr algn="l"/>
            <a:r>
              <a:rPr lang="en-AU" sz="2400" b="1" dirty="0">
                <a:latin typeface="Century Gothic" panose="020B0502020202020204" pitchFamily="34" charset="0"/>
                <a:cs typeface="Futura Medium" panose="020B0602020204020303" pitchFamily="34" charset="-79"/>
              </a:rPr>
              <a:t>Geographic South</a:t>
            </a:r>
          </a:p>
        </p:txBody>
      </p:sp>
      <p:grpSp>
        <p:nvGrpSpPr>
          <p:cNvPr id="16" name="Group 15">
            <a:extLst>
              <a:ext uri="{FF2B5EF4-FFF2-40B4-BE49-F238E27FC236}">
                <a16:creationId xmlns:a16="http://schemas.microsoft.com/office/drawing/2014/main" id="{AE414A44-F8B8-293F-6D3C-4162E16731CA}"/>
              </a:ext>
            </a:extLst>
          </p:cNvPr>
          <p:cNvGrpSpPr/>
          <p:nvPr/>
        </p:nvGrpSpPr>
        <p:grpSpPr>
          <a:xfrm>
            <a:off x="8780489" y="4446270"/>
            <a:ext cx="2581276" cy="902970"/>
            <a:chOff x="8780489" y="4446270"/>
            <a:chExt cx="2581276" cy="902970"/>
          </a:xfrm>
        </p:grpSpPr>
        <p:cxnSp>
          <p:nvCxnSpPr>
            <p:cNvPr id="15" name="Straight Arrow Connector 14">
              <a:extLst>
                <a:ext uri="{FF2B5EF4-FFF2-40B4-BE49-F238E27FC236}">
                  <a16:creationId xmlns:a16="http://schemas.microsoft.com/office/drawing/2014/main" id="{B5D6E8DD-8CA7-F4FE-1745-29A17DFEC787}"/>
                </a:ext>
              </a:extLst>
            </p:cNvPr>
            <p:cNvCxnSpPr>
              <a:cxnSpLocks/>
            </p:cNvCxnSpPr>
            <p:nvPr/>
          </p:nvCxnSpPr>
          <p:spPr>
            <a:xfrm flipH="1">
              <a:off x="8780489" y="4446270"/>
              <a:ext cx="1028700" cy="88011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072D0A-EE02-C0AC-C06F-68D4DEF0130D}"/>
                </a:ext>
              </a:extLst>
            </p:cNvPr>
            <p:cNvCxnSpPr>
              <a:cxnSpLocks/>
            </p:cNvCxnSpPr>
            <p:nvPr/>
          </p:nvCxnSpPr>
          <p:spPr>
            <a:xfrm flipH="1">
              <a:off x="9556777" y="4457700"/>
              <a:ext cx="1028700" cy="88011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57D554-6E22-5634-E6CD-F95DBAE29A5B}"/>
                </a:ext>
              </a:extLst>
            </p:cNvPr>
            <p:cNvCxnSpPr>
              <a:cxnSpLocks/>
            </p:cNvCxnSpPr>
            <p:nvPr/>
          </p:nvCxnSpPr>
          <p:spPr>
            <a:xfrm flipH="1">
              <a:off x="10333065" y="4469130"/>
              <a:ext cx="1028700" cy="88011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A9176EC-5B53-1BE9-9B33-883B7E7F5A79}"/>
              </a:ext>
            </a:extLst>
          </p:cNvPr>
          <p:cNvGrpSpPr/>
          <p:nvPr/>
        </p:nvGrpSpPr>
        <p:grpSpPr>
          <a:xfrm>
            <a:off x="4491990" y="4377690"/>
            <a:ext cx="2695974" cy="960120"/>
            <a:chOff x="4491990" y="4377690"/>
            <a:chExt cx="2695974" cy="960120"/>
          </a:xfrm>
        </p:grpSpPr>
        <p:cxnSp>
          <p:nvCxnSpPr>
            <p:cNvPr id="9" name="Straight Arrow Connector 8">
              <a:extLst>
                <a:ext uri="{FF2B5EF4-FFF2-40B4-BE49-F238E27FC236}">
                  <a16:creationId xmlns:a16="http://schemas.microsoft.com/office/drawing/2014/main" id="{1B2D846C-A23D-3679-5422-038E44742C70}"/>
                </a:ext>
              </a:extLst>
            </p:cNvPr>
            <p:cNvCxnSpPr/>
            <p:nvPr/>
          </p:nvCxnSpPr>
          <p:spPr>
            <a:xfrm>
              <a:off x="4491990" y="4377690"/>
              <a:ext cx="1177290" cy="96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367ABA-6761-ED9D-F0B2-B3DE63FA3712}"/>
                </a:ext>
              </a:extLst>
            </p:cNvPr>
            <p:cNvCxnSpPr/>
            <p:nvPr/>
          </p:nvCxnSpPr>
          <p:spPr>
            <a:xfrm>
              <a:off x="5251332" y="4377690"/>
              <a:ext cx="1177290" cy="96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267169-F07F-F3DA-A0D7-95792EFB131C}"/>
                </a:ext>
              </a:extLst>
            </p:cNvPr>
            <p:cNvCxnSpPr/>
            <p:nvPr/>
          </p:nvCxnSpPr>
          <p:spPr>
            <a:xfrm>
              <a:off x="6010674" y="4377690"/>
              <a:ext cx="1177290" cy="960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5C53265-BA20-53A0-3B52-2CE3C3E78465}"/>
              </a:ext>
            </a:extLst>
          </p:cNvPr>
          <p:cNvGrpSpPr/>
          <p:nvPr/>
        </p:nvGrpSpPr>
        <p:grpSpPr>
          <a:xfrm rot="17637044">
            <a:off x="841302" y="3802200"/>
            <a:ext cx="2428183" cy="489820"/>
            <a:chOff x="2581835" y="2256423"/>
            <a:chExt cx="6508377" cy="888247"/>
          </a:xfrm>
        </p:grpSpPr>
        <p:sp>
          <p:nvSpPr>
            <p:cNvPr id="24" name="Rectangle 23">
              <a:extLst>
                <a:ext uri="{FF2B5EF4-FFF2-40B4-BE49-F238E27FC236}">
                  <a16:creationId xmlns:a16="http://schemas.microsoft.com/office/drawing/2014/main" id="{2F45B70D-C93F-3A67-6440-9A698E6B0874}"/>
                </a:ext>
              </a:extLst>
            </p:cNvPr>
            <p:cNvSpPr/>
            <p:nvPr/>
          </p:nvSpPr>
          <p:spPr>
            <a:xfrm>
              <a:off x="2581835" y="2259108"/>
              <a:ext cx="6508377" cy="88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D968ABFF-7798-90F3-64D6-A06030B89668}"/>
                </a:ext>
              </a:extLst>
            </p:cNvPr>
            <p:cNvSpPr/>
            <p:nvPr/>
          </p:nvSpPr>
          <p:spPr>
            <a:xfrm>
              <a:off x="2581835" y="2259107"/>
              <a:ext cx="3406588" cy="868411"/>
            </a:xfrm>
            <a:prstGeom prst="rect">
              <a:avLst/>
            </a:prstGeom>
            <a:solidFill>
              <a:srgbClr val="F03C1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E62466CE-E511-5B1C-A681-C278EBE3DAF7}"/>
                </a:ext>
              </a:extLst>
            </p:cNvPr>
            <p:cNvSpPr/>
            <p:nvPr/>
          </p:nvSpPr>
          <p:spPr>
            <a:xfrm>
              <a:off x="2904565" y="2259108"/>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N</a:t>
              </a:r>
            </a:p>
          </p:txBody>
        </p:sp>
        <p:sp>
          <p:nvSpPr>
            <p:cNvPr id="27" name="Rectangle 26">
              <a:extLst>
                <a:ext uri="{FF2B5EF4-FFF2-40B4-BE49-F238E27FC236}">
                  <a16:creationId xmlns:a16="http://schemas.microsoft.com/office/drawing/2014/main" id="{BE2E2018-CE35-D963-0BCA-E26CB447284B}"/>
                </a:ext>
              </a:extLst>
            </p:cNvPr>
            <p:cNvSpPr/>
            <p:nvPr/>
          </p:nvSpPr>
          <p:spPr>
            <a:xfrm>
              <a:off x="7969625" y="2256423"/>
              <a:ext cx="878541" cy="885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S</a:t>
              </a:r>
            </a:p>
          </p:txBody>
        </p:sp>
      </p:grpSp>
      <p:grpSp>
        <p:nvGrpSpPr>
          <p:cNvPr id="35" name="Group 34">
            <a:extLst>
              <a:ext uri="{FF2B5EF4-FFF2-40B4-BE49-F238E27FC236}">
                <a16:creationId xmlns:a16="http://schemas.microsoft.com/office/drawing/2014/main" id="{CA105E54-2258-A676-34E6-6771AED58310}"/>
              </a:ext>
            </a:extLst>
          </p:cNvPr>
          <p:cNvGrpSpPr/>
          <p:nvPr/>
        </p:nvGrpSpPr>
        <p:grpSpPr>
          <a:xfrm>
            <a:off x="4346102" y="2603577"/>
            <a:ext cx="3486151" cy="2293572"/>
            <a:chOff x="4346102" y="2603577"/>
            <a:chExt cx="3486151" cy="2293572"/>
          </a:xfrm>
        </p:grpSpPr>
        <p:sp>
          <p:nvSpPr>
            <p:cNvPr id="28" name="Text Placeholder 3">
              <a:extLst>
                <a:ext uri="{FF2B5EF4-FFF2-40B4-BE49-F238E27FC236}">
                  <a16:creationId xmlns:a16="http://schemas.microsoft.com/office/drawing/2014/main" id="{67CE004F-F610-8889-D23D-89F802BF2D6D}"/>
                </a:ext>
              </a:extLst>
            </p:cNvPr>
            <p:cNvSpPr txBox="1">
              <a:spLocks/>
            </p:cNvSpPr>
            <p:nvPr/>
          </p:nvSpPr>
          <p:spPr>
            <a:xfrm>
              <a:off x="4346102" y="2603577"/>
              <a:ext cx="348615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Magnetic field lines are </a:t>
              </a:r>
              <a:r>
                <a:rPr lang="en-AU" sz="2400" dirty="0"/>
                <a:t>declined</a:t>
              </a:r>
              <a:r>
                <a:rPr lang="en-AU" sz="2400" b="0" dirty="0"/>
                <a:t> in the northern hemisphere.</a:t>
              </a:r>
            </a:p>
            <a:p>
              <a:pPr lvl="1" indent="0" algn="just">
                <a:buNone/>
              </a:pPr>
              <a:endParaRPr lang="en-AU" sz="2000" dirty="0"/>
            </a:p>
          </p:txBody>
        </p:sp>
        <p:cxnSp>
          <p:nvCxnSpPr>
            <p:cNvPr id="31" name="Straight Connector 30">
              <a:extLst>
                <a:ext uri="{FF2B5EF4-FFF2-40B4-BE49-F238E27FC236}">
                  <a16:creationId xmlns:a16="http://schemas.microsoft.com/office/drawing/2014/main" id="{6AAB0B47-0E34-CAED-5120-C1F8DFBB761C}"/>
                </a:ext>
              </a:extLst>
            </p:cNvPr>
            <p:cNvCxnSpPr/>
            <p:nvPr/>
          </p:nvCxnSpPr>
          <p:spPr>
            <a:xfrm>
              <a:off x="5251332" y="4377690"/>
              <a:ext cx="242962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C7B89DB-CB39-6F70-D8AC-4D21E12ED331}"/>
                </a:ext>
              </a:extLst>
            </p:cNvPr>
            <p:cNvSpPr txBox="1"/>
            <p:nvPr/>
          </p:nvSpPr>
          <p:spPr>
            <a:xfrm>
              <a:off x="6355634" y="4337670"/>
              <a:ext cx="1257300" cy="559479"/>
            </a:xfrm>
            <a:prstGeom prst="rect">
              <a:avLst/>
            </a:prstGeom>
            <a:noFill/>
            <a:ln>
              <a:noFill/>
            </a:ln>
          </p:spPr>
          <p:txBody>
            <a:bodyPr wrap="square" rtlCol="0" anchor="t" anchorCtr="0">
              <a:normAutofit/>
            </a:bodyPr>
            <a:lstStyle/>
            <a:p>
              <a:pPr algn="l"/>
              <a:r>
                <a:rPr lang="en-AU" sz="2000" b="1" dirty="0">
                  <a:latin typeface="Century Gothic" panose="020B0502020202020204" pitchFamily="34" charset="0"/>
                  <a:cs typeface="Futura Medium" panose="020B0602020204020303" pitchFamily="34" charset="-79"/>
                  <a:sym typeface="Symbol" panose="05050102010706020507" pitchFamily="18" charset="2"/>
                </a:rPr>
                <a:t></a:t>
              </a:r>
              <a:endParaRPr lang="en-AU" sz="2000" b="1" dirty="0">
                <a:latin typeface="Century Gothic" panose="020B0502020202020204" pitchFamily="34" charset="0"/>
                <a:cs typeface="Futura Medium" panose="020B0602020204020303" pitchFamily="34" charset="-79"/>
              </a:endParaRPr>
            </a:p>
          </p:txBody>
        </p:sp>
      </p:grpSp>
      <p:grpSp>
        <p:nvGrpSpPr>
          <p:cNvPr id="37" name="Group 36">
            <a:extLst>
              <a:ext uri="{FF2B5EF4-FFF2-40B4-BE49-F238E27FC236}">
                <a16:creationId xmlns:a16="http://schemas.microsoft.com/office/drawing/2014/main" id="{139E4C3C-F134-211B-88FA-C5F032F6A4B1}"/>
              </a:ext>
            </a:extLst>
          </p:cNvPr>
          <p:cNvGrpSpPr/>
          <p:nvPr/>
        </p:nvGrpSpPr>
        <p:grpSpPr>
          <a:xfrm>
            <a:off x="8780489" y="2543438"/>
            <a:ext cx="3369548" cy="2988546"/>
            <a:chOff x="8780489" y="2543438"/>
            <a:chExt cx="3369548" cy="2988546"/>
          </a:xfrm>
        </p:grpSpPr>
        <p:sp>
          <p:nvSpPr>
            <p:cNvPr id="29" name="Text Placeholder 3">
              <a:extLst>
                <a:ext uri="{FF2B5EF4-FFF2-40B4-BE49-F238E27FC236}">
                  <a16:creationId xmlns:a16="http://schemas.microsoft.com/office/drawing/2014/main" id="{CAC4771D-EC72-0A92-EBF9-6F0C3361754F}"/>
                </a:ext>
              </a:extLst>
            </p:cNvPr>
            <p:cNvSpPr txBox="1">
              <a:spLocks/>
            </p:cNvSpPr>
            <p:nvPr/>
          </p:nvSpPr>
          <p:spPr>
            <a:xfrm>
              <a:off x="8780489" y="2543438"/>
              <a:ext cx="336954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Magnetic field lines are </a:t>
              </a:r>
              <a:r>
                <a:rPr lang="en-AU" sz="2400" dirty="0"/>
                <a:t>inclined</a:t>
              </a:r>
              <a:r>
                <a:rPr lang="en-AU" sz="2400" b="0" dirty="0"/>
                <a:t> in the southern hemisphere.</a:t>
              </a:r>
            </a:p>
            <a:p>
              <a:pPr algn="just"/>
              <a:endParaRPr lang="en-AU" sz="2400" b="0" dirty="0"/>
            </a:p>
          </p:txBody>
        </p:sp>
        <p:sp>
          <p:nvSpPr>
            <p:cNvPr id="36" name="TextBox 35">
              <a:extLst>
                <a:ext uri="{FF2B5EF4-FFF2-40B4-BE49-F238E27FC236}">
                  <a16:creationId xmlns:a16="http://schemas.microsoft.com/office/drawing/2014/main" id="{899E75DF-96A6-C277-72E1-2D8A3162136B}"/>
                </a:ext>
              </a:extLst>
            </p:cNvPr>
            <p:cNvSpPr txBox="1"/>
            <p:nvPr/>
          </p:nvSpPr>
          <p:spPr>
            <a:xfrm>
              <a:off x="10719834" y="4972505"/>
              <a:ext cx="1257300" cy="559479"/>
            </a:xfrm>
            <a:prstGeom prst="rect">
              <a:avLst/>
            </a:prstGeom>
            <a:noFill/>
            <a:ln>
              <a:noFill/>
            </a:ln>
          </p:spPr>
          <p:txBody>
            <a:bodyPr wrap="square" rtlCol="0" anchor="t" anchorCtr="0">
              <a:normAutofit/>
            </a:bodyPr>
            <a:lstStyle/>
            <a:p>
              <a:pPr algn="l"/>
              <a:r>
                <a:rPr lang="en-AU" sz="2000" b="1" dirty="0">
                  <a:latin typeface="Century Gothic" panose="020B0502020202020204" pitchFamily="34" charset="0"/>
                  <a:cs typeface="Futura Medium" panose="020B0602020204020303" pitchFamily="34" charset="-79"/>
                  <a:sym typeface="Symbol" panose="05050102010706020507" pitchFamily="18" charset="2"/>
                </a:rPr>
                <a:t></a:t>
              </a:r>
              <a:endParaRPr lang="en-AU" sz="2000" b="1" dirty="0">
                <a:latin typeface="Century Gothic" panose="020B0502020202020204" pitchFamily="34" charset="0"/>
                <a:cs typeface="Futura Medium" panose="020B0602020204020303" pitchFamily="34" charset="-79"/>
              </a:endParaRPr>
            </a:p>
          </p:txBody>
        </p:sp>
      </p:grpSp>
    </p:spTree>
    <p:extLst>
      <p:ext uri="{BB962C8B-B14F-4D97-AF65-F5344CB8AC3E}">
        <p14:creationId xmlns:p14="http://schemas.microsoft.com/office/powerpoint/2010/main" val="24487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8" name="Picture 7">
            <a:extLst>
              <a:ext uri="{FF2B5EF4-FFF2-40B4-BE49-F238E27FC236}">
                <a16:creationId xmlns:a16="http://schemas.microsoft.com/office/drawing/2014/main" id="{BD73DA12-357B-EBB8-876D-1ACB366E96DC}"/>
              </a:ext>
            </a:extLst>
          </p:cNvPr>
          <p:cNvPicPr>
            <a:picLocks noChangeAspect="1"/>
          </p:cNvPicPr>
          <p:nvPr/>
        </p:nvPicPr>
        <p:blipFill>
          <a:blip r:embed="rId3"/>
          <a:stretch>
            <a:fillRect/>
          </a:stretch>
        </p:blipFill>
        <p:spPr>
          <a:xfrm>
            <a:off x="2037968" y="1007686"/>
            <a:ext cx="8966709" cy="5291621"/>
          </a:xfrm>
          <a:prstGeom prst="rect">
            <a:avLst/>
          </a:prstGeom>
        </p:spPr>
      </p:pic>
    </p:spTree>
    <p:extLst>
      <p:ext uri="{BB962C8B-B14F-4D97-AF65-F5344CB8AC3E}">
        <p14:creationId xmlns:p14="http://schemas.microsoft.com/office/powerpoint/2010/main" val="1848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8" name="Picture 7">
            <a:extLst>
              <a:ext uri="{FF2B5EF4-FFF2-40B4-BE49-F238E27FC236}">
                <a16:creationId xmlns:a16="http://schemas.microsoft.com/office/drawing/2014/main" id="{FACE0151-383F-BD22-A834-A6EC9EFA9450}"/>
              </a:ext>
            </a:extLst>
          </p:cNvPr>
          <p:cNvPicPr>
            <a:picLocks noChangeAspect="1"/>
          </p:cNvPicPr>
          <p:nvPr/>
        </p:nvPicPr>
        <p:blipFill>
          <a:blip r:embed="rId3"/>
          <a:stretch>
            <a:fillRect/>
          </a:stretch>
        </p:blipFill>
        <p:spPr>
          <a:xfrm>
            <a:off x="1580959" y="1007685"/>
            <a:ext cx="9428417" cy="5402367"/>
          </a:xfrm>
          <a:prstGeom prst="rect">
            <a:avLst/>
          </a:prstGeom>
        </p:spPr>
      </p:pic>
    </p:spTree>
    <p:extLst>
      <p:ext uri="{BB962C8B-B14F-4D97-AF65-F5344CB8AC3E}">
        <p14:creationId xmlns:p14="http://schemas.microsoft.com/office/powerpoint/2010/main" val="138435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sz="11500" dirty="0"/>
              <a:t> </a:t>
            </a:r>
          </a:p>
        </p:txBody>
      </p:sp>
      <p:sp>
        <p:nvSpPr>
          <p:cNvPr id="3" name="Text Placeholder 2">
            <a:extLst>
              <a:ext uri="{FF2B5EF4-FFF2-40B4-BE49-F238E27FC236}">
                <a16:creationId xmlns:a16="http://schemas.microsoft.com/office/drawing/2014/main" id="{077C5160-7C61-4493-B223-FEA0BC7A48F2}"/>
              </a:ext>
            </a:extLst>
          </p:cNvPr>
          <p:cNvSpPr>
            <a:spLocks noGrp="1"/>
          </p:cNvSpPr>
          <p:nvPr>
            <p:ph type="body" sz="quarter" idx="11"/>
          </p:nvPr>
        </p:nvSpPr>
        <p:spPr/>
        <p:txBody>
          <a:bodyPr/>
          <a:lstStyle/>
          <a:p>
            <a:r>
              <a:rPr lang="en-AU" b="1" dirty="0">
                <a:solidFill>
                  <a:srgbClr val="FFD966"/>
                </a:solidFill>
              </a:rPr>
              <a:t>Homework</a:t>
            </a:r>
          </a:p>
        </p:txBody>
      </p:sp>
    </p:spTree>
    <p:extLst>
      <p:ext uri="{BB962C8B-B14F-4D97-AF65-F5344CB8AC3E}">
        <p14:creationId xmlns:p14="http://schemas.microsoft.com/office/powerpoint/2010/main" val="16049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Magnetic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4437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sensitive magnetic based experiment is being conducted in a region where the Earth’s magnetic field is decline at 19.0</a:t>
            </a:r>
            <a:r>
              <a:rPr lang="en-AU" sz="2400" b="0" baseline="30000" dirty="0"/>
              <a:t>o </a:t>
            </a:r>
            <a:r>
              <a:rPr lang="en-AU" sz="2400" b="0" dirty="0"/>
              <a:t>and has a density of 58.0 </a:t>
            </a:r>
            <a:r>
              <a:rPr lang="en-AU" sz="2400" b="0" dirty="0">
                <a:sym typeface="Symbol" panose="05050102010706020507" pitchFamily="18" charset="2"/>
              </a:rPr>
              <a:t>T.</a:t>
            </a:r>
          </a:p>
          <a:p>
            <a:pPr marL="457200" indent="-457200" algn="just">
              <a:buAutoNum type="alphaLcParenR"/>
            </a:pPr>
            <a:r>
              <a:rPr lang="en-AU" sz="2400" b="0" dirty="0">
                <a:sym typeface="Symbol" panose="05050102010706020507" pitchFamily="18" charset="2"/>
              </a:rPr>
              <a:t>Which hemisphere is the experiment being conducted?</a:t>
            </a:r>
          </a:p>
          <a:p>
            <a:pPr marL="457200" indent="-457200" algn="just">
              <a:buAutoNum type="alphaLcParenR"/>
            </a:pPr>
            <a:r>
              <a:rPr lang="en-AU" sz="2400" b="0" dirty="0">
                <a:sym typeface="Symbol" panose="05050102010706020507" pitchFamily="18" charset="2"/>
              </a:rPr>
              <a:t>Calculate the component of the Earth’s magnetic field parallel with the surface in the region.</a:t>
            </a: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marL="342900" indent="-342900" algn="just">
              <a:buFont typeface="Arial" panose="020B0604020202020204" pitchFamily="34" charset="0"/>
              <a:buChar char="•"/>
            </a:pPr>
            <a:endParaRPr lang="en-AU" sz="2400" b="0" dirty="0"/>
          </a:p>
          <a:p>
            <a:pPr lvl="1" indent="0" algn="just">
              <a:buNone/>
            </a:pPr>
            <a:endParaRPr lang="en-AU" sz="2000" dirty="0"/>
          </a:p>
        </p:txBody>
      </p:sp>
    </p:spTree>
    <p:extLst>
      <p:ext uri="{BB962C8B-B14F-4D97-AF65-F5344CB8AC3E}">
        <p14:creationId xmlns:p14="http://schemas.microsoft.com/office/powerpoint/2010/main" val="249916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Motion in magnetic fields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dirty="0">
                <a:solidFill>
                  <a:srgbClr val="000303"/>
                </a:solidFill>
                <a:effectLst/>
                <a:latin typeface="Roboto" panose="02000000000000000000" pitchFamily="2" charset="0"/>
              </a:rPr>
              <a:t>I can draw the magnetic field generated by a solenoid.</a:t>
            </a:r>
          </a:p>
          <a:p>
            <a:pPr algn="l"/>
            <a:r>
              <a:rPr lang="en-US" sz="1600" b="0" i="0" dirty="0">
                <a:solidFill>
                  <a:srgbClr val="000303"/>
                </a:solidFill>
                <a:effectLst/>
                <a:latin typeface="Roboto" panose="02000000000000000000" pitchFamily="2" charset="0"/>
              </a:rPr>
              <a:t>I can draw the Earth's magnetic field.</a:t>
            </a:r>
          </a:p>
          <a:p>
            <a:pPr algn="l"/>
            <a:r>
              <a:rPr lang="en-US" sz="1600" b="0" i="0" dirty="0">
                <a:solidFill>
                  <a:srgbClr val="000303"/>
                </a:solidFill>
                <a:effectLst/>
                <a:latin typeface="Roboto" panose="02000000000000000000" pitchFamily="2" charset="0"/>
              </a:rPr>
              <a:t>I can perform vector calculations of Earth's magnetic field.</a:t>
            </a:r>
          </a:p>
          <a:p>
            <a:pPr algn="l"/>
            <a:r>
              <a:rPr lang="en-US" sz="1600" b="0" i="0" dirty="0">
                <a:solidFill>
                  <a:srgbClr val="000303"/>
                </a:solidFill>
                <a:effectLst/>
                <a:latin typeface="Roboto" panose="02000000000000000000" pitchFamily="2" charset="0"/>
              </a:rPr>
              <a:t>I can describe the motion of charged particles in a magnetic field.</a:t>
            </a:r>
          </a:p>
        </p:txBody>
      </p:sp>
    </p:spTree>
    <p:extLst>
      <p:ext uri="{BB962C8B-B14F-4D97-AF65-F5344CB8AC3E}">
        <p14:creationId xmlns:p14="http://schemas.microsoft.com/office/powerpoint/2010/main" val="377920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Solenoids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593505"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dirty="0"/>
              <a:t>If many loops are placed side by side, their fields all add and there is a much stronger effect. This can be done by winding many turns of wire into a coil, called a </a:t>
            </a:r>
            <a:r>
              <a:rPr lang="en-US" sz="2400" dirty="0"/>
              <a:t>solenoid</a:t>
            </a:r>
            <a:r>
              <a:rPr lang="en-US" sz="2400" b="0" dirty="0"/>
              <a:t>. The field around the solenoid is like the field around a normal bar magnet.</a:t>
            </a:r>
            <a:endParaRPr lang="en-AU" sz="2000" dirty="0"/>
          </a:p>
        </p:txBody>
      </p:sp>
      <p:pic>
        <p:nvPicPr>
          <p:cNvPr id="7" name="Picture 6">
            <a:extLst>
              <a:ext uri="{FF2B5EF4-FFF2-40B4-BE49-F238E27FC236}">
                <a16:creationId xmlns:a16="http://schemas.microsoft.com/office/drawing/2014/main" id="{1D2FEB2F-99A2-377A-C8A1-9194EE166945}"/>
              </a:ext>
            </a:extLst>
          </p:cNvPr>
          <p:cNvPicPr>
            <a:picLocks noChangeAspect="1"/>
          </p:cNvPicPr>
          <p:nvPr/>
        </p:nvPicPr>
        <p:blipFill>
          <a:blip r:embed="rId3"/>
          <a:stretch>
            <a:fillRect/>
          </a:stretch>
        </p:blipFill>
        <p:spPr>
          <a:xfrm>
            <a:off x="919465" y="3142248"/>
            <a:ext cx="4857647" cy="1723091"/>
          </a:xfrm>
          <a:prstGeom prst="rect">
            <a:avLst/>
          </a:prstGeom>
        </p:spPr>
      </p:pic>
      <p:pic>
        <p:nvPicPr>
          <p:cNvPr id="9" name="Picture 8">
            <a:extLst>
              <a:ext uri="{FF2B5EF4-FFF2-40B4-BE49-F238E27FC236}">
                <a16:creationId xmlns:a16="http://schemas.microsoft.com/office/drawing/2014/main" id="{719F606B-5E0E-22A7-4DBD-DAE0F24D5BF6}"/>
              </a:ext>
            </a:extLst>
          </p:cNvPr>
          <p:cNvPicPr>
            <a:picLocks noChangeAspect="1"/>
          </p:cNvPicPr>
          <p:nvPr/>
        </p:nvPicPr>
        <p:blipFill>
          <a:blip r:embed="rId4"/>
          <a:stretch>
            <a:fillRect/>
          </a:stretch>
        </p:blipFill>
        <p:spPr>
          <a:xfrm>
            <a:off x="6889014" y="2849450"/>
            <a:ext cx="4210100" cy="2581804"/>
          </a:xfrm>
          <a:prstGeom prst="rect">
            <a:avLst/>
          </a:prstGeom>
        </p:spPr>
      </p:pic>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Solenoids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593505"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0" dirty="0"/>
              <a:t>If many loops are placed side by side, their fields all add and there is a much stronger effect. This can be done by winding many turns of wire into a coil, called a </a:t>
            </a:r>
            <a:r>
              <a:rPr lang="en-US" sz="2400" dirty="0"/>
              <a:t>solenoid</a:t>
            </a:r>
            <a:r>
              <a:rPr lang="en-US" sz="2400" b="0" dirty="0"/>
              <a:t>. The field around the solenoid is like the field around a normal bar magnet.</a:t>
            </a:r>
            <a:endParaRPr lang="en-AU" sz="2000" dirty="0"/>
          </a:p>
        </p:txBody>
      </p:sp>
      <p:pic>
        <p:nvPicPr>
          <p:cNvPr id="24" name="Picture 23">
            <a:extLst>
              <a:ext uri="{FF2B5EF4-FFF2-40B4-BE49-F238E27FC236}">
                <a16:creationId xmlns:a16="http://schemas.microsoft.com/office/drawing/2014/main" id="{00471E02-177A-E3E6-3951-1D441C68E71A}"/>
              </a:ext>
            </a:extLst>
          </p:cNvPr>
          <p:cNvPicPr/>
          <p:nvPr/>
        </p:nvPicPr>
        <p:blipFill>
          <a:blip r:embed="rId3"/>
          <a:stretch>
            <a:fillRect/>
          </a:stretch>
        </p:blipFill>
        <p:spPr>
          <a:xfrm>
            <a:off x="1113608" y="2526491"/>
            <a:ext cx="10179649" cy="3736240"/>
          </a:xfrm>
          <a:prstGeom prst="rect">
            <a:avLst/>
          </a:prstGeom>
        </p:spPr>
      </p:pic>
    </p:spTree>
    <p:extLst>
      <p:ext uri="{BB962C8B-B14F-4D97-AF65-F5344CB8AC3E}">
        <p14:creationId xmlns:p14="http://schemas.microsoft.com/office/powerpoint/2010/main" val="383631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Solenoids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3" name="Online Media 2" title="Magnetic Field of a Wire and a Solenoid - GCSE Physics Practical">
            <a:hlinkClick r:id="" action="ppaction://media"/>
            <a:extLst>
              <a:ext uri="{FF2B5EF4-FFF2-40B4-BE49-F238E27FC236}">
                <a16:creationId xmlns:a16="http://schemas.microsoft.com/office/drawing/2014/main" id="{D8DF147F-E1A1-4A17-D383-9A17EEBA1B5B}"/>
              </a:ext>
            </a:extLst>
          </p:cNvPr>
          <p:cNvPicPr>
            <a:picLocks noRot="1" noChangeAspect="1"/>
          </p:cNvPicPr>
          <p:nvPr>
            <a:videoFile r:link="rId1"/>
          </p:nvPr>
        </p:nvPicPr>
        <p:blipFill>
          <a:blip r:embed="rId4"/>
          <a:stretch>
            <a:fillRect/>
          </a:stretch>
        </p:blipFill>
        <p:spPr>
          <a:xfrm>
            <a:off x="214867" y="107577"/>
            <a:ext cx="11757249" cy="6642846"/>
          </a:xfrm>
          <a:prstGeom prst="rect">
            <a:avLst/>
          </a:prstGeom>
        </p:spPr>
      </p:pic>
    </p:spTree>
    <p:extLst>
      <p:ext uri="{BB962C8B-B14F-4D97-AF65-F5344CB8AC3E}">
        <p14:creationId xmlns:p14="http://schemas.microsoft.com/office/powerpoint/2010/main" val="31168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Solenoids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Online Media 4" title="Chapter 5 - Solenoid - magnetic field, right hand rule and electromagnets">
            <a:hlinkClick r:id="" action="ppaction://media"/>
            <a:extLst>
              <a:ext uri="{FF2B5EF4-FFF2-40B4-BE49-F238E27FC236}">
                <a16:creationId xmlns:a16="http://schemas.microsoft.com/office/drawing/2014/main" id="{B5DDE67B-C708-7E83-D802-AAB935F403D9}"/>
              </a:ext>
            </a:extLst>
          </p:cNvPr>
          <p:cNvPicPr>
            <a:picLocks noRot="1" noChangeAspect="1"/>
          </p:cNvPicPr>
          <p:nvPr>
            <a:videoFile r:link="rId1"/>
          </p:nvPr>
        </p:nvPicPr>
        <p:blipFill>
          <a:blip r:embed="rId4"/>
          <a:stretch>
            <a:fillRect/>
          </a:stretch>
        </p:blipFill>
        <p:spPr>
          <a:xfrm>
            <a:off x="247082" y="115260"/>
            <a:ext cx="11730051" cy="6627479"/>
          </a:xfrm>
          <a:prstGeom prst="rect">
            <a:avLst/>
          </a:prstGeom>
        </p:spPr>
      </p:pic>
    </p:spTree>
    <p:extLst>
      <p:ext uri="{BB962C8B-B14F-4D97-AF65-F5344CB8AC3E}">
        <p14:creationId xmlns:p14="http://schemas.microsoft.com/office/powerpoint/2010/main" val="23610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Lorentz Force</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5869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A current carrying conductor in an external magnetic field will experience a force. Remember, the current is creating a magnetic field. This interacts with the external magnetic field, like two magnets would.</a:t>
            </a:r>
          </a:p>
        </p:txBody>
      </p:sp>
      <p:pic>
        <p:nvPicPr>
          <p:cNvPr id="13" name="Picture 12">
            <a:extLst>
              <a:ext uri="{FF2B5EF4-FFF2-40B4-BE49-F238E27FC236}">
                <a16:creationId xmlns:a16="http://schemas.microsoft.com/office/drawing/2014/main" id="{FA01EBFB-03BC-260D-6834-97F5DE5BC4C6}"/>
              </a:ext>
            </a:extLst>
          </p:cNvPr>
          <p:cNvPicPr>
            <a:picLocks noChangeAspect="1"/>
          </p:cNvPicPr>
          <p:nvPr/>
        </p:nvPicPr>
        <p:blipFill>
          <a:blip r:embed="rId3"/>
          <a:stretch>
            <a:fillRect/>
          </a:stretch>
        </p:blipFill>
        <p:spPr>
          <a:xfrm>
            <a:off x="776981" y="3901663"/>
            <a:ext cx="3668758" cy="974326"/>
          </a:xfrm>
          <a:prstGeom prst="rect">
            <a:avLst/>
          </a:prstGeom>
        </p:spPr>
      </p:pic>
      <p:pic>
        <p:nvPicPr>
          <p:cNvPr id="11" name="Picture 10">
            <a:extLst>
              <a:ext uri="{FF2B5EF4-FFF2-40B4-BE49-F238E27FC236}">
                <a16:creationId xmlns:a16="http://schemas.microsoft.com/office/drawing/2014/main" id="{C22C6E85-8733-1182-6637-483E4E40F34A}"/>
              </a:ext>
            </a:extLst>
          </p:cNvPr>
          <p:cNvPicPr>
            <a:picLocks noChangeAspect="1"/>
          </p:cNvPicPr>
          <p:nvPr/>
        </p:nvPicPr>
        <p:blipFill>
          <a:blip r:embed="rId4"/>
          <a:stretch>
            <a:fillRect/>
          </a:stretch>
        </p:blipFill>
        <p:spPr>
          <a:xfrm>
            <a:off x="700243" y="3510530"/>
            <a:ext cx="3395255" cy="1709929"/>
          </a:xfrm>
          <a:prstGeom prst="rect">
            <a:avLst/>
          </a:prstGeom>
        </p:spPr>
      </p:pic>
      <p:pic>
        <p:nvPicPr>
          <p:cNvPr id="9" name="Picture 8">
            <a:extLst>
              <a:ext uri="{FF2B5EF4-FFF2-40B4-BE49-F238E27FC236}">
                <a16:creationId xmlns:a16="http://schemas.microsoft.com/office/drawing/2014/main" id="{EDFF8C8D-5A45-6A6F-CBC0-27A3AE7EC787}"/>
              </a:ext>
            </a:extLst>
          </p:cNvPr>
          <p:cNvPicPr>
            <a:picLocks noChangeAspect="1"/>
          </p:cNvPicPr>
          <p:nvPr/>
        </p:nvPicPr>
        <p:blipFill>
          <a:blip r:embed="rId5"/>
          <a:stretch>
            <a:fillRect/>
          </a:stretch>
        </p:blipFill>
        <p:spPr>
          <a:xfrm>
            <a:off x="743757" y="2629371"/>
            <a:ext cx="3421739" cy="3472245"/>
          </a:xfrm>
          <a:prstGeom prst="rect">
            <a:avLst/>
          </a:prstGeom>
        </p:spPr>
      </p:pic>
      <p:pic>
        <p:nvPicPr>
          <p:cNvPr id="6" name="Picture 5">
            <a:extLst>
              <a:ext uri="{FF2B5EF4-FFF2-40B4-BE49-F238E27FC236}">
                <a16:creationId xmlns:a16="http://schemas.microsoft.com/office/drawing/2014/main" id="{A54CF9FE-41DC-FE62-87C8-E27A22D5DBFF}"/>
              </a:ext>
            </a:extLst>
          </p:cNvPr>
          <p:cNvPicPr>
            <a:picLocks noChangeAspect="1"/>
          </p:cNvPicPr>
          <p:nvPr/>
        </p:nvPicPr>
        <p:blipFill>
          <a:blip r:embed="rId6"/>
          <a:stretch>
            <a:fillRect/>
          </a:stretch>
        </p:blipFill>
        <p:spPr>
          <a:xfrm>
            <a:off x="776981" y="2507332"/>
            <a:ext cx="3637250" cy="3716321"/>
          </a:xfrm>
          <a:prstGeom prst="rect">
            <a:avLst/>
          </a:prstGeom>
        </p:spPr>
      </p:pic>
      <p:pic>
        <p:nvPicPr>
          <p:cNvPr id="35" name="Picture 34">
            <a:extLst>
              <a:ext uri="{FF2B5EF4-FFF2-40B4-BE49-F238E27FC236}">
                <a16:creationId xmlns:a16="http://schemas.microsoft.com/office/drawing/2014/main" id="{956B7AD8-B488-EE0B-0C23-7E798B7C5157}"/>
              </a:ext>
            </a:extLst>
          </p:cNvPr>
          <p:cNvPicPr/>
          <p:nvPr/>
        </p:nvPicPr>
        <p:blipFill>
          <a:blip r:embed="rId7"/>
          <a:stretch>
            <a:fillRect/>
          </a:stretch>
        </p:blipFill>
        <p:spPr>
          <a:xfrm>
            <a:off x="6574516" y="2118223"/>
            <a:ext cx="4109526" cy="3102236"/>
          </a:xfrm>
          <a:prstGeom prst="rect">
            <a:avLst/>
          </a:prstGeom>
        </p:spPr>
      </p:pic>
      <p:pic>
        <p:nvPicPr>
          <p:cNvPr id="20" name="Picture 19">
            <a:extLst>
              <a:ext uri="{FF2B5EF4-FFF2-40B4-BE49-F238E27FC236}">
                <a16:creationId xmlns:a16="http://schemas.microsoft.com/office/drawing/2014/main" id="{611B1F7F-E253-EC84-B528-57C8ED46923D}"/>
              </a:ext>
            </a:extLst>
          </p:cNvPr>
          <p:cNvPicPr>
            <a:picLocks noChangeAspect="1"/>
          </p:cNvPicPr>
          <p:nvPr/>
        </p:nvPicPr>
        <p:blipFill>
          <a:blip r:embed="rId8"/>
          <a:stretch>
            <a:fillRect/>
          </a:stretch>
        </p:blipFill>
        <p:spPr>
          <a:xfrm>
            <a:off x="776981" y="2513650"/>
            <a:ext cx="3668758" cy="3642553"/>
          </a:xfrm>
          <a:prstGeom prst="rect">
            <a:avLst/>
          </a:prstGeom>
        </p:spPr>
      </p:pic>
      <p:sp>
        <p:nvSpPr>
          <p:cNvPr id="36" name="Text Placeholder 3">
            <a:extLst>
              <a:ext uri="{FF2B5EF4-FFF2-40B4-BE49-F238E27FC236}">
                <a16:creationId xmlns:a16="http://schemas.microsoft.com/office/drawing/2014/main" id="{CB183853-7653-A91F-5178-AD1296A5AB2C}"/>
              </a:ext>
            </a:extLst>
          </p:cNvPr>
          <p:cNvSpPr txBox="1">
            <a:spLocks/>
          </p:cNvSpPr>
          <p:nvPr/>
        </p:nvSpPr>
        <p:spPr>
          <a:xfrm>
            <a:off x="4957010" y="5371816"/>
            <a:ext cx="714040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AU" sz="2400" b="0" dirty="0"/>
              <a:t>Thumb always points towards conventional current. Fingers always points in direction of field. Palm is the force direction.</a:t>
            </a:r>
          </a:p>
        </p:txBody>
      </p:sp>
    </p:spTree>
    <p:extLst>
      <p:ext uri="{BB962C8B-B14F-4D97-AF65-F5344CB8AC3E}">
        <p14:creationId xmlns:p14="http://schemas.microsoft.com/office/powerpoint/2010/main" val="43227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3.xml><?xml version="1.0" encoding="utf-8"?>
<ds:datastoreItem xmlns:ds="http://schemas.openxmlformats.org/officeDocument/2006/customXml" ds:itemID="{B7807EA5-5FAA-4C4A-800A-F3C74819A9C1}"/>
</file>

<file path=docProps/app.xml><?xml version="1.0" encoding="utf-8"?>
<Properties xmlns="http://schemas.openxmlformats.org/officeDocument/2006/extended-properties" xmlns:vt="http://schemas.openxmlformats.org/officeDocument/2006/docPropsVTypes">
  <Template>{33057687-8793-EB47-A5E0-08E93C53D0F2}tf10001071</Template>
  <TotalTime>6813</TotalTime>
  <Words>1006</Words>
  <Application>Microsoft Office PowerPoint</Application>
  <PresentationFormat>Widescreen</PresentationFormat>
  <Paragraphs>138</Paragraphs>
  <Slides>22</Slides>
  <Notes>21</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Century Gothic</vt:lpstr>
      <vt:lpstr>Futura Medium</vt:lpstr>
      <vt:lpstr>Roboto</vt:lpstr>
      <vt:lpstr>Times New Roman</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445</cp:revision>
  <cp:lastPrinted>2018-05-27T06:54:10Z</cp:lastPrinted>
  <dcterms:created xsi:type="dcterms:W3CDTF">2018-03-29T05:56:09Z</dcterms:created>
  <dcterms:modified xsi:type="dcterms:W3CDTF">2023-05-02T06:54:59Z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