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11"/>
  </p:notesMasterIdLst>
  <p:handoutMasterIdLst>
    <p:handoutMasterId r:id="rId12"/>
  </p:handoutMasterIdLst>
  <p:sldIdLst>
    <p:sldId id="577" r:id="rId6"/>
    <p:sldId id="528" r:id="rId7"/>
    <p:sldId id="634" r:id="rId8"/>
    <p:sldId id="635" r:id="rId9"/>
    <p:sldId id="4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3C18"/>
    <a:srgbClr val="4472C4"/>
    <a:srgbClr val="FF0000"/>
    <a:srgbClr val="FFD966"/>
    <a:srgbClr val="8FAADC"/>
    <a:srgbClr val="159B4B"/>
    <a:srgbClr val="0070C0"/>
    <a:srgbClr val="C55A11"/>
    <a:srgbClr val="6E407C"/>
    <a:srgbClr val="FBCA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57" autoAdjust="0"/>
    <p:restoredTop sz="74552" autoAdjust="0"/>
  </p:normalViewPr>
  <p:slideViewPr>
    <p:cSldViewPr snapToGrid="0" snapToObjects="1">
      <p:cViewPr varScale="1">
        <p:scale>
          <a:sx n="84" d="100"/>
          <a:sy n="84" d="100"/>
        </p:scale>
        <p:origin x="1134"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7" d="100"/>
          <a:sy n="77" d="100"/>
        </p:scale>
        <p:origin x="259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5/10/2023</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10/05/2023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2</a:t>
            </a:fld>
            <a:endParaRPr lang="en-AU"/>
          </a:p>
        </p:txBody>
      </p:sp>
    </p:spTree>
    <p:extLst>
      <p:ext uri="{BB962C8B-B14F-4D97-AF65-F5344CB8AC3E}">
        <p14:creationId xmlns:p14="http://schemas.microsoft.com/office/powerpoint/2010/main" val="799357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3</a:t>
            </a:fld>
            <a:endParaRPr lang="en-AU"/>
          </a:p>
        </p:txBody>
      </p:sp>
    </p:spTree>
    <p:extLst>
      <p:ext uri="{BB962C8B-B14F-4D97-AF65-F5344CB8AC3E}">
        <p14:creationId xmlns:p14="http://schemas.microsoft.com/office/powerpoint/2010/main" val="84339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b="0" dirty="0"/>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4167853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https://ophysics.com/em7.html</a:t>
            </a:r>
          </a:p>
          <a:p>
            <a:endParaRPr lang="en-AU" dirty="0"/>
          </a:p>
          <a:p>
            <a:r>
              <a:rPr lang="en-AU" dirty="0"/>
              <a:t>https://ophysics.com/em8.html</a:t>
            </a:r>
          </a:p>
          <a:p>
            <a:endParaRPr lang="en-AU" dirty="0"/>
          </a:p>
        </p:txBody>
      </p:sp>
      <p:sp>
        <p:nvSpPr>
          <p:cNvPr id="4" name="Slide Number Placeholder 3"/>
          <p:cNvSpPr>
            <a:spLocks noGrp="1"/>
          </p:cNvSpPr>
          <p:nvPr>
            <p:ph type="sldNum" sz="quarter" idx="5"/>
          </p:nvPr>
        </p:nvSpPr>
        <p:spPr/>
        <p:txBody>
          <a:bodyPr/>
          <a:lstStyle/>
          <a:p>
            <a:fld id="{B5B756B8-97A8-4FA1-B26A-2500BA5D4D05}" type="slidenum">
              <a:rPr lang="en-AU" smtClean="0"/>
              <a:t>5</a:t>
            </a:fld>
            <a:endParaRPr lang="en-AU"/>
          </a:p>
        </p:txBody>
      </p:sp>
    </p:spTree>
    <p:extLst>
      <p:ext uri="{BB962C8B-B14F-4D97-AF65-F5344CB8AC3E}">
        <p14:creationId xmlns:p14="http://schemas.microsoft.com/office/powerpoint/2010/main" val="406077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Quickly check that all students can still complete the previous steps learnt.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dirty="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dirty="0"/>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Enter in your task</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dirty="0">
                <a:solidFill>
                  <a:srgbClr val="2E546D"/>
                </a:solidFill>
                <a:latin typeface="Calibri" panose="020F0502020204030204" pitchFamily="34" charset="0"/>
                <a:cs typeface="Calibri" panose="020F0502020204030204" pitchFamily="34" charset="0"/>
              </a:rPr>
              <a:t>Think </a:t>
            </a:r>
          </a:p>
          <a:p>
            <a:r>
              <a:rPr lang="en-US" sz="3600" b="1" i="0" dirty="0">
                <a:solidFill>
                  <a:srgbClr val="2E546D"/>
                </a:solidFill>
                <a:latin typeface="Calibri" panose="020F0502020204030204" pitchFamily="34" charset="0"/>
                <a:cs typeface="Calibri" panose="020F0502020204030204" pitchFamily="34" charset="0"/>
              </a:rPr>
              <a:t>Pair</a:t>
            </a:r>
          </a:p>
          <a:p>
            <a:r>
              <a:rPr lang="en-US" sz="3600" b="1" i="0" dirty="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dirty="0">
                <a:latin typeface="Century Gothic" panose="020B0502020202020204" pitchFamily="34" charset="0"/>
              </a:rPr>
              <a:t>SRC Core</a:t>
            </a:r>
            <a:r>
              <a:rPr lang="en-US" sz="7200" b="1" i="0" baseline="0" dirty="0">
                <a:latin typeface="Century Gothic" panose="020B0502020202020204" pitchFamily="34" charset="0"/>
              </a:rPr>
              <a:t> Standards</a:t>
            </a:r>
            <a:endParaRPr lang="en-US" sz="7200" b="1" i="0" dirty="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dirty="0"/>
              <a:t>Link previous learning, or a universal experience, to the topic being studied taught.  For example, key concepts already learnt in this unit, or something we all do in our lives that will connect to the learning.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a:p>
            <a:pPr lvl="0"/>
            <a:endParaRPr lang="en-US" dirty="0"/>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dirty="0"/>
              <a:t>The teacher explains the concepts and steps that lead to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Go through the steps one by one that will guide the students to the learning goal. Ensure the students are involved so that you can check for understanding.</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dirty="0"/>
              <a:t>Have students answer questions, explain a concept, complete an equation, </a:t>
            </a:r>
            <a:r>
              <a:rPr lang="en-US" dirty="0" err="1"/>
              <a:t>etc</a:t>
            </a:r>
            <a:r>
              <a:rPr lang="en-US" dirty="0"/>
              <a:t> to show they have reached the learning goal.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dirty="0"/>
              <a:t>Explain to the students why the learning of this content is important.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dirty="0"/>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dirty="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dirty="0"/>
              <a:t>Once the students have reached the learning goal create activities that have them practice the exact skill that has just been taught. This section can be differentiated. </a:t>
            </a:r>
          </a:p>
          <a:p>
            <a:pPr lvl="0"/>
            <a:endParaRPr lang="en-US" dirty="0"/>
          </a:p>
          <a:p>
            <a:pPr lvl="0"/>
            <a:r>
              <a:rPr lang="en-US" dirty="0"/>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dirty="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dirty="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dirty="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dirty="0"/>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dirty="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dirty="0"/>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dirty="0"/>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Go over the steps they already know from this unit, or from relevant prior knowledge.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dirty="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dirty="0">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dirty="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dirty="0"/>
              <a:t>Practicing the steps they already know together. This should be guided practice. </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8"/>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dirty="0"/>
              <a:t>DC motors</a:t>
            </a:r>
          </a:p>
        </p:txBody>
      </p:sp>
      <p:sp>
        <p:nvSpPr>
          <p:cNvPr id="3" name="Text Placeholder 3">
            <a:extLst>
              <a:ext uri="{FF2B5EF4-FFF2-40B4-BE49-F238E27FC236}">
                <a16:creationId xmlns:a16="http://schemas.microsoft.com/office/drawing/2014/main" id="{15B39FF7-CE51-4DDE-B8F7-A2B32DD72593}"/>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Success Criteria</a:t>
            </a:r>
          </a:p>
        </p:txBody>
      </p:sp>
      <p:sp>
        <p:nvSpPr>
          <p:cNvPr id="4" name="Text Placeholder 2">
            <a:extLst>
              <a:ext uri="{FF2B5EF4-FFF2-40B4-BE49-F238E27FC236}">
                <a16:creationId xmlns:a16="http://schemas.microsoft.com/office/drawing/2014/main" id="{376F90D9-C05E-4F92-AA21-6770C35F6CD9}"/>
              </a:ext>
            </a:extLst>
          </p:cNvPr>
          <p:cNvSpPr txBox="1">
            <a:spLocks/>
          </p:cNvSpPr>
          <p:nvPr/>
        </p:nvSpPr>
        <p:spPr>
          <a:xfrm>
            <a:off x="209549" y="4921871"/>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2000" b="0" i="0" dirty="0">
                <a:solidFill>
                  <a:srgbClr val="000303"/>
                </a:solidFill>
                <a:effectLst/>
                <a:latin typeface="Roboto" panose="02000000000000000000" pitchFamily="2" charset="0"/>
              </a:rPr>
              <a:t> identify parts on DC motors and state their function and purpose</a:t>
            </a:r>
          </a:p>
          <a:p>
            <a:pPr algn="l">
              <a:buFont typeface="Arial" panose="020B0604020202020204" pitchFamily="34" charset="0"/>
              <a:buChar char="•"/>
            </a:pPr>
            <a:r>
              <a:rPr lang="en-US" sz="2000" b="0" i="0" dirty="0">
                <a:solidFill>
                  <a:srgbClr val="000303"/>
                </a:solidFill>
                <a:effectLst/>
                <a:latin typeface="Roboto" panose="02000000000000000000" pitchFamily="2" charset="0"/>
              </a:rPr>
              <a:t> calculate force and torque on a motor</a:t>
            </a:r>
          </a:p>
          <a:p>
            <a:pPr algn="l">
              <a:buFont typeface="Arial" panose="020B0604020202020204" pitchFamily="34" charset="0"/>
              <a:buChar char="•"/>
            </a:pPr>
            <a:r>
              <a:rPr lang="en-US" sz="2000" b="0" i="0" dirty="0">
                <a:solidFill>
                  <a:srgbClr val="000303"/>
                </a:solidFill>
                <a:effectLst/>
                <a:latin typeface="Roboto" panose="02000000000000000000" pitchFamily="2" charset="0"/>
              </a:rPr>
              <a:t> correctly determine direction of current, magnetic field and force</a:t>
            </a:r>
            <a:endParaRPr lang="en-US" sz="3200" b="0" i="0" dirty="0">
              <a:solidFill>
                <a:srgbClr val="000303"/>
              </a:solidFill>
              <a:effectLst/>
              <a:latin typeface="Roboto" panose="02000000000000000000" pitchFamily="2" charset="0"/>
            </a:endParaRPr>
          </a:p>
        </p:txBody>
      </p:sp>
    </p:spTree>
    <p:extLst>
      <p:ext uri="{BB962C8B-B14F-4D97-AF65-F5344CB8AC3E}">
        <p14:creationId xmlns:p14="http://schemas.microsoft.com/office/powerpoint/2010/main" val="3779206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DC Motor Parts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a:xfrm>
            <a:off x="295275" y="579503"/>
            <a:ext cx="3779478" cy="319722"/>
          </a:xfrm>
        </p:spPr>
        <p:txBody>
          <a:bodyPr/>
          <a:lstStyle/>
          <a:p>
            <a:r>
              <a:rPr lang="en-AU" dirty="0"/>
              <a:t>Content Development</a:t>
            </a:r>
          </a:p>
        </p:txBody>
      </p:sp>
      <p:sp>
        <p:nvSpPr>
          <p:cNvPr id="80" name="Text Placeholder 3">
            <a:extLst>
              <a:ext uri="{FF2B5EF4-FFF2-40B4-BE49-F238E27FC236}">
                <a16:creationId xmlns:a16="http://schemas.microsoft.com/office/drawing/2014/main" id="{9E5F2329-66C3-4384-868E-339E6559137F}"/>
              </a:ext>
            </a:extLst>
          </p:cNvPr>
          <p:cNvSpPr txBox="1">
            <a:spLocks/>
          </p:cNvSpPr>
          <p:nvPr/>
        </p:nvSpPr>
        <p:spPr>
          <a:xfrm>
            <a:off x="214867" y="1007686"/>
            <a:ext cx="11977133" cy="88556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b="0" dirty="0"/>
          </a:p>
        </p:txBody>
      </p:sp>
      <p:pic>
        <p:nvPicPr>
          <p:cNvPr id="5" name="Picture 4">
            <a:extLst>
              <a:ext uri="{FF2B5EF4-FFF2-40B4-BE49-F238E27FC236}">
                <a16:creationId xmlns:a16="http://schemas.microsoft.com/office/drawing/2014/main" id="{8BD0C51C-07B0-66ED-F129-D146FB19C47A}"/>
              </a:ext>
            </a:extLst>
          </p:cNvPr>
          <p:cNvPicPr>
            <a:picLocks noChangeAspect="1"/>
          </p:cNvPicPr>
          <p:nvPr/>
        </p:nvPicPr>
        <p:blipFill>
          <a:blip r:embed="rId3"/>
          <a:stretch>
            <a:fillRect/>
          </a:stretch>
        </p:blipFill>
        <p:spPr>
          <a:xfrm>
            <a:off x="414848" y="1695573"/>
            <a:ext cx="6482715" cy="3269180"/>
          </a:xfrm>
          <a:prstGeom prst="rect">
            <a:avLst/>
          </a:prstGeom>
        </p:spPr>
      </p:pic>
      <p:pic>
        <p:nvPicPr>
          <p:cNvPr id="8" name="Picture 7">
            <a:extLst>
              <a:ext uri="{FF2B5EF4-FFF2-40B4-BE49-F238E27FC236}">
                <a16:creationId xmlns:a16="http://schemas.microsoft.com/office/drawing/2014/main" id="{E9C97D49-B6DC-1C85-D412-02DC6483DA7B}"/>
              </a:ext>
            </a:extLst>
          </p:cNvPr>
          <p:cNvPicPr>
            <a:picLocks noChangeAspect="1"/>
          </p:cNvPicPr>
          <p:nvPr/>
        </p:nvPicPr>
        <p:blipFill rotWithShape="1">
          <a:blip r:embed="rId4"/>
          <a:srcRect l="3059" r="4695"/>
          <a:stretch/>
        </p:blipFill>
        <p:spPr>
          <a:xfrm>
            <a:off x="6897563" y="1204107"/>
            <a:ext cx="5174863" cy="3438584"/>
          </a:xfrm>
          <a:prstGeom prst="rect">
            <a:avLst/>
          </a:prstGeom>
        </p:spPr>
      </p:pic>
      <p:sp>
        <p:nvSpPr>
          <p:cNvPr id="10" name="TextBox 9">
            <a:extLst>
              <a:ext uri="{FF2B5EF4-FFF2-40B4-BE49-F238E27FC236}">
                <a16:creationId xmlns:a16="http://schemas.microsoft.com/office/drawing/2014/main" id="{C630EF75-2C20-997C-7527-04886656D907}"/>
              </a:ext>
            </a:extLst>
          </p:cNvPr>
          <p:cNvSpPr txBox="1"/>
          <p:nvPr/>
        </p:nvSpPr>
        <p:spPr>
          <a:xfrm>
            <a:off x="40538" y="2020380"/>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A</a:t>
            </a:r>
          </a:p>
        </p:txBody>
      </p:sp>
      <p:sp>
        <p:nvSpPr>
          <p:cNvPr id="13" name="TextBox 12">
            <a:extLst>
              <a:ext uri="{FF2B5EF4-FFF2-40B4-BE49-F238E27FC236}">
                <a16:creationId xmlns:a16="http://schemas.microsoft.com/office/drawing/2014/main" id="{5BDC5419-6055-5A30-ECA9-F6E6286ACB40}"/>
              </a:ext>
            </a:extLst>
          </p:cNvPr>
          <p:cNvSpPr txBox="1"/>
          <p:nvPr/>
        </p:nvSpPr>
        <p:spPr>
          <a:xfrm>
            <a:off x="40538" y="2525890"/>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D</a:t>
            </a:r>
          </a:p>
        </p:txBody>
      </p:sp>
      <p:sp>
        <p:nvSpPr>
          <p:cNvPr id="14" name="TextBox 13">
            <a:extLst>
              <a:ext uri="{FF2B5EF4-FFF2-40B4-BE49-F238E27FC236}">
                <a16:creationId xmlns:a16="http://schemas.microsoft.com/office/drawing/2014/main" id="{0F9B26CD-1648-591B-0CDA-2F907A04580A}"/>
              </a:ext>
            </a:extLst>
          </p:cNvPr>
          <p:cNvSpPr txBox="1"/>
          <p:nvPr/>
        </p:nvSpPr>
        <p:spPr>
          <a:xfrm>
            <a:off x="40538" y="3171034"/>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B</a:t>
            </a:r>
          </a:p>
        </p:txBody>
      </p:sp>
      <p:sp>
        <p:nvSpPr>
          <p:cNvPr id="15" name="TextBox 14">
            <a:extLst>
              <a:ext uri="{FF2B5EF4-FFF2-40B4-BE49-F238E27FC236}">
                <a16:creationId xmlns:a16="http://schemas.microsoft.com/office/drawing/2014/main" id="{B0DC1889-C05A-5E0D-82BC-A081456E9408}"/>
              </a:ext>
            </a:extLst>
          </p:cNvPr>
          <p:cNvSpPr txBox="1"/>
          <p:nvPr/>
        </p:nvSpPr>
        <p:spPr>
          <a:xfrm>
            <a:off x="40538" y="3695348"/>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E</a:t>
            </a:r>
          </a:p>
        </p:txBody>
      </p:sp>
      <p:sp>
        <p:nvSpPr>
          <p:cNvPr id="16" name="TextBox 15">
            <a:extLst>
              <a:ext uri="{FF2B5EF4-FFF2-40B4-BE49-F238E27FC236}">
                <a16:creationId xmlns:a16="http://schemas.microsoft.com/office/drawing/2014/main" id="{A80E8385-1BFF-4417-2FAD-563111AABC52}"/>
              </a:ext>
            </a:extLst>
          </p:cNvPr>
          <p:cNvSpPr txBox="1"/>
          <p:nvPr/>
        </p:nvSpPr>
        <p:spPr>
          <a:xfrm>
            <a:off x="40538" y="4219662"/>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C</a:t>
            </a:r>
          </a:p>
        </p:txBody>
      </p:sp>
      <p:sp>
        <p:nvSpPr>
          <p:cNvPr id="17" name="TextBox 16">
            <a:extLst>
              <a:ext uri="{FF2B5EF4-FFF2-40B4-BE49-F238E27FC236}">
                <a16:creationId xmlns:a16="http://schemas.microsoft.com/office/drawing/2014/main" id="{46585C8E-D080-FB12-7073-0E50D5C13329}"/>
              </a:ext>
            </a:extLst>
          </p:cNvPr>
          <p:cNvSpPr txBox="1"/>
          <p:nvPr/>
        </p:nvSpPr>
        <p:spPr>
          <a:xfrm>
            <a:off x="20955" y="5248920"/>
            <a:ext cx="548640" cy="414597"/>
          </a:xfrm>
          <a:prstGeom prst="rect">
            <a:avLst/>
          </a:prstGeom>
          <a:noFill/>
          <a:ln>
            <a:noFill/>
          </a:ln>
        </p:spPr>
        <p:txBody>
          <a:bodyPr wrap="none" rtlCol="0" anchor="t" anchorCtr="0">
            <a:normAutofit/>
          </a:bodyPr>
          <a:lstStyle/>
          <a:p>
            <a:pPr algn="l"/>
            <a:r>
              <a:rPr lang="en-AU" sz="2000" b="1" dirty="0">
                <a:latin typeface="Century Gothic" panose="020B0502020202020204" pitchFamily="34" charset="0"/>
                <a:cs typeface="Futura Medium" panose="020B0602020204020303" pitchFamily="34" charset="-79"/>
              </a:rPr>
              <a:t>F	</a:t>
            </a:r>
            <a:r>
              <a:rPr lang="en-AU" sz="2000" dirty="0">
                <a:latin typeface="Century Gothic" panose="020B0502020202020204" pitchFamily="34" charset="0"/>
                <a:cs typeface="Futura Medium" panose="020B0602020204020303" pitchFamily="34" charset="-79"/>
              </a:rPr>
              <a:t>Something that utilises the torque</a:t>
            </a:r>
            <a:endParaRPr lang="en-AU" sz="2000" b="1" dirty="0">
              <a:latin typeface="Century Gothic" panose="020B0502020202020204" pitchFamily="34" charset="0"/>
              <a:cs typeface="Futura Medium" panose="020B0602020204020303" pitchFamily="34" charset="-79"/>
            </a:endParaRPr>
          </a:p>
        </p:txBody>
      </p:sp>
    </p:spTree>
    <p:extLst>
      <p:ext uri="{BB962C8B-B14F-4D97-AF65-F5344CB8AC3E}">
        <p14:creationId xmlns:p14="http://schemas.microsoft.com/office/powerpoint/2010/main" val="1200013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DC Motor Calculations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5" name="Picture 4">
            <a:extLst>
              <a:ext uri="{FF2B5EF4-FFF2-40B4-BE49-F238E27FC236}">
                <a16:creationId xmlns:a16="http://schemas.microsoft.com/office/drawing/2014/main" id="{DD3E1DA9-77B0-B890-1DFD-7E2102271BE1}"/>
              </a:ext>
            </a:extLst>
          </p:cNvPr>
          <p:cNvPicPr>
            <a:picLocks noChangeAspect="1"/>
          </p:cNvPicPr>
          <p:nvPr/>
        </p:nvPicPr>
        <p:blipFill rotWithShape="1">
          <a:blip r:embed="rId3"/>
          <a:srcRect t="15880"/>
          <a:stretch/>
        </p:blipFill>
        <p:spPr>
          <a:xfrm>
            <a:off x="295275" y="1097280"/>
            <a:ext cx="8841760" cy="4320540"/>
          </a:xfrm>
          <a:prstGeom prst="rect">
            <a:avLst/>
          </a:prstGeom>
        </p:spPr>
      </p:pic>
    </p:spTree>
    <p:extLst>
      <p:ext uri="{BB962C8B-B14F-4D97-AF65-F5344CB8AC3E}">
        <p14:creationId xmlns:p14="http://schemas.microsoft.com/office/powerpoint/2010/main" val="3836312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A15BB-7577-43F3-8200-36B6F5D959D8}"/>
              </a:ext>
            </a:extLst>
          </p:cNvPr>
          <p:cNvSpPr>
            <a:spLocks noGrp="1"/>
          </p:cNvSpPr>
          <p:nvPr>
            <p:ph type="body" sz="quarter" idx="14"/>
          </p:nvPr>
        </p:nvSpPr>
        <p:spPr/>
        <p:txBody>
          <a:bodyPr/>
          <a:lstStyle/>
          <a:p>
            <a:r>
              <a:rPr lang="en-AU" dirty="0"/>
              <a:t>DC Motor Calculations</a:t>
            </a:r>
          </a:p>
        </p:txBody>
      </p:sp>
      <p:sp>
        <p:nvSpPr>
          <p:cNvPr id="4" name="Text Placeholder 3">
            <a:extLst>
              <a:ext uri="{FF2B5EF4-FFF2-40B4-BE49-F238E27FC236}">
                <a16:creationId xmlns:a16="http://schemas.microsoft.com/office/drawing/2014/main" id="{0E9A87C6-D441-4C6F-A911-E210CFD6C871}"/>
              </a:ext>
            </a:extLst>
          </p:cNvPr>
          <p:cNvSpPr>
            <a:spLocks noGrp="1"/>
          </p:cNvSpPr>
          <p:nvPr>
            <p:ph type="body" sz="quarter" idx="17"/>
          </p:nvPr>
        </p:nvSpPr>
        <p:spPr/>
        <p:txBody>
          <a:bodyPr/>
          <a:lstStyle/>
          <a:p>
            <a:r>
              <a:rPr lang="en-AU" dirty="0"/>
              <a:t>Content Development</a:t>
            </a:r>
          </a:p>
        </p:txBody>
      </p:sp>
      <p:pic>
        <p:nvPicPr>
          <p:cNvPr id="6" name="Picture 5">
            <a:extLst>
              <a:ext uri="{FF2B5EF4-FFF2-40B4-BE49-F238E27FC236}">
                <a16:creationId xmlns:a16="http://schemas.microsoft.com/office/drawing/2014/main" id="{36FAB92C-4161-14EB-2F49-BFB271817BC0}"/>
              </a:ext>
            </a:extLst>
          </p:cNvPr>
          <p:cNvPicPr>
            <a:picLocks noChangeAspect="1"/>
          </p:cNvPicPr>
          <p:nvPr/>
        </p:nvPicPr>
        <p:blipFill>
          <a:blip r:embed="rId3"/>
          <a:stretch>
            <a:fillRect/>
          </a:stretch>
        </p:blipFill>
        <p:spPr>
          <a:xfrm>
            <a:off x="387668" y="1728504"/>
            <a:ext cx="3412766" cy="2246278"/>
          </a:xfrm>
          <a:prstGeom prst="rect">
            <a:avLst/>
          </a:prstGeom>
        </p:spPr>
      </p:pic>
      <p:sp>
        <p:nvSpPr>
          <p:cNvPr id="7" name="TextBox 6">
            <a:extLst>
              <a:ext uri="{FF2B5EF4-FFF2-40B4-BE49-F238E27FC236}">
                <a16:creationId xmlns:a16="http://schemas.microsoft.com/office/drawing/2014/main" id="{1BF05FA0-9C07-9A26-9A6C-A02E066C656A}"/>
              </a:ext>
            </a:extLst>
          </p:cNvPr>
          <p:cNvSpPr txBox="1"/>
          <p:nvPr/>
        </p:nvSpPr>
        <p:spPr>
          <a:xfrm>
            <a:off x="295275" y="1050016"/>
            <a:ext cx="914400" cy="914400"/>
          </a:xfrm>
          <a:prstGeom prst="rect">
            <a:avLst/>
          </a:prstGeom>
          <a:noFill/>
          <a:ln>
            <a:noFill/>
          </a:ln>
        </p:spPr>
        <p:txBody>
          <a:bodyPr wrap="none" rtlCol="0" anchor="t" anchorCtr="0">
            <a:normAutofit/>
          </a:bodyPr>
          <a:lstStyle/>
          <a:p>
            <a:pPr algn="l"/>
            <a:r>
              <a:rPr lang="en-AU" sz="2800" b="1" dirty="0">
                <a:latin typeface="Century Gothic" panose="020B0502020202020204" pitchFamily="34" charset="0"/>
                <a:cs typeface="Futura Medium" panose="020B0602020204020303" pitchFamily="34" charset="-79"/>
              </a:rPr>
              <a:t>Torque on one side of the coil</a:t>
            </a:r>
          </a:p>
        </p:txBody>
      </p:sp>
      <p:sp>
        <p:nvSpPr>
          <p:cNvPr id="8" name="TextBox 7">
            <a:extLst>
              <a:ext uri="{FF2B5EF4-FFF2-40B4-BE49-F238E27FC236}">
                <a16:creationId xmlns:a16="http://schemas.microsoft.com/office/drawing/2014/main" id="{50E6FAE1-F54B-B9A5-2AAF-435201A701CB}"/>
              </a:ext>
            </a:extLst>
          </p:cNvPr>
          <p:cNvSpPr txBox="1"/>
          <p:nvPr/>
        </p:nvSpPr>
        <p:spPr>
          <a:xfrm>
            <a:off x="6688454" y="1025612"/>
            <a:ext cx="4787266" cy="4883698"/>
          </a:xfrm>
          <a:prstGeom prst="rect">
            <a:avLst/>
          </a:prstGeom>
          <a:noFill/>
          <a:ln>
            <a:noFill/>
          </a:ln>
        </p:spPr>
        <p:txBody>
          <a:bodyPr wrap="none" rtlCol="0" anchor="t" anchorCtr="0">
            <a:normAutofit/>
          </a:bodyPr>
          <a:lstStyle/>
          <a:p>
            <a:pPr algn="l"/>
            <a:r>
              <a:rPr lang="en-AU" sz="2800" b="1" dirty="0">
                <a:latin typeface="Century Gothic" panose="020B0502020202020204" pitchFamily="34" charset="0"/>
                <a:cs typeface="Futura Medium" panose="020B0602020204020303" pitchFamily="34" charset="-79"/>
              </a:rPr>
              <a:t>Total torque</a:t>
            </a:r>
          </a:p>
          <a:p>
            <a:pPr algn="l"/>
            <a:endParaRPr lang="en-AU" sz="2800" b="1" dirty="0">
              <a:latin typeface="Century Gothic" panose="020B0502020202020204" pitchFamily="34" charset="0"/>
              <a:cs typeface="Futura Medium" panose="020B0602020204020303" pitchFamily="34" charset="-79"/>
            </a:endParaRPr>
          </a:p>
          <a:p>
            <a:pPr algn="l"/>
            <a:r>
              <a:rPr lang="en-AU" sz="3200" b="1" dirty="0">
                <a:latin typeface="Century Gothic" panose="020B0502020202020204" pitchFamily="34" charset="0"/>
                <a:cs typeface="Futura Medium" panose="020B0602020204020303" pitchFamily="34" charset="-79"/>
                <a:sym typeface="Symbol" panose="05050102010706020507" pitchFamily="18" charset="2"/>
              </a:rPr>
              <a:t></a:t>
            </a:r>
            <a:r>
              <a:rPr lang="en-AU" sz="3200" b="1" baseline="-25000" dirty="0">
                <a:latin typeface="Century Gothic" panose="020B0502020202020204" pitchFamily="34" charset="0"/>
                <a:cs typeface="Futura Medium" panose="020B0602020204020303" pitchFamily="34" charset="-79"/>
                <a:sym typeface="Symbol" panose="05050102010706020507" pitchFamily="18" charset="2"/>
              </a:rPr>
              <a:t>t</a:t>
            </a:r>
            <a:r>
              <a:rPr lang="en-AU" sz="3200" b="1" dirty="0">
                <a:latin typeface="Century Gothic" panose="020B0502020202020204" pitchFamily="34" charset="0"/>
                <a:cs typeface="Futura Medium" panose="020B0602020204020303" pitchFamily="34" charset="-79"/>
                <a:sym typeface="Symbol" panose="05050102010706020507" pitchFamily="18" charset="2"/>
              </a:rPr>
              <a:t> = 2</a:t>
            </a:r>
          </a:p>
          <a:p>
            <a:pPr algn="l"/>
            <a:endParaRPr lang="en-AU" sz="3200" b="1" dirty="0">
              <a:latin typeface="Century Gothic" panose="020B0502020202020204" pitchFamily="34" charset="0"/>
              <a:cs typeface="Futura Medium" panose="020B0602020204020303" pitchFamily="34" charset="-79"/>
              <a:sym typeface="Symbol" panose="05050102010706020507" pitchFamily="18" charset="2"/>
            </a:endParaRPr>
          </a:p>
          <a:p>
            <a:pPr algn="l"/>
            <a:r>
              <a:rPr lang="en-AU" sz="3200" b="1" dirty="0">
                <a:latin typeface="Century Gothic" panose="020B0502020202020204" pitchFamily="34" charset="0"/>
                <a:cs typeface="Futura Medium" panose="020B0602020204020303" pitchFamily="34" charset="-79"/>
                <a:sym typeface="Symbol" panose="05050102010706020507" pitchFamily="18" charset="2"/>
              </a:rPr>
              <a:t>    = 2 F r</a:t>
            </a:r>
          </a:p>
          <a:p>
            <a:pPr algn="l"/>
            <a:endParaRPr lang="en-AU" sz="3200" b="1" dirty="0">
              <a:latin typeface="Century Gothic" panose="020B0502020202020204" pitchFamily="34" charset="0"/>
              <a:cs typeface="Futura Medium" panose="020B0602020204020303" pitchFamily="34" charset="-79"/>
              <a:sym typeface="Symbol" panose="05050102010706020507" pitchFamily="18" charset="2"/>
            </a:endParaRPr>
          </a:p>
          <a:p>
            <a:pPr algn="l"/>
            <a:r>
              <a:rPr lang="en-AU" sz="3200" b="1" dirty="0">
                <a:latin typeface="Century Gothic" panose="020B0502020202020204" pitchFamily="34" charset="0"/>
                <a:cs typeface="Futura Medium" panose="020B0602020204020303" pitchFamily="34" charset="-79"/>
                <a:sym typeface="Symbol" panose="05050102010706020507" pitchFamily="18" charset="2"/>
              </a:rPr>
              <a:t>    = 2 </a:t>
            </a:r>
            <a:r>
              <a:rPr lang="en-AU" sz="3200" b="1" dirty="0">
                <a:latin typeface="Times New Roman" panose="02020603050405020304" pitchFamily="18" charset="0"/>
                <a:cs typeface="Times New Roman" panose="02020603050405020304" pitchFamily="18" charset="0"/>
                <a:sym typeface="Symbol" panose="05050102010706020507" pitchFamily="18" charset="2"/>
              </a:rPr>
              <a:t>I l </a:t>
            </a:r>
            <a:r>
              <a:rPr lang="en-AU" sz="3200" b="1" dirty="0">
                <a:latin typeface="Century Gothic" panose="020B0502020202020204" pitchFamily="34" charset="0"/>
                <a:cs typeface="Futura Medium" panose="020B0602020204020303" pitchFamily="34" charset="-79"/>
                <a:sym typeface="Symbol" panose="05050102010706020507" pitchFamily="18" charset="2"/>
              </a:rPr>
              <a:t>B r</a:t>
            </a:r>
          </a:p>
          <a:p>
            <a:pPr algn="l"/>
            <a:endParaRPr lang="en-AU" sz="3200" b="1" dirty="0">
              <a:latin typeface="Century Gothic" panose="020B0502020202020204" pitchFamily="34" charset="0"/>
              <a:cs typeface="Futura Medium" panose="020B0602020204020303" pitchFamily="34" charset="-79"/>
              <a:sym typeface="Symbol" panose="05050102010706020507" pitchFamily="18" charset="2"/>
            </a:endParaRPr>
          </a:p>
          <a:p>
            <a:pPr algn="l"/>
            <a:r>
              <a:rPr lang="en-AU" sz="3200" b="1" dirty="0">
                <a:latin typeface="Century Gothic" panose="020B0502020202020204" pitchFamily="34" charset="0"/>
                <a:cs typeface="Futura Medium" panose="020B0602020204020303" pitchFamily="34" charset="-79"/>
                <a:sym typeface="Symbol" panose="05050102010706020507" pitchFamily="18" charset="2"/>
              </a:rPr>
              <a:t> </a:t>
            </a:r>
            <a:r>
              <a:rPr lang="en-AU" sz="3200" b="1" baseline="-25000" dirty="0">
                <a:latin typeface="Century Gothic" panose="020B0502020202020204" pitchFamily="34" charset="0"/>
                <a:cs typeface="Futura Medium" panose="020B0602020204020303" pitchFamily="34" charset="-79"/>
                <a:sym typeface="Symbol" panose="05050102010706020507" pitchFamily="18" charset="2"/>
              </a:rPr>
              <a:t>t</a:t>
            </a:r>
            <a:r>
              <a:rPr lang="en-AU" sz="3200" b="1" dirty="0">
                <a:latin typeface="Century Gothic" panose="020B0502020202020204" pitchFamily="34" charset="0"/>
                <a:cs typeface="Futura Medium" panose="020B0602020204020303" pitchFamily="34" charset="-79"/>
                <a:sym typeface="Symbol" panose="05050102010706020507" pitchFamily="18" charset="2"/>
              </a:rPr>
              <a:t> = N I B A</a:t>
            </a:r>
            <a:endParaRPr lang="en-AU" sz="3200" b="1" dirty="0">
              <a:latin typeface="Century Gothic" panose="020B0502020202020204" pitchFamily="34" charset="0"/>
              <a:cs typeface="Futura Medium" panose="020B0602020204020303" pitchFamily="34" charset="-79"/>
            </a:endParaRPr>
          </a:p>
        </p:txBody>
      </p:sp>
      <p:sp>
        <p:nvSpPr>
          <p:cNvPr id="9" name="TextBox 8">
            <a:extLst>
              <a:ext uri="{FF2B5EF4-FFF2-40B4-BE49-F238E27FC236}">
                <a16:creationId xmlns:a16="http://schemas.microsoft.com/office/drawing/2014/main" id="{6B76E3A0-0015-C0C7-921D-E1DC8967F95D}"/>
              </a:ext>
            </a:extLst>
          </p:cNvPr>
          <p:cNvSpPr txBox="1"/>
          <p:nvPr/>
        </p:nvSpPr>
        <p:spPr>
          <a:xfrm>
            <a:off x="9082087" y="4366260"/>
            <a:ext cx="2903220" cy="845820"/>
          </a:xfrm>
          <a:prstGeom prst="rect">
            <a:avLst/>
          </a:prstGeom>
          <a:noFill/>
          <a:ln>
            <a:noFill/>
          </a:ln>
        </p:spPr>
        <p:txBody>
          <a:bodyPr wrap="square" rtlCol="0" anchor="t" anchorCtr="0">
            <a:normAutofit/>
          </a:bodyPr>
          <a:lstStyle/>
          <a:p>
            <a:pPr algn="l"/>
            <a:r>
              <a:rPr lang="en-AU" sz="2000" dirty="0">
                <a:latin typeface="Century Gothic" panose="020B0502020202020204" pitchFamily="34" charset="0"/>
                <a:cs typeface="Futura Medium" panose="020B0602020204020303" pitchFamily="34" charset="-79"/>
              </a:rPr>
              <a:t>A = 2* length*width</a:t>
            </a:r>
          </a:p>
        </p:txBody>
      </p:sp>
    </p:spTree>
    <p:extLst>
      <p:ext uri="{BB962C8B-B14F-4D97-AF65-F5344CB8AC3E}">
        <p14:creationId xmlns:p14="http://schemas.microsoft.com/office/powerpoint/2010/main" val="85685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FDFC4-7213-4B80-88AC-CFDA713A6754}"/>
              </a:ext>
            </a:extLst>
          </p:cNvPr>
          <p:cNvSpPr>
            <a:spLocks noGrp="1"/>
          </p:cNvSpPr>
          <p:nvPr>
            <p:ph type="body" sz="quarter" idx="10"/>
          </p:nvPr>
        </p:nvSpPr>
        <p:spPr/>
        <p:txBody>
          <a:bodyPr/>
          <a:lstStyle/>
          <a:p>
            <a:r>
              <a:rPr lang="en-AU" sz="11500" dirty="0"/>
              <a:t> </a:t>
            </a:r>
          </a:p>
        </p:txBody>
      </p:sp>
      <p:sp>
        <p:nvSpPr>
          <p:cNvPr id="3" name="Text Placeholder 2">
            <a:extLst>
              <a:ext uri="{FF2B5EF4-FFF2-40B4-BE49-F238E27FC236}">
                <a16:creationId xmlns:a16="http://schemas.microsoft.com/office/drawing/2014/main" id="{077C5160-7C61-4493-B223-FEA0BC7A48F2}"/>
              </a:ext>
            </a:extLst>
          </p:cNvPr>
          <p:cNvSpPr>
            <a:spLocks noGrp="1"/>
          </p:cNvSpPr>
          <p:nvPr>
            <p:ph type="body" sz="quarter" idx="11"/>
          </p:nvPr>
        </p:nvSpPr>
        <p:spPr/>
        <p:txBody>
          <a:bodyPr/>
          <a:lstStyle/>
          <a:p>
            <a:r>
              <a:rPr lang="en-AU" b="1" dirty="0">
                <a:solidFill>
                  <a:srgbClr val="FFD966"/>
                </a:solidFill>
              </a:rPr>
              <a:t>Homework</a:t>
            </a:r>
          </a:p>
        </p:txBody>
      </p:sp>
      <p:sp>
        <p:nvSpPr>
          <p:cNvPr id="4" name="Text Placeholder 1">
            <a:extLst>
              <a:ext uri="{FF2B5EF4-FFF2-40B4-BE49-F238E27FC236}">
                <a16:creationId xmlns:a16="http://schemas.microsoft.com/office/drawing/2014/main" id="{7BDBBFB5-956F-2527-FA28-A05F59144EFE}"/>
              </a:ext>
            </a:extLst>
          </p:cNvPr>
          <p:cNvSpPr txBox="1">
            <a:spLocks/>
          </p:cNvSpPr>
          <p:nvPr/>
        </p:nvSpPr>
        <p:spPr>
          <a:xfrm>
            <a:off x="295274" y="1567484"/>
            <a:ext cx="11601508" cy="2929609"/>
          </a:xfrm>
          <a:prstGeom prst="rect">
            <a:avLst/>
          </a:prstGeom>
          <a:solidFill>
            <a:srgbClr val="2E546D"/>
          </a:solidFill>
          <a:ln>
            <a:noFill/>
          </a:ln>
        </p:spPr>
        <p:txBody>
          <a:bodyPr tIns="144000" bIns="0"/>
          <a:lstStyle>
            <a:lvl1pPr marL="0" indent="0" algn="l" defTabSz="914400" rtl="0" eaLnBrk="1" latinLnBrk="0" hangingPunct="1">
              <a:lnSpc>
                <a:spcPct val="90000"/>
              </a:lnSpc>
              <a:spcBef>
                <a:spcPts val="1000"/>
              </a:spcBef>
              <a:buFont typeface="Arial" panose="020B0604020202020204" pitchFamily="34" charset="0"/>
              <a:buNone/>
              <a:defRPr sz="6000" b="1" i="0" kern="1200">
                <a:solidFill>
                  <a:schemeClr val="bg1"/>
                </a:solidFill>
                <a:latin typeface="Century Gothic" panose="020B0502020202020204" pitchFamily="34" charset="0"/>
                <a:ea typeface="+mn-ea"/>
                <a:cs typeface="Futura Medium" panose="020B0602020204020303" pitchFamily="34" charset="-79"/>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bg1"/>
                </a:solidFill>
                <a:latin typeface="Futura Medium" panose="020B0602020204020303" pitchFamily="34" charset="-79"/>
                <a:ea typeface="+mn-ea"/>
                <a:cs typeface="Futura Medium" panose="020B0602020204020303" pitchFamily="34" charset="-79"/>
              </a:defRPr>
            </a:lvl2pPr>
            <a:lvl3pPr marL="914400" indent="0" algn="l" defTabSz="914400" rtl="0" eaLnBrk="1" latinLnBrk="0" hangingPunct="1">
              <a:lnSpc>
                <a:spcPct val="90000"/>
              </a:lnSpc>
              <a:spcBef>
                <a:spcPts val="500"/>
              </a:spcBef>
              <a:buFont typeface="Arial" panose="020B0604020202020204" pitchFamily="34" charset="0"/>
              <a:buNone/>
              <a:defRPr sz="2000" b="1" kern="1200">
                <a:solidFill>
                  <a:schemeClr val="bg1"/>
                </a:solidFill>
                <a:latin typeface="Futura Medium" panose="020B0602020204020303" pitchFamily="34" charset="-79"/>
                <a:ea typeface="+mn-ea"/>
                <a:cs typeface="Futura Medium" panose="020B0602020204020303" pitchFamily="34" charset="-79"/>
              </a:defRPr>
            </a:lvl3pPr>
            <a:lvl4pPr marL="1371600" indent="0" algn="l"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Futura Medium" panose="020B0602020204020303" pitchFamily="34" charset="-79"/>
                <a:ea typeface="+mn-ea"/>
                <a:cs typeface="Futura Medium" panose="020B0602020204020303" pitchFamily="34" charset="-79"/>
              </a:defRPr>
            </a:lvl4pPr>
            <a:lvl5pPr marL="1828800" indent="0" algn="l" defTabSz="914400" rtl="0" eaLnBrk="1" latinLnBrk="0" hangingPunct="1">
              <a:lnSpc>
                <a:spcPct val="90000"/>
              </a:lnSpc>
              <a:spcBef>
                <a:spcPts val="500"/>
              </a:spcBef>
              <a:buFont typeface="Arial" panose="020B0604020202020204" pitchFamily="34" charset="0"/>
              <a:buNone/>
              <a:defRPr sz="1800" b="1" kern="1200">
                <a:solidFill>
                  <a:schemeClr val="bg1"/>
                </a:solidFill>
                <a:latin typeface="Futura Medium" panose="020B0602020204020303" pitchFamily="34" charset="-79"/>
                <a:ea typeface="+mn-ea"/>
                <a:cs typeface="Futura Medium" panose="020B06020202040203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Questions on DC Motor worksheet</a:t>
            </a:r>
          </a:p>
        </p:txBody>
      </p:sp>
    </p:spTree>
    <p:extLst>
      <p:ext uri="{BB962C8B-B14F-4D97-AF65-F5344CB8AC3E}">
        <p14:creationId xmlns:p14="http://schemas.microsoft.com/office/powerpoint/2010/main" val="1604990180"/>
      </p:ext>
    </p:extLst>
  </p:cSld>
  <p:clrMapOvr>
    <a:masterClrMapping/>
  </p:clrMapOvr>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7fa3f3b-e89d-475b-8a2d-088e5c03107e" xsi:nil="true"/>
    <lcf76f155ced4ddcb4097134ff3c332f xmlns="ba6ee96d-6780-4ce9-ba7b-fb47f72e0c1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F09D33-A1B5-4438-8F96-65DD71762491}">
  <ds:schemaRefs>
    <ds:schemaRef ds:uri="http://schemas.microsoft.com/sharepoint/v3/contenttype/forms"/>
  </ds:schemaRefs>
</ds:datastoreItem>
</file>

<file path=customXml/itemProps2.xml><?xml version="1.0" encoding="utf-8"?>
<ds:datastoreItem xmlns:ds="http://schemas.openxmlformats.org/officeDocument/2006/customXml" ds:itemID="{AD5BC30B-A8FB-4389-B40F-C069B6D2FAB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8B4D30E-1783-477A-BA95-C03331BAD075}"/>
</file>

<file path=docProps/app.xml><?xml version="1.0" encoding="utf-8"?>
<Properties xmlns="http://schemas.openxmlformats.org/officeDocument/2006/extended-properties" xmlns:vt="http://schemas.openxmlformats.org/officeDocument/2006/docPropsVTypes">
  <Template>{33057687-8793-EB47-A5E0-08E93C53D0F2}tf10001071</Template>
  <TotalTime>6891</TotalTime>
  <Words>132</Words>
  <Application>Microsoft Office PowerPoint</Application>
  <PresentationFormat>Widescreen</PresentationFormat>
  <Paragraphs>38</Paragraphs>
  <Slides>5</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Calibri</vt:lpstr>
      <vt:lpstr>Century Gothic</vt:lpstr>
      <vt:lpstr>Futura Medium</vt:lpstr>
      <vt:lpstr>Roboto</vt:lpstr>
      <vt:lpstr>Times New Roman</vt:lpstr>
      <vt:lpstr>Daily Review</vt:lpstr>
      <vt:lpstr>1_Explicit Instruction_Dark</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Mark BAKER</cp:lastModifiedBy>
  <cp:revision>448</cp:revision>
  <cp:lastPrinted>2018-05-27T06:54:10Z</cp:lastPrinted>
  <dcterms:created xsi:type="dcterms:W3CDTF">2018-03-29T05:56:09Z</dcterms:created>
  <dcterms:modified xsi:type="dcterms:W3CDTF">2023-05-10T02:48:58Z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