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32" r:id="rId4"/>
    <p:sldMasterId id="2147484274" r:id="rId5"/>
  </p:sldMasterIdLst>
  <p:notesMasterIdLst>
    <p:notesMasterId r:id="rId17"/>
  </p:notesMasterIdLst>
  <p:handoutMasterIdLst>
    <p:handoutMasterId r:id="rId18"/>
  </p:handoutMasterIdLst>
  <p:sldIdLst>
    <p:sldId id="577" r:id="rId6"/>
    <p:sldId id="528" r:id="rId7"/>
    <p:sldId id="653" r:id="rId8"/>
    <p:sldId id="634" r:id="rId9"/>
    <p:sldId id="635" r:id="rId10"/>
    <p:sldId id="636" r:id="rId11"/>
    <p:sldId id="654" r:id="rId12"/>
    <p:sldId id="655" r:id="rId13"/>
    <p:sldId id="640" r:id="rId14"/>
    <p:sldId id="656" r:id="rId15"/>
    <p:sldId id="65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elle Buss" initials="M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3C18"/>
    <a:srgbClr val="4472C4"/>
    <a:srgbClr val="FF0000"/>
    <a:srgbClr val="FFD966"/>
    <a:srgbClr val="8FAADC"/>
    <a:srgbClr val="159B4B"/>
    <a:srgbClr val="0070C0"/>
    <a:srgbClr val="C55A11"/>
    <a:srgbClr val="6E407C"/>
    <a:srgbClr val="FBCA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84" autoAdjust="0"/>
    <p:restoredTop sz="74194" autoAdjust="0"/>
  </p:normalViewPr>
  <p:slideViewPr>
    <p:cSldViewPr snapToGrid="0" snapToObjects="1">
      <p:cViewPr varScale="1">
        <p:scale>
          <a:sx n="83" d="100"/>
          <a:sy n="83" d="100"/>
        </p:scale>
        <p:origin x="732" y="9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7" d="100"/>
          <a:sy n="77" d="100"/>
        </p:scale>
        <p:origin x="259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8E4B7C-96ED-E449-9693-B655C4671F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28D809C4-E54C-A54E-B9F4-56C375E0D8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3AD932-3578-6E4B-810C-4CF7533A98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A9B4CA-DA29-0849-8519-4B81F4CE08AD}" type="slidenum">
              <a:rPr lang="en-US" smtClean="0"/>
              <a:t>‹#›</a:t>
            </a:fld>
            <a:endParaRPr lang="en-US"/>
          </a:p>
        </p:txBody>
      </p:sp>
      <p:sp>
        <p:nvSpPr>
          <p:cNvPr id="6" name="Date Placeholder 5">
            <a:extLst>
              <a:ext uri="{FF2B5EF4-FFF2-40B4-BE49-F238E27FC236}">
                <a16:creationId xmlns:a16="http://schemas.microsoft.com/office/drawing/2014/main" id="{27115A18-6E6E-F748-9363-1DB667F252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89F1C8-9A67-204B-8DB6-6C2E5B2C92D6}" type="datetimeFigureOut">
              <a:rPr lang="en-US" smtClean="0"/>
              <a:t>6/14/2023</a:t>
            </a:fld>
            <a:endParaRPr lang="en-US"/>
          </a:p>
        </p:txBody>
      </p:sp>
    </p:spTree>
    <p:extLst>
      <p:ext uri="{BB962C8B-B14F-4D97-AF65-F5344CB8AC3E}">
        <p14:creationId xmlns:p14="http://schemas.microsoft.com/office/powerpoint/2010/main" val="1631531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AB6C6-360D-448E-B12B-FCD285160A81}" type="datetimeFigureOut">
              <a:rPr lang="en-AU" smtClean="0"/>
              <a:t>14/06/2023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756B8-97A8-4FA1-B26A-2500BA5D4D05}" type="slidenum">
              <a:rPr lang="en-AU" smtClean="0"/>
              <a:t>‹#›</a:t>
            </a:fld>
            <a:endParaRPr lang="en-AU"/>
          </a:p>
        </p:txBody>
      </p:sp>
    </p:spTree>
    <p:extLst>
      <p:ext uri="{BB962C8B-B14F-4D97-AF65-F5344CB8AC3E}">
        <p14:creationId xmlns:p14="http://schemas.microsoft.com/office/powerpoint/2010/main" val="186644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Eddy currents</a:t>
            </a:r>
            <a:endParaRPr lang="en-AU" u="sng" dirty="0"/>
          </a:p>
          <a:p>
            <a:r>
              <a:rPr lang="en-AU" u="sng" dirty="0"/>
              <a:t>Solenoid induced currents</a:t>
            </a:r>
          </a:p>
          <a:p>
            <a:r>
              <a:rPr lang="en-AU" u="sng" dirty="0"/>
              <a:t>Generators</a:t>
            </a:r>
          </a:p>
          <a:p>
            <a:r>
              <a:rPr lang="en-AU" dirty="0"/>
              <a:t>Induced current due to Earth’s magnetic field</a:t>
            </a:r>
          </a:p>
          <a:p>
            <a:endParaRPr lang="en-AU" dirty="0"/>
          </a:p>
          <a:p>
            <a:endParaRPr lang="en-AU" dirty="0"/>
          </a:p>
        </p:txBody>
      </p:sp>
      <p:sp>
        <p:nvSpPr>
          <p:cNvPr id="4" name="Slide Number Placeholder 3"/>
          <p:cNvSpPr>
            <a:spLocks noGrp="1"/>
          </p:cNvSpPr>
          <p:nvPr>
            <p:ph type="sldNum" sz="quarter" idx="5"/>
          </p:nvPr>
        </p:nvSpPr>
        <p:spPr/>
        <p:txBody>
          <a:bodyPr/>
          <a:lstStyle/>
          <a:p>
            <a:fld id="{B5B756B8-97A8-4FA1-B26A-2500BA5D4D05}" type="slidenum">
              <a:rPr lang="en-AU" smtClean="0"/>
              <a:t>1</a:t>
            </a:fld>
            <a:endParaRPr lang="en-AU"/>
          </a:p>
        </p:txBody>
      </p:sp>
    </p:spTree>
    <p:extLst>
      <p:ext uri="{BB962C8B-B14F-4D97-AF65-F5344CB8AC3E}">
        <p14:creationId xmlns:p14="http://schemas.microsoft.com/office/powerpoint/2010/main" val="2072108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10</a:t>
            </a:fld>
            <a:endParaRPr lang="en-AU"/>
          </a:p>
        </p:txBody>
      </p:sp>
    </p:spTree>
    <p:extLst>
      <p:ext uri="{BB962C8B-B14F-4D97-AF65-F5344CB8AC3E}">
        <p14:creationId xmlns:p14="http://schemas.microsoft.com/office/powerpoint/2010/main" val="2273656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11</a:t>
            </a:fld>
            <a:endParaRPr lang="en-AU"/>
          </a:p>
        </p:txBody>
      </p:sp>
    </p:spTree>
    <p:extLst>
      <p:ext uri="{BB962C8B-B14F-4D97-AF65-F5344CB8AC3E}">
        <p14:creationId xmlns:p14="http://schemas.microsoft.com/office/powerpoint/2010/main" val="231524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2</a:t>
            </a:fld>
            <a:endParaRPr lang="en-AU"/>
          </a:p>
        </p:txBody>
      </p:sp>
    </p:spTree>
    <p:extLst>
      <p:ext uri="{BB962C8B-B14F-4D97-AF65-F5344CB8AC3E}">
        <p14:creationId xmlns:p14="http://schemas.microsoft.com/office/powerpoint/2010/main" val="799357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3</a:t>
            </a:fld>
            <a:endParaRPr lang="en-AU"/>
          </a:p>
        </p:txBody>
      </p:sp>
    </p:spTree>
    <p:extLst>
      <p:ext uri="{BB962C8B-B14F-4D97-AF65-F5344CB8AC3E}">
        <p14:creationId xmlns:p14="http://schemas.microsoft.com/office/powerpoint/2010/main" val="909688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4</a:t>
            </a:fld>
            <a:endParaRPr lang="en-AU"/>
          </a:p>
        </p:txBody>
      </p:sp>
    </p:spTree>
    <p:extLst>
      <p:ext uri="{BB962C8B-B14F-4D97-AF65-F5344CB8AC3E}">
        <p14:creationId xmlns:p14="http://schemas.microsoft.com/office/powerpoint/2010/main" val="843396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5</a:t>
            </a:fld>
            <a:endParaRPr lang="en-AU"/>
          </a:p>
        </p:txBody>
      </p:sp>
    </p:spTree>
    <p:extLst>
      <p:ext uri="{BB962C8B-B14F-4D97-AF65-F5344CB8AC3E}">
        <p14:creationId xmlns:p14="http://schemas.microsoft.com/office/powerpoint/2010/main" val="4167853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Current flows D </a:t>
            </a:r>
            <a:r>
              <a:rPr lang="en-US" b="0" dirty="0">
                <a:sym typeface="Wingdings" panose="05000000000000000000" pitchFamily="2" charset="2"/>
              </a:rPr>
              <a:t> C  B  A</a:t>
            </a:r>
            <a:endParaRPr lang="en-US" b="0" dirty="0"/>
          </a:p>
          <a:p>
            <a:endParaRPr lang="en-US" b="0" dirty="0"/>
          </a:p>
          <a:p>
            <a:r>
              <a:rPr lang="en-US" b="0" dirty="0"/>
              <a:t>Current reverses every time the plane is perpendicular to the field (0, 180, 360)</a:t>
            </a:r>
          </a:p>
          <a:p>
            <a:endParaRPr lang="en-US" b="0" dirty="0"/>
          </a:p>
          <a:p>
            <a:r>
              <a:rPr lang="en-US" b="0" dirty="0"/>
              <a:t>Emf is a maximum when the rate of change of flux is a maximum. This is when the coil is parallel to the field (90 and 270 degrees in picture) (goes from no flux to flux)</a:t>
            </a:r>
          </a:p>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6</a:t>
            </a:fld>
            <a:endParaRPr lang="en-AU"/>
          </a:p>
        </p:txBody>
      </p:sp>
    </p:spTree>
    <p:extLst>
      <p:ext uri="{BB962C8B-B14F-4D97-AF65-F5344CB8AC3E}">
        <p14:creationId xmlns:p14="http://schemas.microsoft.com/office/powerpoint/2010/main" val="1507963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7</a:t>
            </a:fld>
            <a:endParaRPr lang="en-AU"/>
          </a:p>
        </p:txBody>
      </p:sp>
    </p:spTree>
    <p:extLst>
      <p:ext uri="{BB962C8B-B14F-4D97-AF65-F5344CB8AC3E}">
        <p14:creationId xmlns:p14="http://schemas.microsoft.com/office/powerpoint/2010/main" val="1060042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f = RPM/60 = 1.6 Hz</a:t>
            </a:r>
          </a:p>
          <a:p>
            <a:r>
              <a:rPr lang="en-US" b="0" dirty="0"/>
              <a:t>Emf max = 55.6 V</a:t>
            </a:r>
          </a:p>
          <a:p>
            <a:endParaRPr lang="en-AU" b="0" dirty="0"/>
          </a:p>
          <a:p>
            <a:r>
              <a:rPr lang="en-AU" b="0" dirty="0"/>
              <a:t>If the current is flowing into the positive end of the voltmeter, positive emf</a:t>
            </a:r>
          </a:p>
          <a:p>
            <a:endParaRPr lang="en-AU" b="0" dirty="0"/>
          </a:p>
          <a:p>
            <a:r>
              <a:rPr lang="en-AU" b="0" dirty="0"/>
              <a:t>Starting:</a:t>
            </a:r>
          </a:p>
          <a:p>
            <a:r>
              <a:rPr lang="en-AU" b="0" dirty="0"/>
              <a:t>Field is parallel with the coil. Lowest flux going through coil. Largest change in flux. Largest emf. </a:t>
            </a:r>
          </a:p>
          <a:p>
            <a:r>
              <a:rPr lang="en-AU" b="0" dirty="0"/>
              <a:t>So starting at maximum emf.</a:t>
            </a:r>
          </a:p>
          <a:p>
            <a:endParaRPr lang="en-AU" b="0" dirty="0"/>
          </a:p>
          <a:p>
            <a:r>
              <a:rPr lang="en-AU" b="0" dirty="0"/>
              <a:t>Direction:</a:t>
            </a:r>
          </a:p>
          <a:p>
            <a:r>
              <a:rPr lang="en-AU" b="0" dirty="0"/>
              <a:t>Use right hand velocity palm rule for segment of coil (the one closest to N). Thumb points towards velocity. Fingers point towards field lines. Palm is the force on the positive charges </a:t>
            </a:r>
            <a:r>
              <a:rPr lang="en-AU" b="0" dirty="0">
                <a:sym typeface="Wingdings" panose="05000000000000000000" pitchFamily="2" charset="2"/>
              </a:rPr>
              <a:t> up (clockwise, towards the positive end of the voltmeter). Therefore starting with a positive voltage.</a:t>
            </a:r>
            <a:endParaRPr lang="en-AU" b="0" dirty="0"/>
          </a:p>
          <a:p>
            <a:endParaRPr lang="en-AU" b="0" dirty="0"/>
          </a:p>
          <a:p>
            <a:r>
              <a:rPr lang="en-AU" b="0" dirty="0"/>
              <a:t>At 90 deg: </a:t>
            </a:r>
          </a:p>
          <a:p>
            <a:r>
              <a:rPr lang="en-AU" b="0" dirty="0"/>
              <a:t>Field is perpendicular to coil. Largest flux going through. Lowest change in flux. Lowest emf.</a:t>
            </a:r>
          </a:p>
          <a:p>
            <a:r>
              <a:rPr lang="en-AU" b="0" dirty="0"/>
              <a:t>So minimum at 90deg.</a:t>
            </a:r>
          </a:p>
          <a:p>
            <a:endParaRPr lang="en-AU" b="0" dirty="0"/>
          </a:p>
          <a:p>
            <a:endParaRPr lang="en-AU" b="0" dirty="0"/>
          </a:p>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8</a:t>
            </a:fld>
            <a:endParaRPr lang="en-AU"/>
          </a:p>
        </p:txBody>
      </p:sp>
    </p:spTree>
    <p:extLst>
      <p:ext uri="{BB962C8B-B14F-4D97-AF65-F5344CB8AC3E}">
        <p14:creationId xmlns:p14="http://schemas.microsoft.com/office/powerpoint/2010/main" val="4206852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dirty="0"/>
              <a:t>Emf = V = IR = L v B</a:t>
            </a:r>
          </a:p>
          <a:p>
            <a:endParaRPr lang="en-AU" b="0" dirty="0"/>
          </a:p>
          <a:p>
            <a:r>
              <a:rPr lang="en-AU" b="0" dirty="0"/>
              <a:t>R = </a:t>
            </a:r>
            <a:r>
              <a:rPr lang="en-AU" b="0" dirty="0" err="1"/>
              <a:t>LvB</a:t>
            </a:r>
            <a:r>
              <a:rPr lang="en-AU" b="0" dirty="0"/>
              <a:t> / I = 0.8 * 2 * 4 / 2 = 3.2 ohms</a:t>
            </a:r>
          </a:p>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9</a:t>
            </a:fld>
            <a:endParaRPr lang="en-AU"/>
          </a:p>
        </p:txBody>
      </p:sp>
    </p:spTree>
    <p:extLst>
      <p:ext uri="{BB962C8B-B14F-4D97-AF65-F5344CB8AC3E}">
        <p14:creationId xmlns:p14="http://schemas.microsoft.com/office/powerpoint/2010/main" val="3219386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4.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4.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R) Daily Edit">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1572219"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Daily Edit</a:t>
            </a:r>
          </a:p>
        </p:txBody>
      </p:sp>
      <p:sp>
        <p:nvSpPr>
          <p:cNvPr id="6" name="TextBox 5">
            <a:extLst>
              <a:ext uri="{FF2B5EF4-FFF2-40B4-BE49-F238E27FC236}">
                <a16:creationId xmlns:a16="http://schemas.microsoft.com/office/drawing/2014/main" id="{8BA40631-C083-AD47-B428-316584A39680}"/>
              </a:ext>
            </a:extLst>
          </p:cNvPr>
          <p:cNvSpPr txBox="1"/>
          <p:nvPr userDrawn="1"/>
        </p:nvSpPr>
        <p:spPr>
          <a:xfrm>
            <a:off x="1867437" y="208655"/>
            <a:ext cx="10004958" cy="515263"/>
          </a:xfrm>
          <a:prstGeom prst="rect">
            <a:avLst/>
          </a:prstGeom>
          <a:no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Sit down and begin this task immediately.</a:t>
            </a:r>
          </a:p>
        </p:txBody>
      </p:sp>
      <p:sp>
        <p:nvSpPr>
          <p:cNvPr id="7" name="Text Placeholder 6">
            <a:extLst>
              <a:ext uri="{FF2B5EF4-FFF2-40B4-BE49-F238E27FC236}">
                <a16:creationId xmlns:a16="http://schemas.microsoft.com/office/drawing/2014/main" id="{BF35187B-F1B6-6642-9304-A94B5E4C924F}"/>
              </a:ext>
            </a:extLst>
          </p:cNvPr>
          <p:cNvSpPr>
            <a:spLocks noGrp="1"/>
          </p:cNvSpPr>
          <p:nvPr>
            <p:ph type="body" sz="quarter" idx="10" hasCustomPrompt="1"/>
          </p:nvPr>
        </p:nvSpPr>
        <p:spPr>
          <a:xfrm>
            <a:off x="399245" y="780837"/>
            <a:ext cx="11359166" cy="111235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Explain what students need to do.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
        <p:nvSpPr>
          <p:cNvPr id="10" name="Text Placeholder 6">
            <a:extLst>
              <a:ext uri="{FF2B5EF4-FFF2-40B4-BE49-F238E27FC236}">
                <a16:creationId xmlns:a16="http://schemas.microsoft.com/office/drawing/2014/main" id="{93AE7A03-206B-7848-A477-7A841FF720DA}"/>
              </a:ext>
            </a:extLst>
          </p:cNvPr>
          <p:cNvSpPr>
            <a:spLocks noGrp="1"/>
          </p:cNvSpPr>
          <p:nvPr>
            <p:ph type="body" sz="quarter" idx="11" hasCustomPrompt="1"/>
          </p:nvPr>
        </p:nvSpPr>
        <p:spPr>
          <a:xfrm>
            <a:off x="399245" y="2066578"/>
            <a:ext cx="11359166" cy="438573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Enter in your task</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671043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 Apply">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5" y="219714"/>
            <a:ext cx="1533525" cy="352426"/>
          </a:xfrm>
          <a:prstGeom prst="rect">
            <a:avLst/>
          </a:prstGeom>
          <a:solidFill>
            <a:srgbClr val="692B7D"/>
          </a:solidFill>
        </p:spPr>
        <p:txBody>
          <a:bodyPr wrap="square" rtlCol="0" anchor="ctr">
            <a:noAutofit/>
          </a:bodyPr>
          <a:lstStyle/>
          <a:p>
            <a:pPr algn="l"/>
            <a:r>
              <a:rPr lang="en-US" sz="1600" b="1" i="0" dirty="0">
                <a:solidFill>
                  <a:srgbClr val="FBCA58"/>
                </a:solidFill>
                <a:latin typeface="Century Gothic" panose="020B0502020202020204" pitchFamily="34" charset="0"/>
                <a:cs typeface="Futura Medium" panose="020B0602020204020303" pitchFamily="34" charset="-79"/>
              </a:rPr>
              <a:t>Apply</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399245" y="685599"/>
            <a:ext cx="8954305" cy="1985962"/>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Quickly check that all students can still complete the previous steps learnt.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302823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R)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1779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I) Activate Prior Knowledge">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1E0C5E22-25B1-3743-B18A-9111EBF90486}"/>
              </a:ext>
            </a:extLst>
          </p:cNvPr>
          <p:cNvSpPr>
            <a:spLocks noGrp="1"/>
          </p:cNvSpPr>
          <p:nvPr>
            <p:ph type="body" sz="quarter" idx="14" hasCustomPrompt="1"/>
          </p:nvPr>
        </p:nvSpPr>
        <p:spPr>
          <a:xfrm>
            <a:off x="295275" y="215154"/>
            <a:ext cx="9282113" cy="375396"/>
          </a:xfrm>
          <a:prstGeom prst="rect">
            <a:avLst/>
          </a:prstGeom>
          <a:solidFill>
            <a:srgbClr val="692B7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43" name="TextBox 42">
            <a:extLst>
              <a:ext uri="{FF2B5EF4-FFF2-40B4-BE49-F238E27FC236}">
                <a16:creationId xmlns:a16="http://schemas.microsoft.com/office/drawing/2014/main" id="{5CFC19F9-C449-6E4C-AC32-E587C71AC83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692B7D"/>
                </a:solidFill>
                <a:latin typeface="Century Gothic" panose="020B0502020202020204" pitchFamily="34" charset="0"/>
                <a:cs typeface="Futura Medium" panose="020B0602020204020303" pitchFamily="34" charset="-79"/>
              </a:rPr>
              <a:t>Activate Prior Knowledge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0" name="Text Placeholder 9">
            <a:extLst>
              <a:ext uri="{FF2B5EF4-FFF2-40B4-BE49-F238E27FC236}">
                <a16:creationId xmlns:a16="http://schemas.microsoft.com/office/drawing/2014/main" id="{3A872705-675F-C243-9643-639EE2D96A8C}"/>
              </a:ext>
            </a:extLst>
          </p:cNvPr>
          <p:cNvSpPr>
            <a:spLocks noGrp="1"/>
          </p:cNvSpPr>
          <p:nvPr>
            <p:ph type="body" sz="quarter" idx="15" hasCustomPrompt="1"/>
          </p:nvPr>
        </p:nvSpPr>
        <p:spPr>
          <a:xfrm>
            <a:off x="390524" y="965946"/>
            <a:ext cx="9091613" cy="307181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b="1" i="0">
                <a:latin typeface="Century Gothic" panose="020B0502020202020204" pitchFamily="34" charset="0"/>
              </a:defRPr>
            </a:lvl1pPr>
          </a:lstStyle>
          <a:p>
            <a:pPr lvl="0"/>
            <a:r>
              <a:rPr lang="en-US" dirty="0"/>
              <a:t>Link previous learning, or a universal experience, to the topic being studied taught.  For example, key concepts already learnt in this unit, or something we all do in our lives that will connect to the learning.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a:p>
            <a:pPr lvl="0"/>
            <a:endParaRPr lang="en-US" dirty="0"/>
          </a:p>
        </p:txBody>
      </p:sp>
    </p:spTree>
    <p:extLst>
      <p:ext uri="{BB962C8B-B14F-4D97-AF65-F5344CB8AC3E}">
        <p14:creationId xmlns:p14="http://schemas.microsoft.com/office/powerpoint/2010/main" val="2220285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itle Slide">
    <p:bg>
      <p:bgPr>
        <a:solidFill>
          <a:schemeClr val="bg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sp>
        <p:nvSpPr>
          <p:cNvPr id="3" name="Text Placeholder 2">
            <a:extLst>
              <a:ext uri="{FF2B5EF4-FFF2-40B4-BE49-F238E27FC236}">
                <a16:creationId xmlns:a16="http://schemas.microsoft.com/office/drawing/2014/main" id="{35918694-72DD-404C-BFE2-AE8FDFB6A47D}"/>
              </a:ext>
            </a:extLst>
          </p:cNvPr>
          <p:cNvSpPr>
            <a:spLocks noGrp="1"/>
          </p:cNvSpPr>
          <p:nvPr>
            <p:ph type="body" sz="quarter" idx="11" hasCustomPrompt="1"/>
          </p:nvPr>
        </p:nvSpPr>
        <p:spPr>
          <a:xfrm>
            <a:off x="295219" y="1019162"/>
            <a:ext cx="2630862" cy="538162"/>
          </a:xfrm>
          <a:prstGeom prst="rect">
            <a:avLst/>
          </a:prstGeom>
          <a:solidFill>
            <a:srgbClr val="2E546D"/>
          </a:solidFill>
        </p:spPr>
        <p:txBody>
          <a:bodyPr/>
          <a:lstStyle>
            <a:lvl1pPr marL="0" indent="0">
              <a:buNone/>
              <a:defRPr sz="3200" b="0"/>
            </a:lvl1pPr>
          </a:lstStyle>
          <a:p>
            <a:r>
              <a:rPr lang="en-US" sz="2800" b="1" i="0" dirty="0">
                <a:solidFill>
                  <a:srgbClr val="FBCA58"/>
                </a:solidFill>
                <a:latin typeface="Century Gothic" panose="020B0502020202020204" pitchFamily="34" charset="0"/>
                <a:cs typeface="Futura Medium" panose="020B0602020204020303" pitchFamily="34" charset="-79"/>
              </a:rPr>
              <a:t>Learning Goal</a:t>
            </a:r>
          </a:p>
        </p:txBody>
      </p:sp>
    </p:spTree>
    <p:extLst>
      <p:ext uri="{BB962C8B-B14F-4D97-AF65-F5344CB8AC3E}">
        <p14:creationId xmlns:p14="http://schemas.microsoft.com/office/powerpoint/2010/main" val="2370218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ic Content Slide">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D052CD39-86C7-5E45-A279-441BFB974E3D}"/>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21" name="TextBox 20">
            <a:extLst>
              <a:ext uri="{FF2B5EF4-FFF2-40B4-BE49-F238E27FC236}">
                <a16:creationId xmlns:a16="http://schemas.microsoft.com/office/drawing/2014/main" id="{8057D734-81AA-2049-8345-B99B4BA91645}"/>
              </a:ext>
            </a:extLst>
          </p:cNvPr>
          <p:cNvSpPr txBox="1"/>
          <p:nvPr userDrawn="1"/>
        </p:nvSpPr>
        <p:spPr>
          <a:xfrm>
            <a:off x="10042358" y="866274"/>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1" name="Text Placeholder 2">
            <a:extLst>
              <a:ext uri="{FF2B5EF4-FFF2-40B4-BE49-F238E27FC236}">
                <a16:creationId xmlns:a16="http://schemas.microsoft.com/office/drawing/2014/main" id="{BF86EC76-57E7-3945-83DB-9E6A331BE196}"/>
              </a:ext>
            </a:extLst>
          </p:cNvPr>
          <p:cNvSpPr>
            <a:spLocks noGrp="1"/>
          </p:cNvSpPr>
          <p:nvPr>
            <p:ph type="body" sz="quarter" idx="15" hasCustomPrompt="1"/>
          </p:nvPr>
        </p:nvSpPr>
        <p:spPr>
          <a:xfrm>
            <a:off x="397668" y="991704"/>
            <a:ext cx="9077325" cy="1971676"/>
          </a:xfrm>
          <a:prstGeom prst="rect">
            <a:avLst/>
          </a:prstGeom>
        </p:spPr>
        <p:txBody>
          <a:bodyPr/>
          <a:lstStyle>
            <a:lvl1pPr marL="0" indent="0">
              <a:buNone/>
              <a:defRPr sz="2800" b="1" i="0">
                <a:latin typeface="Century Gothic" panose="020B0502020202020204" pitchFamily="34" charset="0"/>
              </a:defRPr>
            </a:lvl1pPr>
          </a:lstStyle>
          <a:p>
            <a:pPr lvl="0"/>
            <a:r>
              <a:rPr lang="en-US" dirty="0"/>
              <a:t>Explain to the students why the learning of this content is important. </a:t>
            </a:r>
          </a:p>
          <a:p>
            <a:pPr lvl="0"/>
            <a:endParaRPr lang="en-US" dirty="0"/>
          </a:p>
          <a:p>
            <a:pPr lvl="0"/>
            <a:r>
              <a:rPr lang="en-US" dirty="0"/>
              <a:t>Click to add text. Delete textbox if unneeded. </a:t>
            </a:r>
          </a:p>
        </p:txBody>
      </p:sp>
      <p:sp>
        <p:nvSpPr>
          <p:cNvPr id="5" name="Text Placeholder 4">
            <a:extLst>
              <a:ext uri="{FF2B5EF4-FFF2-40B4-BE49-F238E27FC236}">
                <a16:creationId xmlns:a16="http://schemas.microsoft.com/office/drawing/2014/main" id="{26005884-EA56-4A5F-8C82-1956C2ADF2F8}"/>
              </a:ext>
            </a:extLst>
          </p:cNvPr>
          <p:cNvSpPr>
            <a:spLocks noGrp="1"/>
          </p:cNvSpPr>
          <p:nvPr>
            <p:ph type="body" sz="quarter" idx="17" hasCustomPrompt="1"/>
          </p:nvPr>
        </p:nvSpPr>
        <p:spPr>
          <a:xfrm>
            <a:off x="295275" y="595269"/>
            <a:ext cx="3779478" cy="319722"/>
          </a:xfrm>
          <a:prstGeom prst="rect">
            <a:avLst/>
          </a:prstGeom>
          <a:solidFill>
            <a:srgbClr val="FBCA58"/>
          </a:solidFill>
        </p:spPr>
        <p:txBody>
          <a:bodyPr/>
          <a:lstStyle>
            <a:lvl1pPr marL="0" indent="0">
              <a:buNone/>
              <a:defRPr sz="1600" b="1">
                <a:solidFill>
                  <a:srgbClr val="2E546D"/>
                </a:solidFill>
                <a:latin typeface="+mj-lt"/>
              </a:defRPr>
            </a:lvl1pPr>
            <a:lvl2pPr>
              <a:defRPr sz="1800"/>
            </a:lvl2pPr>
            <a:lvl3pPr>
              <a:defRPr sz="1600"/>
            </a:lvl3pPr>
            <a:lvl4pPr>
              <a:defRPr sz="1400"/>
            </a:lvl4pPr>
            <a:lvl5pPr>
              <a:defRPr sz="1400"/>
            </a:lvl5pPr>
          </a:lstStyle>
          <a:p>
            <a:pPr lvl="0"/>
            <a:r>
              <a:rPr lang="en-US" dirty="0"/>
              <a:t>Type Subheading here</a:t>
            </a:r>
          </a:p>
        </p:txBody>
      </p:sp>
    </p:spTree>
    <p:extLst>
      <p:ext uri="{BB962C8B-B14F-4D97-AF65-F5344CB8AC3E}">
        <p14:creationId xmlns:p14="http://schemas.microsoft.com/office/powerpoint/2010/main" val="3485279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646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 Now">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1572219"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Do Now</a:t>
            </a:r>
          </a:p>
        </p:txBody>
      </p:sp>
      <p:sp>
        <p:nvSpPr>
          <p:cNvPr id="6" name="TextBox 5">
            <a:extLst>
              <a:ext uri="{FF2B5EF4-FFF2-40B4-BE49-F238E27FC236}">
                <a16:creationId xmlns:a16="http://schemas.microsoft.com/office/drawing/2014/main" id="{8BA40631-C083-AD47-B428-316584A39680}"/>
              </a:ext>
            </a:extLst>
          </p:cNvPr>
          <p:cNvSpPr txBox="1"/>
          <p:nvPr userDrawn="1"/>
        </p:nvSpPr>
        <p:spPr>
          <a:xfrm>
            <a:off x="1867437" y="224237"/>
            <a:ext cx="10004958" cy="499682"/>
          </a:xfrm>
          <a:prstGeom prst="rect">
            <a:avLst/>
          </a:prstGeom>
          <a:solidFill>
            <a:schemeClr val="bg1"/>
          </a:solidFill>
          <a:ln>
            <a:noFill/>
          </a:ln>
        </p:spPr>
        <p:txBody>
          <a:bodyPr wrap="square" rtlCol="0" anchor="ctr">
            <a:normAutofit/>
          </a:bodyPr>
          <a:lstStyle/>
          <a:p>
            <a:r>
              <a:rPr lang="en-US" sz="2400" b="1" i="0" dirty="0">
                <a:solidFill>
                  <a:srgbClr val="23566C"/>
                </a:solidFill>
                <a:latin typeface="Century Gothic" panose="020B0502020202020204" pitchFamily="34" charset="0"/>
                <a:cs typeface="Futura Medium" panose="020B0602020204020303" pitchFamily="34" charset="-79"/>
              </a:rPr>
              <a:t>Sit down and begin this task immediately.</a:t>
            </a:r>
          </a:p>
        </p:txBody>
      </p:sp>
      <p:sp>
        <p:nvSpPr>
          <p:cNvPr id="7" name="Text Placeholder 6">
            <a:extLst>
              <a:ext uri="{FF2B5EF4-FFF2-40B4-BE49-F238E27FC236}">
                <a16:creationId xmlns:a16="http://schemas.microsoft.com/office/drawing/2014/main" id="{BF35187B-F1B6-6642-9304-A94B5E4C924F}"/>
              </a:ext>
            </a:extLst>
          </p:cNvPr>
          <p:cNvSpPr>
            <a:spLocks noGrp="1"/>
          </p:cNvSpPr>
          <p:nvPr>
            <p:ph type="body" sz="quarter" idx="10" hasCustomPrompt="1"/>
          </p:nvPr>
        </p:nvSpPr>
        <p:spPr>
          <a:xfrm>
            <a:off x="399245" y="780837"/>
            <a:ext cx="11359166" cy="111235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Explain what students need to do.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
        <p:nvSpPr>
          <p:cNvPr id="10" name="Text Placeholder 6">
            <a:extLst>
              <a:ext uri="{FF2B5EF4-FFF2-40B4-BE49-F238E27FC236}">
                <a16:creationId xmlns:a16="http://schemas.microsoft.com/office/drawing/2014/main" id="{93AE7A03-206B-7848-A477-7A841FF720DA}"/>
              </a:ext>
            </a:extLst>
          </p:cNvPr>
          <p:cNvSpPr>
            <a:spLocks noGrp="1"/>
          </p:cNvSpPr>
          <p:nvPr>
            <p:ph type="body" sz="quarter" idx="11" hasCustomPrompt="1"/>
          </p:nvPr>
        </p:nvSpPr>
        <p:spPr>
          <a:xfrm>
            <a:off x="399245" y="2066578"/>
            <a:ext cx="11359166" cy="438573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Enter in your task</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409273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I) Learning Goal Setup">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8" y="1011383"/>
            <a:ext cx="2364855" cy="538446"/>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9" name="TextBox 8">
            <a:extLst>
              <a:ext uri="{FF2B5EF4-FFF2-40B4-BE49-F238E27FC236}">
                <a16:creationId xmlns:a16="http://schemas.microsoft.com/office/drawing/2014/main" id="{DF9C2B4A-0943-CC42-BE38-4F715F7CAA2B}"/>
              </a:ext>
            </a:extLst>
          </p:cNvPr>
          <p:cNvSpPr txBox="1"/>
          <p:nvPr userDrawn="1"/>
        </p:nvSpPr>
        <p:spPr>
          <a:xfrm>
            <a:off x="517951" y="4565193"/>
            <a:ext cx="2734700" cy="1947917"/>
          </a:xfrm>
          <a:prstGeom prst="rect">
            <a:avLst/>
          </a:prstGeom>
          <a:noFill/>
        </p:spPr>
        <p:txBody>
          <a:bodyPr wrap="square" tIns="180000" rtlCol="0" anchor="t">
            <a:normAutofit/>
          </a:bodyPr>
          <a:lstStyle/>
          <a:p>
            <a:r>
              <a:rPr lang="en-US" sz="3600" b="1" i="0" dirty="0">
                <a:solidFill>
                  <a:srgbClr val="2E546D"/>
                </a:solidFill>
                <a:latin typeface="Calibri" panose="020F0502020204030204" pitchFamily="34" charset="0"/>
                <a:cs typeface="Calibri" panose="020F0502020204030204" pitchFamily="34" charset="0"/>
              </a:rPr>
              <a:t>Think </a:t>
            </a:r>
          </a:p>
          <a:p>
            <a:r>
              <a:rPr lang="en-US" sz="3600" b="1" i="0" dirty="0">
                <a:solidFill>
                  <a:srgbClr val="2E546D"/>
                </a:solidFill>
                <a:latin typeface="Calibri" panose="020F0502020204030204" pitchFamily="34" charset="0"/>
                <a:cs typeface="Calibri" panose="020F0502020204030204" pitchFamily="34" charset="0"/>
              </a:rPr>
              <a:t>Pair</a:t>
            </a:r>
          </a:p>
          <a:p>
            <a:r>
              <a:rPr lang="en-US" sz="3600" b="1" i="0" dirty="0">
                <a:solidFill>
                  <a:srgbClr val="2E546D"/>
                </a:solidFill>
                <a:latin typeface="Calibri" panose="020F0502020204030204" pitchFamily="34" charset="0"/>
                <a:cs typeface="Calibri" panose="020F0502020204030204" pitchFamily="34" charset="0"/>
              </a:rPr>
              <a:t>Share</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grpSp>
        <p:nvGrpSpPr>
          <p:cNvPr id="24" name="Group 23">
            <a:extLst>
              <a:ext uri="{FF2B5EF4-FFF2-40B4-BE49-F238E27FC236}">
                <a16:creationId xmlns:a16="http://schemas.microsoft.com/office/drawing/2014/main" id="{5BA5BEC9-826C-1A47-BE3A-FB14643A0AFC}"/>
              </a:ext>
            </a:extLst>
          </p:cNvPr>
          <p:cNvGrpSpPr/>
          <p:nvPr userDrawn="1"/>
        </p:nvGrpSpPr>
        <p:grpSpPr>
          <a:xfrm>
            <a:off x="3252651" y="4754285"/>
            <a:ext cx="6037091" cy="1758825"/>
            <a:chOff x="3419637" y="4738177"/>
            <a:chExt cx="6037091" cy="1758825"/>
          </a:xfrm>
        </p:grpSpPr>
        <p:pic>
          <p:nvPicPr>
            <p:cNvPr id="18" name="Picture 17">
              <a:extLst>
                <a:ext uri="{FF2B5EF4-FFF2-40B4-BE49-F238E27FC236}">
                  <a16:creationId xmlns:a16="http://schemas.microsoft.com/office/drawing/2014/main" id="{E37A4E4E-E544-E249-993F-5D9F8D408AA7}"/>
                </a:ext>
              </a:extLst>
            </p:cNvPr>
            <p:cNvPicPr>
              <a:picLocks noChangeAspect="1"/>
            </p:cNvPicPr>
            <p:nvPr userDrawn="1"/>
          </p:nvPicPr>
          <p:blipFill>
            <a:blip r:embed="rId2"/>
            <a:stretch>
              <a:fillRect/>
            </a:stretch>
          </p:blipFill>
          <p:spPr>
            <a:xfrm>
              <a:off x="7548216" y="4738177"/>
              <a:ext cx="1908512" cy="1758825"/>
            </a:xfrm>
            <a:prstGeom prst="rect">
              <a:avLst/>
            </a:prstGeom>
          </p:spPr>
        </p:pic>
        <p:pic>
          <p:nvPicPr>
            <p:cNvPr id="20" name="Picture 19">
              <a:extLst>
                <a:ext uri="{FF2B5EF4-FFF2-40B4-BE49-F238E27FC236}">
                  <a16:creationId xmlns:a16="http://schemas.microsoft.com/office/drawing/2014/main" id="{7136D400-0E94-6C46-90A5-1287F85EA4CB}"/>
                </a:ext>
              </a:extLst>
            </p:cNvPr>
            <p:cNvPicPr>
              <a:picLocks noChangeAspect="1"/>
            </p:cNvPicPr>
            <p:nvPr userDrawn="1"/>
          </p:nvPicPr>
          <p:blipFill>
            <a:blip r:embed="rId3"/>
            <a:stretch>
              <a:fillRect/>
            </a:stretch>
          </p:blipFill>
          <p:spPr>
            <a:xfrm>
              <a:off x="5489858" y="4744984"/>
              <a:ext cx="1981018" cy="1631427"/>
            </a:xfrm>
            <a:prstGeom prst="rect">
              <a:avLst/>
            </a:prstGeom>
          </p:spPr>
        </p:pic>
        <p:pic>
          <p:nvPicPr>
            <p:cNvPr id="22" name="Picture 21">
              <a:extLst>
                <a:ext uri="{FF2B5EF4-FFF2-40B4-BE49-F238E27FC236}">
                  <a16:creationId xmlns:a16="http://schemas.microsoft.com/office/drawing/2014/main" id="{1428E63F-FFC1-9440-B22C-5C00F37E9B04}"/>
                </a:ext>
              </a:extLst>
            </p:cNvPr>
            <p:cNvPicPr>
              <a:picLocks noChangeAspect="1"/>
            </p:cNvPicPr>
            <p:nvPr userDrawn="1"/>
          </p:nvPicPr>
          <p:blipFill>
            <a:blip r:embed="rId4"/>
            <a:stretch>
              <a:fillRect/>
            </a:stretch>
          </p:blipFill>
          <p:spPr>
            <a:xfrm>
              <a:off x="3419637" y="4744984"/>
              <a:ext cx="1992881" cy="1631427"/>
            </a:xfrm>
            <a:prstGeom prst="rect">
              <a:avLst/>
            </a:prstGeom>
          </p:spPr>
        </p:pic>
      </p:grpSp>
    </p:spTree>
    <p:extLst>
      <p:ext uri="{BB962C8B-B14F-4D97-AF65-F5344CB8AC3E}">
        <p14:creationId xmlns:p14="http://schemas.microsoft.com/office/powerpoint/2010/main" val="250352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arning Goal Simple">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8" y="1011383"/>
            <a:ext cx="2364855" cy="538446"/>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spTree>
    <p:extLst>
      <p:ext uri="{BB962C8B-B14F-4D97-AF65-F5344CB8AC3E}">
        <p14:creationId xmlns:p14="http://schemas.microsoft.com/office/powerpoint/2010/main" val="4004097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I) Key Term Definition">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3727"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23566C"/>
                </a:solidFill>
                <a:latin typeface="Century Gothic" panose="020B0502020202020204" pitchFamily="34" charset="0"/>
                <a:cs typeface="Futura Medium" panose="020B0602020204020303" pitchFamily="34" charset="-79"/>
              </a:rPr>
              <a:t>Track with me / Read with me</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4242624"/>
          </a:xfrm>
          <a:prstGeom prst="rect">
            <a:avLst/>
          </a:prstGeom>
          <a:noFill/>
        </p:spPr>
        <p:txBody>
          <a:bodyPr tIns="144000" bIns="0"/>
          <a:lstStyle>
            <a:lvl1pPr marL="0" indent="0">
              <a:buNone/>
              <a:defRPr sz="6000" b="1" i="0">
                <a:solidFill>
                  <a:srgbClr val="2E546D"/>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definition</a:t>
            </a:r>
          </a:p>
        </p:txBody>
      </p:sp>
    </p:spTree>
    <p:extLst>
      <p:ext uri="{BB962C8B-B14F-4D97-AF65-F5344CB8AC3E}">
        <p14:creationId xmlns:p14="http://schemas.microsoft.com/office/powerpoint/2010/main" val="814451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R) Daily Edit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253E48-F01A-C040-9F45-1F9C5FDF10AA}"/>
              </a:ext>
            </a:extLst>
          </p:cNvPr>
          <p:cNvSpPr/>
          <p:nvPr userDrawn="1"/>
        </p:nvSpPr>
        <p:spPr>
          <a:xfrm>
            <a:off x="295219" y="1549400"/>
            <a:ext cx="11578126" cy="2929609"/>
          </a:xfrm>
          <a:prstGeom prst="rect">
            <a:avLst/>
          </a:prstGeom>
          <a:solidFill>
            <a:srgbClr val="692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i="0" dirty="0">
                <a:latin typeface="Century Gothic" panose="020B0502020202020204" pitchFamily="34" charset="0"/>
              </a:rPr>
              <a:t>SRC Core</a:t>
            </a:r>
            <a:r>
              <a:rPr lang="en-US" sz="7200" b="1" i="0" baseline="0" dirty="0">
                <a:latin typeface="Century Gothic" panose="020B0502020202020204" pitchFamily="34" charset="0"/>
              </a:rPr>
              <a:t> Standards</a:t>
            </a:r>
            <a:endParaRPr lang="en-US" sz="7200" b="1" i="0" dirty="0">
              <a:latin typeface="Century Gothic" panose="020B0502020202020204" pitchFamily="34" charset="0"/>
            </a:endParaRPr>
          </a:p>
        </p:txBody>
      </p:sp>
      <p:sp>
        <p:nvSpPr>
          <p:cNvPr id="5" name="TextBox 4">
            <a:extLst>
              <a:ext uri="{FF2B5EF4-FFF2-40B4-BE49-F238E27FC236}">
                <a16:creationId xmlns:a16="http://schemas.microsoft.com/office/drawing/2014/main" id="{3BD815F0-1745-0C4E-A5DC-70E741C78081}"/>
              </a:ext>
            </a:extLst>
          </p:cNvPr>
          <p:cNvSpPr txBox="1"/>
          <p:nvPr userDrawn="1"/>
        </p:nvSpPr>
        <p:spPr>
          <a:xfrm>
            <a:off x="295218" y="1011383"/>
            <a:ext cx="2106787" cy="538446"/>
          </a:xfrm>
          <a:prstGeom prst="rect">
            <a:avLst/>
          </a:prstGeom>
          <a:solidFill>
            <a:srgbClr val="692B7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Daily Review</a:t>
            </a:r>
          </a:p>
        </p:txBody>
      </p:sp>
    </p:spTree>
    <p:extLst>
      <p:ext uri="{BB962C8B-B14F-4D97-AF65-F5344CB8AC3E}">
        <p14:creationId xmlns:p14="http://schemas.microsoft.com/office/powerpoint/2010/main" val="827749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I) Key Term Definition Disappear">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1042224"/>
          </a:xfrm>
          <a:prstGeom prst="rect">
            <a:avLst/>
          </a:prstGeom>
          <a:noFill/>
        </p:spPr>
        <p:txBody>
          <a:bodyPr tIns="144000" bIns="0"/>
          <a:lstStyle>
            <a:lvl1pPr marL="0" indent="0">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6" name="Text Placeholder 15">
            <a:extLst>
              <a:ext uri="{FF2B5EF4-FFF2-40B4-BE49-F238E27FC236}">
                <a16:creationId xmlns:a16="http://schemas.microsoft.com/office/drawing/2014/main" id="{C99969C1-6602-ED48-B174-C33A6E95ED02}"/>
              </a:ext>
            </a:extLst>
          </p:cNvPr>
          <p:cNvSpPr>
            <a:spLocks noGrp="1"/>
          </p:cNvSpPr>
          <p:nvPr>
            <p:ph type="body" sz="quarter" idx="12" hasCustomPrompt="1"/>
          </p:nvPr>
        </p:nvSpPr>
        <p:spPr>
          <a:xfrm>
            <a:off x="295218" y="3421620"/>
            <a:ext cx="11577177" cy="3158794"/>
          </a:xfrm>
          <a:prstGeom prst="rect">
            <a:avLst/>
          </a:prstGeom>
          <a:noFill/>
        </p:spPr>
        <p:txBody>
          <a:bodyPr tIns="144000" bIns="0"/>
          <a:lstStyle>
            <a:lvl1pPr marL="0" indent="0">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the part of the definition that will disappear upon clicking. </a:t>
            </a:r>
          </a:p>
        </p:txBody>
      </p:sp>
      <p:sp>
        <p:nvSpPr>
          <p:cNvPr id="7" name="TextBox 6">
            <a:extLst>
              <a:ext uri="{FF2B5EF4-FFF2-40B4-BE49-F238E27FC236}">
                <a16:creationId xmlns:a16="http://schemas.microsoft.com/office/drawing/2014/main" id="{41034DDA-3128-9245-AE60-3BC48E5BA7BD}"/>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2F556E"/>
                </a:solidFill>
                <a:latin typeface="Century Gothic" panose="020B0502020202020204" pitchFamily="34" charset="0"/>
                <a:cs typeface="Futura Medium" panose="020B0602020204020303" pitchFamily="34" charset="-79"/>
              </a:rPr>
              <a:t>Track with me / Read with me</a:t>
            </a:r>
          </a:p>
        </p:txBody>
      </p:sp>
    </p:spTree>
    <p:extLst>
      <p:ext uri="{BB962C8B-B14F-4D97-AF65-F5344CB8AC3E}">
        <p14:creationId xmlns:p14="http://schemas.microsoft.com/office/powerpoint/2010/main" val="212365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 presetClass="exit" presetSubtype="0" fill="hold" nodeType="clickEffect">
                  <p:stCondLst>
                    <p:cond delay="0"/>
                  </p:stCondLst>
                  <p:childTnLst>
                    <p:set>
                      <p:cBhvr>
                        <p:cTn dur="1" fill="hold">
                          <p:stCondLst>
                            <p:cond delay="0"/>
                          </p:stCondLst>
                        </p:cTn>
                        <p:tgtEl>
                          <p:spTgt spid="6"/>
                        </p:tgtEl>
                        <p:attrNameLst>
                          <p:attrName>style.visibility</p:attrName>
                        </p:attrNameLst>
                      </p:cBhvr>
                      <p:to>
                        <p:strVal val="hidden"/>
                      </p:to>
                    </p:se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I) Easy English">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2F556E"/>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9" y="1873045"/>
            <a:ext cx="1990782" cy="495947"/>
          </a:xfrm>
          <a:prstGeom prst="rect">
            <a:avLst/>
          </a:prstGeom>
          <a:solidFill>
            <a:srgbClr val="FBCA58"/>
          </a:solidFill>
          <a:ln>
            <a:noFill/>
          </a:ln>
        </p:spPr>
        <p:txBody>
          <a:bodyPr wrap="square" rtlCol="0" anchor="ctr">
            <a:normAutofit/>
          </a:bodyPr>
          <a:lstStyle/>
          <a:p>
            <a:r>
              <a:rPr lang="en-US" sz="2400" b="1" i="0" dirty="0">
                <a:solidFill>
                  <a:srgbClr val="2F556E"/>
                </a:solidFill>
                <a:latin typeface="Century Gothic" panose="020B0502020202020204" pitchFamily="34" charset="0"/>
                <a:cs typeface="Futura Medium" panose="020B0602020204020303" pitchFamily="34" charset="-79"/>
              </a:rPr>
              <a:t>Easy English</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F556E"/>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5"/>
            <a:ext cx="11577177" cy="3349007"/>
          </a:xfrm>
          <a:prstGeom prst="rect">
            <a:avLst/>
          </a:prstGeom>
          <a:noFill/>
        </p:spPr>
        <p:txBody>
          <a:bodyPr tIns="144000" bIns="0" anchor="ctr"/>
          <a:lstStyle>
            <a:lvl1pPr marL="0" indent="0" algn="ctr">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Target: Easy</a:t>
            </a:r>
          </a:p>
        </p:txBody>
      </p:sp>
    </p:spTree>
    <p:extLst>
      <p:ext uri="{BB962C8B-B14F-4D97-AF65-F5344CB8AC3E}">
        <p14:creationId xmlns:p14="http://schemas.microsoft.com/office/powerpoint/2010/main" val="1905413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I) Activate Prior Knowledge">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1E0C5E22-25B1-3743-B18A-9111EBF90486}"/>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43" name="TextBox 42">
            <a:extLst>
              <a:ext uri="{FF2B5EF4-FFF2-40B4-BE49-F238E27FC236}">
                <a16:creationId xmlns:a16="http://schemas.microsoft.com/office/drawing/2014/main" id="{5CFC19F9-C449-6E4C-AC32-E587C71AC83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Activate Prior Knowledge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0" name="Text Placeholder 9">
            <a:extLst>
              <a:ext uri="{FF2B5EF4-FFF2-40B4-BE49-F238E27FC236}">
                <a16:creationId xmlns:a16="http://schemas.microsoft.com/office/drawing/2014/main" id="{3A872705-675F-C243-9643-639EE2D96A8C}"/>
              </a:ext>
            </a:extLst>
          </p:cNvPr>
          <p:cNvSpPr>
            <a:spLocks noGrp="1"/>
          </p:cNvSpPr>
          <p:nvPr>
            <p:ph type="body" sz="quarter" idx="15" hasCustomPrompt="1"/>
          </p:nvPr>
        </p:nvSpPr>
        <p:spPr>
          <a:xfrm>
            <a:off x="390524" y="965946"/>
            <a:ext cx="9091613" cy="307181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b="1" i="0">
                <a:latin typeface="Century Gothic" panose="020B0502020202020204" pitchFamily="34" charset="0"/>
              </a:defRPr>
            </a:lvl1pPr>
          </a:lstStyle>
          <a:p>
            <a:pPr lvl="0"/>
            <a:r>
              <a:rPr lang="en-US" dirty="0"/>
              <a:t>Link previous learning, or a universal experience, to the topic being studied taught.  For example, key concepts already learnt in this unit, or something we all do in our lives that will connect to the learning.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a:p>
            <a:pPr lvl="0"/>
            <a:endParaRPr lang="en-US" dirty="0"/>
          </a:p>
        </p:txBody>
      </p:sp>
    </p:spTree>
    <p:extLst>
      <p:ext uri="{BB962C8B-B14F-4D97-AF65-F5344CB8AC3E}">
        <p14:creationId xmlns:p14="http://schemas.microsoft.com/office/powerpoint/2010/main" val="34819495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I) Content Development">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93932381-72B7-B349-BBA8-6AFEB84E18A9}"/>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8" name="TextBox 7">
            <a:extLst>
              <a:ext uri="{FF2B5EF4-FFF2-40B4-BE49-F238E27FC236}">
                <a16:creationId xmlns:a16="http://schemas.microsoft.com/office/drawing/2014/main" id="{F989A473-568F-E948-8378-63869348316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Content Development</a:t>
            </a:r>
          </a:p>
        </p:txBody>
      </p:sp>
      <p:sp>
        <p:nvSpPr>
          <p:cNvPr id="3" name="Text Placeholder 2">
            <a:extLst>
              <a:ext uri="{FF2B5EF4-FFF2-40B4-BE49-F238E27FC236}">
                <a16:creationId xmlns:a16="http://schemas.microsoft.com/office/drawing/2014/main" id="{67489761-345C-4546-B69F-7F767EEB19E6}"/>
              </a:ext>
            </a:extLst>
          </p:cNvPr>
          <p:cNvSpPr>
            <a:spLocks noGrp="1"/>
          </p:cNvSpPr>
          <p:nvPr>
            <p:ph type="body" sz="quarter" idx="15" hasCustomPrompt="1"/>
          </p:nvPr>
        </p:nvSpPr>
        <p:spPr>
          <a:xfrm>
            <a:off x="397668" y="965946"/>
            <a:ext cx="9077325" cy="1885950"/>
          </a:xfrm>
          <a:prstGeom prst="rect">
            <a:avLst/>
          </a:prstGeom>
        </p:spPr>
        <p:txBody>
          <a:bodyPr/>
          <a:lstStyle>
            <a:lvl1pPr marL="0" indent="0">
              <a:buNone/>
              <a:defRPr sz="2800" b="1" i="0">
                <a:latin typeface="Century Gothic" panose="020B0502020202020204" pitchFamily="34" charset="0"/>
              </a:defRPr>
            </a:lvl1pPr>
          </a:lstStyle>
          <a:p>
            <a:pPr lvl="0"/>
            <a:r>
              <a:rPr lang="en-US" dirty="0"/>
              <a:t>The teacher explains the concepts and steps that lead to the learning goal.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34894422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I) Skill Development with Guided Practice">
    <p:spTree>
      <p:nvGrpSpPr>
        <p:cNvPr id="1" name=""/>
        <p:cNvGrpSpPr/>
        <p:nvPr/>
      </p:nvGrpSpPr>
      <p:grpSpPr>
        <a:xfrm>
          <a:off x="0" y="0"/>
          <a:ext cx="0" cy="0"/>
          <a:chOff x="0" y="0"/>
          <a:chExt cx="0" cy="0"/>
        </a:xfrm>
      </p:grpSpPr>
      <p:sp>
        <p:nvSpPr>
          <p:cNvPr id="8" name="Text Placeholder 37">
            <a:extLst>
              <a:ext uri="{FF2B5EF4-FFF2-40B4-BE49-F238E27FC236}">
                <a16:creationId xmlns:a16="http://schemas.microsoft.com/office/drawing/2014/main" id="{AA64D5DD-9491-7244-8D83-7F535F058A54}"/>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9" name="TextBox 8">
            <a:extLst>
              <a:ext uri="{FF2B5EF4-FFF2-40B4-BE49-F238E27FC236}">
                <a16:creationId xmlns:a16="http://schemas.microsoft.com/office/drawing/2014/main" id="{FEC8520F-CB36-4A45-A44F-F23C38DF4554}"/>
              </a:ext>
            </a:extLst>
          </p:cNvPr>
          <p:cNvSpPr txBox="1"/>
          <p:nvPr userDrawn="1"/>
        </p:nvSpPr>
        <p:spPr>
          <a:xfrm>
            <a:off x="295275" y="590550"/>
            <a:ext cx="4199996" cy="352425"/>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Skill Development with Guided Practice</a:t>
            </a:r>
          </a:p>
        </p:txBody>
      </p:sp>
      <p:sp>
        <p:nvSpPr>
          <p:cNvPr id="10" name="Text Placeholder 2">
            <a:extLst>
              <a:ext uri="{FF2B5EF4-FFF2-40B4-BE49-F238E27FC236}">
                <a16:creationId xmlns:a16="http://schemas.microsoft.com/office/drawing/2014/main" id="{CF0F374D-B3C3-694C-9E4C-49E7305FA052}"/>
              </a:ext>
            </a:extLst>
          </p:cNvPr>
          <p:cNvSpPr>
            <a:spLocks noGrp="1"/>
          </p:cNvSpPr>
          <p:nvPr>
            <p:ph type="body" sz="quarter" idx="15" hasCustomPrompt="1"/>
          </p:nvPr>
        </p:nvSpPr>
        <p:spPr>
          <a:xfrm>
            <a:off x="397668" y="1067135"/>
            <a:ext cx="9077325" cy="2743200"/>
          </a:xfrm>
          <a:prstGeom prst="rect">
            <a:avLst/>
          </a:prstGeom>
        </p:spPr>
        <p:txBody>
          <a:bodyPr/>
          <a:lstStyle>
            <a:lvl1pPr marL="0" indent="0">
              <a:buNone/>
              <a:defRPr sz="2800" b="1" i="0">
                <a:latin typeface="Century Gothic" panose="020B0502020202020204" pitchFamily="34" charset="0"/>
              </a:defRPr>
            </a:lvl1pPr>
          </a:lstStyle>
          <a:p>
            <a:pPr lvl="0"/>
            <a:r>
              <a:rPr lang="en-US" dirty="0"/>
              <a:t>Go through the steps one by one that will guide the students to the learning goal. Ensure the students are involved so that you can check for understanding.</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1780312292"/>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I) Lesson Closure">
    <p:spTree>
      <p:nvGrpSpPr>
        <p:cNvPr id="1" name=""/>
        <p:cNvGrpSpPr/>
        <p:nvPr/>
      </p:nvGrpSpPr>
      <p:grpSpPr>
        <a:xfrm>
          <a:off x="0" y="0"/>
          <a:ext cx="0" cy="0"/>
          <a:chOff x="0" y="0"/>
          <a:chExt cx="0" cy="0"/>
        </a:xfrm>
      </p:grpSpPr>
      <p:sp>
        <p:nvSpPr>
          <p:cNvPr id="10" name="Text Placeholder 37">
            <a:extLst>
              <a:ext uri="{FF2B5EF4-FFF2-40B4-BE49-F238E27FC236}">
                <a16:creationId xmlns:a16="http://schemas.microsoft.com/office/drawing/2014/main" id="{FCE3226E-4E89-B94B-8392-37AA41A2503C}"/>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11" name="TextBox 10">
            <a:extLst>
              <a:ext uri="{FF2B5EF4-FFF2-40B4-BE49-F238E27FC236}">
                <a16:creationId xmlns:a16="http://schemas.microsoft.com/office/drawing/2014/main" id="{CFD1FBC2-8B0A-054F-BD50-5A1E77153844}"/>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Lesson Closure</a:t>
            </a:r>
          </a:p>
        </p:txBody>
      </p:sp>
      <p:sp>
        <p:nvSpPr>
          <p:cNvPr id="12" name="Text Placeholder 2">
            <a:extLst>
              <a:ext uri="{FF2B5EF4-FFF2-40B4-BE49-F238E27FC236}">
                <a16:creationId xmlns:a16="http://schemas.microsoft.com/office/drawing/2014/main" id="{9ABE9B17-B75E-C845-8C05-25DEB214B5BE}"/>
              </a:ext>
            </a:extLst>
          </p:cNvPr>
          <p:cNvSpPr>
            <a:spLocks noGrp="1"/>
          </p:cNvSpPr>
          <p:nvPr>
            <p:ph type="body" sz="quarter" idx="15" hasCustomPrompt="1"/>
          </p:nvPr>
        </p:nvSpPr>
        <p:spPr>
          <a:xfrm>
            <a:off x="397668" y="999954"/>
            <a:ext cx="9077325" cy="2314576"/>
          </a:xfrm>
          <a:prstGeom prst="rect">
            <a:avLst/>
          </a:prstGeom>
        </p:spPr>
        <p:txBody>
          <a:bodyPr/>
          <a:lstStyle>
            <a:lvl1pPr marL="0" indent="0">
              <a:buNone/>
              <a:defRPr sz="2800" b="1" i="0">
                <a:latin typeface="Century Gothic" panose="020B0502020202020204" pitchFamily="34" charset="0"/>
              </a:defRPr>
            </a:lvl1pPr>
          </a:lstStyle>
          <a:p>
            <a:pPr lvl="0"/>
            <a:r>
              <a:rPr lang="en-US" dirty="0"/>
              <a:t>Have students answer questions, explain a concept, complete an equation, </a:t>
            </a:r>
            <a:r>
              <a:rPr lang="en-US" dirty="0" err="1"/>
              <a:t>etc</a:t>
            </a:r>
            <a:r>
              <a:rPr lang="en-US" dirty="0"/>
              <a:t> to show they have reached the learning goal.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3772040135"/>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I) Relevance">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D052CD39-86C7-5E45-A279-441BFB974E3D}"/>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8" name="TextBox 7">
            <a:extLst>
              <a:ext uri="{FF2B5EF4-FFF2-40B4-BE49-F238E27FC236}">
                <a16:creationId xmlns:a16="http://schemas.microsoft.com/office/drawing/2014/main" id="{199EBB26-204F-A049-A589-CBB9A02C05F4}"/>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Relevance</a:t>
            </a:r>
          </a:p>
        </p:txBody>
      </p:sp>
      <p:sp>
        <p:nvSpPr>
          <p:cNvPr id="21" name="TextBox 20">
            <a:extLst>
              <a:ext uri="{FF2B5EF4-FFF2-40B4-BE49-F238E27FC236}">
                <a16:creationId xmlns:a16="http://schemas.microsoft.com/office/drawing/2014/main" id="{8057D734-81AA-2049-8345-B99B4BA91645}"/>
              </a:ext>
            </a:extLst>
          </p:cNvPr>
          <p:cNvSpPr txBox="1"/>
          <p:nvPr userDrawn="1"/>
        </p:nvSpPr>
        <p:spPr>
          <a:xfrm>
            <a:off x="10042358" y="866274"/>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1" name="Text Placeholder 2">
            <a:extLst>
              <a:ext uri="{FF2B5EF4-FFF2-40B4-BE49-F238E27FC236}">
                <a16:creationId xmlns:a16="http://schemas.microsoft.com/office/drawing/2014/main" id="{BF86EC76-57E7-3945-83DB-9E6A331BE196}"/>
              </a:ext>
            </a:extLst>
          </p:cNvPr>
          <p:cNvSpPr>
            <a:spLocks noGrp="1"/>
          </p:cNvSpPr>
          <p:nvPr>
            <p:ph type="body" sz="quarter" idx="15" hasCustomPrompt="1"/>
          </p:nvPr>
        </p:nvSpPr>
        <p:spPr>
          <a:xfrm>
            <a:off x="397668" y="991704"/>
            <a:ext cx="9077325" cy="1971676"/>
          </a:xfrm>
          <a:prstGeom prst="rect">
            <a:avLst/>
          </a:prstGeom>
        </p:spPr>
        <p:txBody>
          <a:bodyPr/>
          <a:lstStyle>
            <a:lvl1pPr marL="0" indent="0">
              <a:buNone/>
              <a:defRPr sz="2800" b="1" i="0">
                <a:latin typeface="Century Gothic" panose="020B0502020202020204" pitchFamily="34" charset="0"/>
              </a:defRPr>
            </a:lvl1pPr>
          </a:lstStyle>
          <a:p>
            <a:pPr lvl="0"/>
            <a:r>
              <a:rPr lang="en-US" dirty="0"/>
              <a:t>Explain to the students why the learning of this content is important.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2749049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I) Learning Goal Complete">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9" y="1053881"/>
            <a:ext cx="2350999" cy="495947"/>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577177" cy="2929609"/>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grpSp>
        <p:nvGrpSpPr>
          <p:cNvPr id="24" name="Group 23">
            <a:extLst>
              <a:ext uri="{FF2B5EF4-FFF2-40B4-BE49-F238E27FC236}">
                <a16:creationId xmlns:a16="http://schemas.microsoft.com/office/drawing/2014/main" id="{5BA5BEC9-826C-1A47-BE3A-FB14643A0AFC}"/>
              </a:ext>
            </a:extLst>
          </p:cNvPr>
          <p:cNvGrpSpPr/>
          <p:nvPr userDrawn="1"/>
        </p:nvGrpSpPr>
        <p:grpSpPr>
          <a:xfrm>
            <a:off x="3065316" y="4735235"/>
            <a:ext cx="6037091" cy="1758825"/>
            <a:chOff x="3419637" y="4738177"/>
            <a:chExt cx="6037091" cy="1758825"/>
          </a:xfrm>
        </p:grpSpPr>
        <p:pic>
          <p:nvPicPr>
            <p:cNvPr id="18" name="Picture 17">
              <a:extLst>
                <a:ext uri="{FF2B5EF4-FFF2-40B4-BE49-F238E27FC236}">
                  <a16:creationId xmlns:a16="http://schemas.microsoft.com/office/drawing/2014/main" id="{E37A4E4E-E544-E249-993F-5D9F8D408AA7}"/>
                </a:ext>
              </a:extLst>
            </p:cNvPr>
            <p:cNvPicPr>
              <a:picLocks noChangeAspect="1"/>
            </p:cNvPicPr>
            <p:nvPr userDrawn="1"/>
          </p:nvPicPr>
          <p:blipFill>
            <a:blip r:embed="rId2"/>
            <a:stretch>
              <a:fillRect/>
            </a:stretch>
          </p:blipFill>
          <p:spPr>
            <a:xfrm>
              <a:off x="7548216" y="4738177"/>
              <a:ext cx="1908512" cy="1758825"/>
            </a:xfrm>
            <a:prstGeom prst="rect">
              <a:avLst/>
            </a:prstGeom>
          </p:spPr>
        </p:pic>
        <p:pic>
          <p:nvPicPr>
            <p:cNvPr id="20" name="Picture 19">
              <a:extLst>
                <a:ext uri="{FF2B5EF4-FFF2-40B4-BE49-F238E27FC236}">
                  <a16:creationId xmlns:a16="http://schemas.microsoft.com/office/drawing/2014/main" id="{7136D400-0E94-6C46-90A5-1287F85EA4CB}"/>
                </a:ext>
              </a:extLst>
            </p:cNvPr>
            <p:cNvPicPr>
              <a:picLocks noChangeAspect="1"/>
            </p:cNvPicPr>
            <p:nvPr userDrawn="1"/>
          </p:nvPicPr>
          <p:blipFill>
            <a:blip r:embed="rId3"/>
            <a:stretch>
              <a:fillRect/>
            </a:stretch>
          </p:blipFill>
          <p:spPr>
            <a:xfrm>
              <a:off x="5489858" y="4744984"/>
              <a:ext cx="1981018" cy="1631427"/>
            </a:xfrm>
            <a:prstGeom prst="rect">
              <a:avLst/>
            </a:prstGeom>
          </p:spPr>
        </p:pic>
        <p:pic>
          <p:nvPicPr>
            <p:cNvPr id="22" name="Picture 21">
              <a:extLst>
                <a:ext uri="{FF2B5EF4-FFF2-40B4-BE49-F238E27FC236}">
                  <a16:creationId xmlns:a16="http://schemas.microsoft.com/office/drawing/2014/main" id="{1428E63F-FFC1-9440-B22C-5C00F37E9B04}"/>
                </a:ext>
              </a:extLst>
            </p:cNvPr>
            <p:cNvPicPr>
              <a:picLocks noChangeAspect="1"/>
            </p:cNvPicPr>
            <p:nvPr userDrawn="1"/>
          </p:nvPicPr>
          <p:blipFill>
            <a:blip r:embed="rId4"/>
            <a:stretch>
              <a:fillRect/>
            </a:stretch>
          </p:blipFill>
          <p:spPr>
            <a:xfrm>
              <a:off x="3419637" y="4744984"/>
              <a:ext cx="1992881" cy="1631427"/>
            </a:xfrm>
            <a:prstGeom prst="rect">
              <a:avLst/>
            </a:prstGeom>
          </p:spPr>
        </p:pic>
      </p:grpSp>
    </p:spTree>
    <p:extLst>
      <p:ext uri="{BB962C8B-B14F-4D97-AF65-F5344CB8AC3E}">
        <p14:creationId xmlns:p14="http://schemas.microsoft.com/office/powerpoint/2010/main" val="36172997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I) Independant Practice">
    <p:spTree>
      <p:nvGrpSpPr>
        <p:cNvPr id="1" name=""/>
        <p:cNvGrpSpPr/>
        <p:nvPr/>
      </p:nvGrpSpPr>
      <p:grpSpPr>
        <a:xfrm>
          <a:off x="0" y="0"/>
          <a:ext cx="0" cy="0"/>
          <a:chOff x="0" y="0"/>
          <a:chExt cx="0" cy="0"/>
        </a:xfrm>
      </p:grpSpPr>
      <p:sp>
        <p:nvSpPr>
          <p:cNvPr id="6" name="Text Placeholder 37">
            <a:extLst>
              <a:ext uri="{FF2B5EF4-FFF2-40B4-BE49-F238E27FC236}">
                <a16:creationId xmlns:a16="http://schemas.microsoft.com/office/drawing/2014/main" id="{BA5CBAB5-B25F-4B4C-804A-AD021B9010E4}"/>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7" name="TextBox 6">
            <a:extLst>
              <a:ext uri="{FF2B5EF4-FFF2-40B4-BE49-F238E27FC236}">
                <a16:creationId xmlns:a16="http://schemas.microsoft.com/office/drawing/2014/main" id="{B7D226EA-4EBE-2F4F-B4B3-8C66D44A3FDC}"/>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Independent Practice</a:t>
            </a:r>
          </a:p>
        </p:txBody>
      </p:sp>
      <p:sp>
        <p:nvSpPr>
          <p:cNvPr id="10" name="Text Placeholder 2">
            <a:extLst>
              <a:ext uri="{FF2B5EF4-FFF2-40B4-BE49-F238E27FC236}">
                <a16:creationId xmlns:a16="http://schemas.microsoft.com/office/drawing/2014/main" id="{2F2AA107-37A0-6640-94E6-ADA5A39A9FA3}"/>
              </a:ext>
            </a:extLst>
          </p:cNvPr>
          <p:cNvSpPr>
            <a:spLocks noGrp="1"/>
          </p:cNvSpPr>
          <p:nvPr>
            <p:ph type="body" sz="quarter" idx="15" hasCustomPrompt="1"/>
          </p:nvPr>
        </p:nvSpPr>
        <p:spPr>
          <a:xfrm>
            <a:off x="397668" y="1002771"/>
            <a:ext cx="9077325" cy="2743200"/>
          </a:xfrm>
          <a:prstGeom prst="rect">
            <a:avLst/>
          </a:prstGeom>
        </p:spPr>
        <p:txBody>
          <a:bodyPr/>
          <a:lstStyle>
            <a:lvl1pPr marL="0" indent="0">
              <a:buNone/>
              <a:defRPr sz="2800" b="1" i="0">
                <a:latin typeface="Century Gothic" panose="020B0502020202020204" pitchFamily="34" charset="0"/>
              </a:defRPr>
            </a:lvl1pPr>
          </a:lstStyle>
          <a:p>
            <a:pPr lvl="0"/>
            <a:r>
              <a:rPr lang="en-US" dirty="0"/>
              <a:t>Once the students have reached the learning goal create activities that have them practice the exact skill that has just been taught. This section can be differentiated.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428818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R) Key Term Definition">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3727"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Track with me / Read with me</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692B7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4242624"/>
          </a:xfrm>
          <a:prstGeom prst="rect">
            <a:avLst/>
          </a:prstGeom>
          <a:noFill/>
        </p:spPr>
        <p:txBody>
          <a:bodyPr tIns="144000" bIns="0"/>
          <a:lstStyle>
            <a:lvl1pPr marL="0" indent="0">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definition</a:t>
            </a:r>
          </a:p>
        </p:txBody>
      </p:sp>
    </p:spTree>
    <p:extLst>
      <p:ext uri="{BB962C8B-B14F-4D97-AF65-F5344CB8AC3E}">
        <p14:creationId xmlns:p14="http://schemas.microsoft.com/office/powerpoint/2010/main" val="1722087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R) Key Term Definition Disappear">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692B7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1042224"/>
          </a:xfrm>
          <a:prstGeom prst="rect">
            <a:avLst/>
          </a:prstGeom>
          <a:noFill/>
        </p:spPr>
        <p:txBody>
          <a:bodyPr tIns="144000" bIns="0"/>
          <a:lstStyle>
            <a:lvl1pPr marL="0" indent="0">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6" name="Text Placeholder 15">
            <a:extLst>
              <a:ext uri="{FF2B5EF4-FFF2-40B4-BE49-F238E27FC236}">
                <a16:creationId xmlns:a16="http://schemas.microsoft.com/office/drawing/2014/main" id="{C99969C1-6602-ED48-B174-C33A6E95ED02}"/>
              </a:ext>
            </a:extLst>
          </p:cNvPr>
          <p:cNvSpPr>
            <a:spLocks noGrp="1"/>
          </p:cNvSpPr>
          <p:nvPr>
            <p:ph type="body" sz="quarter" idx="12" hasCustomPrompt="1"/>
          </p:nvPr>
        </p:nvSpPr>
        <p:spPr>
          <a:xfrm>
            <a:off x="295218" y="3421620"/>
            <a:ext cx="11577177" cy="3158794"/>
          </a:xfrm>
          <a:prstGeom prst="rect">
            <a:avLst/>
          </a:prstGeom>
          <a:noFill/>
        </p:spPr>
        <p:txBody>
          <a:bodyPr tIns="144000" bIns="0"/>
          <a:lstStyle>
            <a:lvl1pPr marL="0" indent="0">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the part of the definition that will disappear upon clicking. </a:t>
            </a:r>
          </a:p>
        </p:txBody>
      </p:sp>
      <p:sp>
        <p:nvSpPr>
          <p:cNvPr id="7" name="TextBox 6">
            <a:extLst>
              <a:ext uri="{FF2B5EF4-FFF2-40B4-BE49-F238E27FC236}">
                <a16:creationId xmlns:a16="http://schemas.microsoft.com/office/drawing/2014/main" id="{41034DDA-3128-9245-AE60-3BC48E5BA7BD}"/>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Track with me / Read with me</a:t>
            </a:r>
          </a:p>
        </p:txBody>
      </p:sp>
    </p:spTree>
    <p:extLst>
      <p:ext uri="{BB962C8B-B14F-4D97-AF65-F5344CB8AC3E}">
        <p14:creationId xmlns:p14="http://schemas.microsoft.com/office/powerpoint/2010/main" val="174220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 presetClass="exit" presetSubtype="0" fill="hold" nodeType="clickEffect">
                  <p:stCondLst>
                    <p:cond delay="0"/>
                  </p:stCondLst>
                  <p:childTnLst>
                    <p:set>
                      <p:cBhvr>
                        <p:cTn dur="1" fill="hold">
                          <p:stCondLst>
                            <p:cond delay="0"/>
                          </p:stCondLst>
                        </p:cTn>
                        <p:tgtEl>
                          <p:spTgt spid="6"/>
                        </p:tgtEl>
                        <p:attrNameLst>
                          <p:attrName>style.visibility</p:attrName>
                        </p:attrNameLst>
                      </p:cBhvr>
                      <p:to>
                        <p:strVal val="hidden"/>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R) Easy English">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71437"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9" y="1873045"/>
            <a:ext cx="1990782" cy="495947"/>
          </a:xfrm>
          <a:prstGeom prst="rect">
            <a:avLst/>
          </a:prstGeom>
          <a:solidFill>
            <a:srgbClr val="FBCA58"/>
          </a:solid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Easy English</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692B7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5"/>
            <a:ext cx="11577177" cy="3349007"/>
          </a:xfrm>
          <a:prstGeom prst="rect">
            <a:avLst/>
          </a:prstGeom>
          <a:noFill/>
        </p:spPr>
        <p:txBody>
          <a:bodyPr tIns="144000" bIns="0" anchor="ctr"/>
          <a:lstStyle>
            <a:lvl1pPr marL="0" indent="0" algn="ctr">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Target: Easy</a:t>
            </a:r>
          </a:p>
        </p:txBody>
      </p:sp>
    </p:spTree>
    <p:extLst>
      <p:ext uri="{BB962C8B-B14F-4D97-AF65-F5344CB8AC3E}">
        <p14:creationId xmlns:p14="http://schemas.microsoft.com/office/powerpoint/2010/main" val="34597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 Spell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9" y="208656"/>
            <a:ext cx="1347844"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Spelling</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723918"/>
            <a:ext cx="11577177" cy="1204895"/>
          </a:xfrm>
          <a:prstGeom prst="rect">
            <a:avLst/>
          </a:prstGeom>
          <a:solidFill>
            <a:srgbClr val="692B7D"/>
          </a:solidFill>
          <a:ln>
            <a:noFill/>
          </a:ln>
        </p:spPr>
        <p:txBody>
          <a:bodyPr wrap="square" rtlCol="0" anchor="ctr">
            <a:normAutofit/>
          </a:bodyPr>
          <a:lstStyle/>
          <a:p>
            <a:pPr marL="0" indent="0">
              <a:tabLst>
                <a:tab pos="3597275" algn="l"/>
              </a:tabLst>
            </a:pPr>
            <a:r>
              <a:rPr lang="en-US" sz="6000" b="1" i="0" dirty="0">
                <a:solidFill>
                  <a:schemeClr val="bg1"/>
                </a:solidFill>
                <a:latin typeface="Century Gothic" panose="020B0502020202020204" pitchFamily="34" charset="0"/>
                <a:cs typeface="Futura Medium" panose="020B0602020204020303" pitchFamily="34" charset="-79"/>
              </a:rPr>
              <a:t>Break it down</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2649248"/>
          </a:xfrm>
          <a:prstGeom prst="rect">
            <a:avLst/>
          </a:prstGeom>
          <a:noFill/>
        </p:spPr>
        <p:txBody>
          <a:bodyPr tIns="144000" bIns="0" anchor="ctr"/>
          <a:lstStyle>
            <a:lvl1pPr marL="0" indent="0" algn="ctr">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Break it into pieces</a:t>
            </a:r>
          </a:p>
        </p:txBody>
      </p:sp>
    </p:spTree>
    <p:extLst>
      <p:ext uri="{BB962C8B-B14F-4D97-AF65-F5344CB8AC3E}">
        <p14:creationId xmlns:p14="http://schemas.microsoft.com/office/powerpoint/2010/main" val="374070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R) Hyper-speed Recall">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6" y="205651"/>
            <a:ext cx="2819400" cy="423863"/>
          </a:xfrm>
          <a:prstGeom prst="rect">
            <a:avLst/>
          </a:prstGeom>
          <a:solidFill>
            <a:srgbClr val="692B7D"/>
          </a:solidFill>
        </p:spPr>
        <p:txBody>
          <a:bodyPr wrap="square" rtlCol="0" anchor="ctr">
            <a:noAutofit/>
          </a:bodyPr>
          <a:lstStyle/>
          <a:p>
            <a:pPr algn="l"/>
            <a:r>
              <a:rPr lang="en-US" sz="2000" b="1" i="0" dirty="0">
                <a:solidFill>
                  <a:srgbClr val="FBCA58"/>
                </a:solidFill>
                <a:latin typeface="Century Gothic" panose="020B0502020202020204" pitchFamily="34" charset="0"/>
                <a:cs typeface="Futura Medium" panose="020B0602020204020303" pitchFamily="34" charset="-79"/>
              </a:rPr>
              <a:t>Hyper-speed </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rgbClr val="A14986"/>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solidFill>
                <a:srgbClr val="A14986"/>
              </a:solidFill>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463638" y="629514"/>
            <a:ext cx="5466107"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1 Prompt</a:t>
            </a:r>
          </a:p>
        </p:txBody>
      </p:sp>
      <p:sp>
        <p:nvSpPr>
          <p:cNvPr id="12" name="Text Placeholder 6">
            <a:extLst>
              <a:ext uri="{FF2B5EF4-FFF2-40B4-BE49-F238E27FC236}">
                <a16:creationId xmlns:a16="http://schemas.microsoft.com/office/drawing/2014/main" id="{50CF58A6-7C09-E447-9077-EB86C82DD2A4}"/>
              </a:ext>
            </a:extLst>
          </p:cNvPr>
          <p:cNvSpPr>
            <a:spLocks noGrp="1"/>
          </p:cNvSpPr>
          <p:nvPr>
            <p:ph type="body" sz="quarter" idx="11" hasCustomPrompt="1"/>
          </p:nvPr>
        </p:nvSpPr>
        <p:spPr>
          <a:xfrm>
            <a:off x="6082146" y="629514"/>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1 Answer</a:t>
            </a:r>
          </a:p>
        </p:txBody>
      </p:sp>
      <p:sp>
        <p:nvSpPr>
          <p:cNvPr id="13" name="Text Placeholder 6">
            <a:extLst>
              <a:ext uri="{FF2B5EF4-FFF2-40B4-BE49-F238E27FC236}">
                <a16:creationId xmlns:a16="http://schemas.microsoft.com/office/drawing/2014/main" id="{69E045C4-A069-F348-A6C3-C47DCBBD6ABD}"/>
              </a:ext>
            </a:extLst>
          </p:cNvPr>
          <p:cNvSpPr>
            <a:spLocks noGrp="1"/>
          </p:cNvSpPr>
          <p:nvPr>
            <p:ph type="body" sz="quarter" idx="12" hasCustomPrompt="1"/>
          </p:nvPr>
        </p:nvSpPr>
        <p:spPr>
          <a:xfrm>
            <a:off x="463638" y="1772516"/>
            <a:ext cx="5466108"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2 Prompt</a:t>
            </a:r>
          </a:p>
        </p:txBody>
      </p:sp>
      <p:sp>
        <p:nvSpPr>
          <p:cNvPr id="14" name="Text Placeholder 6">
            <a:extLst>
              <a:ext uri="{FF2B5EF4-FFF2-40B4-BE49-F238E27FC236}">
                <a16:creationId xmlns:a16="http://schemas.microsoft.com/office/drawing/2014/main" id="{18DF5013-469B-AD48-80DD-59CF28478DB6}"/>
              </a:ext>
            </a:extLst>
          </p:cNvPr>
          <p:cNvSpPr>
            <a:spLocks noGrp="1"/>
          </p:cNvSpPr>
          <p:nvPr>
            <p:ph type="body" sz="quarter" idx="13" hasCustomPrompt="1"/>
          </p:nvPr>
        </p:nvSpPr>
        <p:spPr>
          <a:xfrm>
            <a:off x="6082146" y="1772516"/>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2 Answer</a:t>
            </a:r>
          </a:p>
        </p:txBody>
      </p:sp>
      <p:sp>
        <p:nvSpPr>
          <p:cNvPr id="15" name="Text Placeholder 6">
            <a:extLst>
              <a:ext uri="{FF2B5EF4-FFF2-40B4-BE49-F238E27FC236}">
                <a16:creationId xmlns:a16="http://schemas.microsoft.com/office/drawing/2014/main" id="{150AD189-8FB7-004F-BADA-443B45F90107}"/>
              </a:ext>
            </a:extLst>
          </p:cNvPr>
          <p:cNvSpPr>
            <a:spLocks noGrp="1"/>
          </p:cNvSpPr>
          <p:nvPr>
            <p:ph type="body" sz="quarter" idx="14" hasCustomPrompt="1"/>
          </p:nvPr>
        </p:nvSpPr>
        <p:spPr>
          <a:xfrm>
            <a:off x="463638" y="2915518"/>
            <a:ext cx="5468274"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3 Prompt</a:t>
            </a:r>
          </a:p>
        </p:txBody>
      </p:sp>
      <p:sp>
        <p:nvSpPr>
          <p:cNvPr id="16" name="Text Placeholder 6">
            <a:extLst>
              <a:ext uri="{FF2B5EF4-FFF2-40B4-BE49-F238E27FC236}">
                <a16:creationId xmlns:a16="http://schemas.microsoft.com/office/drawing/2014/main" id="{0080755A-C414-A443-AEE6-309858C13B6B}"/>
              </a:ext>
            </a:extLst>
          </p:cNvPr>
          <p:cNvSpPr>
            <a:spLocks noGrp="1"/>
          </p:cNvSpPr>
          <p:nvPr>
            <p:ph type="body" sz="quarter" idx="15" hasCustomPrompt="1"/>
          </p:nvPr>
        </p:nvSpPr>
        <p:spPr>
          <a:xfrm>
            <a:off x="6084312" y="2915518"/>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3 Answer</a:t>
            </a:r>
          </a:p>
        </p:txBody>
      </p:sp>
      <p:sp>
        <p:nvSpPr>
          <p:cNvPr id="17" name="Text Placeholder 6">
            <a:extLst>
              <a:ext uri="{FF2B5EF4-FFF2-40B4-BE49-F238E27FC236}">
                <a16:creationId xmlns:a16="http://schemas.microsoft.com/office/drawing/2014/main" id="{8EE5F250-1285-364A-9B51-4992C3B9648C}"/>
              </a:ext>
            </a:extLst>
          </p:cNvPr>
          <p:cNvSpPr>
            <a:spLocks noGrp="1"/>
          </p:cNvSpPr>
          <p:nvPr>
            <p:ph type="body" sz="quarter" idx="16" hasCustomPrompt="1"/>
          </p:nvPr>
        </p:nvSpPr>
        <p:spPr>
          <a:xfrm>
            <a:off x="463638" y="4058520"/>
            <a:ext cx="5468274"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4 Prompt</a:t>
            </a:r>
          </a:p>
        </p:txBody>
      </p:sp>
      <p:sp>
        <p:nvSpPr>
          <p:cNvPr id="18" name="Text Placeholder 6">
            <a:extLst>
              <a:ext uri="{FF2B5EF4-FFF2-40B4-BE49-F238E27FC236}">
                <a16:creationId xmlns:a16="http://schemas.microsoft.com/office/drawing/2014/main" id="{ABA7D02D-F852-C34C-A9D7-43FAD589FDDC}"/>
              </a:ext>
            </a:extLst>
          </p:cNvPr>
          <p:cNvSpPr>
            <a:spLocks noGrp="1"/>
          </p:cNvSpPr>
          <p:nvPr>
            <p:ph type="body" sz="quarter" idx="17" hasCustomPrompt="1"/>
          </p:nvPr>
        </p:nvSpPr>
        <p:spPr>
          <a:xfrm>
            <a:off x="6084312" y="4058520"/>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4 Answer</a:t>
            </a:r>
          </a:p>
        </p:txBody>
      </p:sp>
      <p:sp>
        <p:nvSpPr>
          <p:cNvPr id="19" name="Text Placeholder 6">
            <a:extLst>
              <a:ext uri="{FF2B5EF4-FFF2-40B4-BE49-F238E27FC236}">
                <a16:creationId xmlns:a16="http://schemas.microsoft.com/office/drawing/2014/main" id="{3AD7ABAC-DEEC-0247-9C2C-4E48848B3625}"/>
              </a:ext>
            </a:extLst>
          </p:cNvPr>
          <p:cNvSpPr>
            <a:spLocks noGrp="1"/>
          </p:cNvSpPr>
          <p:nvPr>
            <p:ph type="body" sz="quarter" idx="18" hasCustomPrompt="1"/>
          </p:nvPr>
        </p:nvSpPr>
        <p:spPr>
          <a:xfrm>
            <a:off x="463638" y="5201522"/>
            <a:ext cx="5466108"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5 Prompt</a:t>
            </a:r>
          </a:p>
        </p:txBody>
      </p:sp>
      <p:sp>
        <p:nvSpPr>
          <p:cNvPr id="20" name="Text Placeholder 6">
            <a:extLst>
              <a:ext uri="{FF2B5EF4-FFF2-40B4-BE49-F238E27FC236}">
                <a16:creationId xmlns:a16="http://schemas.microsoft.com/office/drawing/2014/main" id="{7B0F39A9-DDFC-AE41-83EF-81046953EF6B}"/>
              </a:ext>
            </a:extLst>
          </p:cNvPr>
          <p:cNvSpPr>
            <a:spLocks noGrp="1"/>
          </p:cNvSpPr>
          <p:nvPr>
            <p:ph type="body" sz="quarter" idx="19" hasCustomPrompt="1"/>
          </p:nvPr>
        </p:nvSpPr>
        <p:spPr>
          <a:xfrm>
            <a:off x="6082146" y="5201522"/>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5 Answer</a:t>
            </a:r>
          </a:p>
        </p:txBody>
      </p:sp>
    </p:spTree>
    <p:extLst>
      <p:ext uri="{BB962C8B-B14F-4D97-AF65-F5344CB8AC3E}">
        <p14:creationId xmlns:p14="http://schemas.microsoft.com/office/powerpoint/2010/main" val="122109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12" grpId="0" build="p">
        <p:tmplLst>
          <p:tmpl lvl="1">
            <p:tnLst>
              <p:par>
                <p:cTn presetID="1"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childTnLst>
                </p:cTn>
              </p:par>
            </p:tnLst>
          </p:tmpl>
        </p:tmplLst>
      </p:bldP>
      <p:bldP spid="13" grpId="0" build="p">
        <p:tmplLst>
          <p:tmpl lvl="1">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P spid="14" grpId="0" build="p">
        <p:tmplLst>
          <p:tmpl lvl="1">
            <p:tnLst>
              <p:par>
                <p:cTn presetID="1" presetClass="entr" presetSubtype="0" fill="hold" nodeType="clickEffect">
                  <p:stCondLst>
                    <p:cond delay="0"/>
                  </p:stCondLst>
                  <p:childTnLst>
                    <p:set>
                      <p:cBhvr>
                        <p:cTn dur="1" fill="hold">
                          <p:stCondLst>
                            <p:cond delay="0"/>
                          </p:stCondLst>
                        </p:cTn>
                        <p:tgtEl>
                          <p:spTgt spid="14"/>
                        </p:tgtEl>
                        <p:attrNameLst>
                          <p:attrName>style.visibility</p:attrName>
                        </p:attrNameLst>
                      </p:cBhvr>
                      <p:to>
                        <p:strVal val="visible"/>
                      </p:to>
                    </p:set>
                  </p:childTnLst>
                </p:cTn>
              </p:par>
            </p:tnLst>
          </p:tmpl>
        </p:tmplLst>
      </p:bldP>
      <p:bldP spid="15" grpId="0" build="p">
        <p:tmplLst>
          <p:tmpl lvl="1">
            <p:tnLst>
              <p:par>
                <p:cTn presetID="1"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childTnLst>
                </p:cTn>
              </p:par>
            </p:tnLst>
          </p:tmpl>
        </p:tmplLst>
      </p:bldP>
      <p:bldP spid="16" grpId="0" build="p">
        <p:tmplLst>
          <p:tmpl lvl="1">
            <p:tnLst>
              <p:par>
                <p:cTn presetID="1" presetClass="entr" presetSubtype="0" fill="hold" nodeType="clickEffect">
                  <p:stCondLst>
                    <p:cond delay="0"/>
                  </p:stCondLst>
                  <p:childTnLst>
                    <p:set>
                      <p:cBhvr>
                        <p:cTn dur="1" fill="hold">
                          <p:stCondLst>
                            <p:cond delay="0"/>
                          </p:stCondLst>
                        </p:cTn>
                        <p:tgtEl>
                          <p:spTgt spid="16"/>
                        </p:tgtEl>
                        <p:attrNameLst>
                          <p:attrName>style.visibility</p:attrName>
                        </p:attrNameLst>
                      </p:cBhvr>
                      <p:to>
                        <p:strVal val="visible"/>
                      </p:to>
                    </p:set>
                  </p:childTnLst>
                </p:cTn>
              </p:par>
            </p:tnLst>
          </p:tmpl>
        </p:tmplLst>
      </p:bldP>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build="p">
        <p:tmplLst>
          <p:tmpl lvl="1">
            <p:tnLst>
              <p:par>
                <p:cTn presetID="1" presetClass="entr" presetSubtype="0" fill="hold" nodeType="clickEffect">
                  <p:stCondLst>
                    <p:cond delay="0"/>
                  </p:stCondLst>
                  <p:childTnLst>
                    <p:set>
                      <p:cBhvr>
                        <p:cTn dur="1" fill="hold">
                          <p:stCondLst>
                            <p:cond delay="0"/>
                          </p:stCondLst>
                        </p:cTn>
                        <p:tgtEl>
                          <p:spTgt spid="18"/>
                        </p:tgtEl>
                        <p:attrNameLst>
                          <p:attrName>style.visibility</p:attrName>
                        </p:attrNameLst>
                      </p:cBhvr>
                      <p:to>
                        <p:strVal val="visible"/>
                      </p:to>
                    </p:set>
                  </p:childTnLst>
                </p:cTn>
              </p:par>
            </p:tnLst>
          </p:tmpl>
        </p:tmplLst>
      </p:bldP>
      <p:bldP spid="19" grpId="0" build="p">
        <p:tmplLst>
          <p:tmpl lvl="1">
            <p:tnLst>
              <p:par>
                <p:cTn presetID="1"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childTnLst>
                </p:cTn>
              </p:par>
            </p:tnLst>
          </p:tmpl>
        </p:tmplLst>
      </p:bldP>
      <p:bldP spid="20" grpId="0" build="p">
        <p:tmplLst>
          <p:tmpl lvl="1">
            <p:tnLst>
              <p:par>
                <p:cTn presetID="1" presetClass="entr" presetSubtype="0" fill="hold" nodeType="clickEffect">
                  <p:stCondLst>
                    <p:cond delay="0"/>
                  </p:stCondLst>
                  <p:childTnLst>
                    <p:set>
                      <p:cBhvr>
                        <p:cTn dur="1" fill="hold">
                          <p:stCondLst>
                            <p:cond delay="0"/>
                          </p:stCondLst>
                        </p:cTn>
                        <p:tgtEl>
                          <p:spTgt spid="20"/>
                        </p:tgtEl>
                        <p:attrNameLst>
                          <p:attrName>style.visibility</p:attrName>
                        </p:attrNameLst>
                      </p:cBhvr>
                      <p:to>
                        <p:strVal val="visible"/>
                      </p:to>
                    </p:se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R) Recite">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5" y="206066"/>
            <a:ext cx="1533525" cy="352426"/>
          </a:xfrm>
          <a:prstGeom prst="rect">
            <a:avLst/>
          </a:prstGeom>
          <a:solidFill>
            <a:srgbClr val="692B7D"/>
          </a:solidFill>
        </p:spPr>
        <p:txBody>
          <a:bodyPr wrap="square" rtlCol="0" anchor="ctr">
            <a:noAutofit/>
          </a:bodyPr>
          <a:lstStyle/>
          <a:p>
            <a:pPr algn="l"/>
            <a:r>
              <a:rPr lang="en-US" sz="1600" b="1" i="0" dirty="0">
                <a:solidFill>
                  <a:srgbClr val="FBCA58"/>
                </a:solidFill>
                <a:latin typeface="Century Gothic" panose="020B0502020202020204" pitchFamily="34" charset="0"/>
                <a:cs typeface="Futura Medium" panose="020B0602020204020303" pitchFamily="34" charset="-79"/>
              </a:rPr>
              <a:t>Recite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399245" y="658432"/>
            <a:ext cx="8954305" cy="191452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Go over the steps they already know from this unit, or from relevant prior knowledge.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100728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 Recall">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5" y="219714"/>
            <a:ext cx="1533525" cy="352426"/>
          </a:xfrm>
          <a:prstGeom prst="rect">
            <a:avLst/>
          </a:prstGeom>
          <a:solidFill>
            <a:srgbClr val="692B7D"/>
          </a:solidFill>
        </p:spPr>
        <p:txBody>
          <a:bodyPr wrap="square" rtlCol="0" anchor="ctr">
            <a:noAutofit/>
          </a:bodyPr>
          <a:lstStyle/>
          <a:p>
            <a:pPr algn="l"/>
            <a:r>
              <a:rPr lang="en-US" sz="1600" b="1" i="0" dirty="0">
                <a:solidFill>
                  <a:srgbClr val="FBCA58"/>
                </a:solidFill>
                <a:latin typeface="Century Gothic" panose="020B0502020202020204" pitchFamily="34" charset="0"/>
                <a:cs typeface="Futura Medium" panose="020B0602020204020303" pitchFamily="34" charset="-79"/>
              </a:rPr>
              <a:t>Recall</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399245" y="684190"/>
            <a:ext cx="8954305" cy="1900238"/>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Practicing the steps they already know together. This should be guided practice.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129452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CB8789-C5D7-6249-9847-EB3816E191ED}"/>
              </a:ext>
            </a:extLst>
          </p:cNvPr>
          <p:cNvSpPr/>
          <p:nvPr userDrawn="1"/>
        </p:nvSpPr>
        <p:spPr>
          <a:xfrm>
            <a:off x="0" y="0"/>
            <a:ext cx="12192000" cy="6858000"/>
          </a:xfrm>
          <a:prstGeom prst="rect">
            <a:avLst/>
          </a:prstGeom>
          <a:solidFill>
            <a:srgbClr val="692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86F1C9-C15E-0448-B006-3ECFAB54CD2D}"/>
              </a:ext>
            </a:extLst>
          </p:cNvPr>
          <p:cNvSpPr/>
          <p:nvPr userDrawn="1"/>
        </p:nvSpPr>
        <p:spPr>
          <a:xfrm>
            <a:off x="-66676" y="221673"/>
            <a:ext cx="12258675" cy="6414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C4F9A874-5CE1-8647-AFA9-BD43474DD64E}"/>
              </a:ext>
            </a:extLst>
          </p:cNvPr>
          <p:cNvPicPr>
            <a:picLocks noChangeAspect="1"/>
          </p:cNvPicPr>
          <p:nvPr userDrawn="1"/>
        </p:nvPicPr>
        <p:blipFill>
          <a:blip r:embed="rId14"/>
          <a:stretch>
            <a:fillRect/>
          </a:stretch>
        </p:blipFill>
        <p:spPr>
          <a:xfrm>
            <a:off x="10640451" y="6085119"/>
            <a:ext cx="1168470" cy="509380"/>
          </a:xfrm>
          <a:prstGeom prst="rect">
            <a:avLst/>
          </a:prstGeom>
        </p:spPr>
      </p:pic>
    </p:spTree>
    <p:extLst>
      <p:ext uri="{BB962C8B-B14F-4D97-AF65-F5344CB8AC3E}">
        <p14:creationId xmlns:p14="http://schemas.microsoft.com/office/powerpoint/2010/main" val="4030593586"/>
      </p:ext>
    </p:extLst>
  </p:cSld>
  <p:clrMap bg1="lt1" tx1="dk1" bg2="lt2" tx2="dk2" accent1="accent1" accent2="accent2" accent3="accent3" accent4="accent4" accent5="accent5" accent6="accent6" hlink="hlink" folHlink="folHlink"/>
  <p:sldLayoutIdLst>
    <p:sldLayoutId id="2147484258" r:id="rId1"/>
    <p:sldLayoutId id="2147484233" r:id="rId2"/>
    <p:sldLayoutId id="2147484234" r:id="rId3"/>
    <p:sldLayoutId id="2147484235" r:id="rId4"/>
    <p:sldLayoutId id="2147484236" r:id="rId5"/>
    <p:sldLayoutId id="2147484257" r:id="rId6"/>
    <p:sldLayoutId id="2147484255" r:id="rId7"/>
    <p:sldLayoutId id="2147484237" r:id="rId8"/>
    <p:sldLayoutId id="2147484238" r:id="rId9"/>
    <p:sldLayoutId id="2147484239" r:id="rId10"/>
    <p:sldLayoutId id="2147484240" r:id="rId11"/>
    <p:sldLayoutId id="214748429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3AA52D-1531-D74F-B0A5-6078D4C9110F}"/>
              </a:ext>
            </a:extLst>
          </p:cNvPr>
          <p:cNvSpPr/>
          <p:nvPr userDrawn="1"/>
        </p:nvSpPr>
        <p:spPr>
          <a:xfrm>
            <a:off x="0" y="0"/>
            <a:ext cx="12192000" cy="6858000"/>
          </a:xfrm>
          <a:prstGeom prst="rect">
            <a:avLst/>
          </a:prstGeom>
          <a:solidFill>
            <a:srgbClr val="2E5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BC489FE-D005-E249-B3C3-A41B78A14714}"/>
              </a:ext>
            </a:extLst>
          </p:cNvPr>
          <p:cNvSpPr/>
          <p:nvPr userDrawn="1"/>
        </p:nvSpPr>
        <p:spPr>
          <a:xfrm>
            <a:off x="0" y="221672"/>
            <a:ext cx="12192000" cy="6372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DC76C98-0227-3747-80B1-ED384456CDE8}"/>
              </a:ext>
            </a:extLst>
          </p:cNvPr>
          <p:cNvPicPr>
            <a:picLocks noChangeAspect="1"/>
          </p:cNvPicPr>
          <p:nvPr userDrawn="1"/>
        </p:nvPicPr>
        <p:blipFill>
          <a:blip r:embed="rId18"/>
          <a:stretch>
            <a:fillRect/>
          </a:stretch>
        </p:blipFill>
        <p:spPr>
          <a:xfrm>
            <a:off x="10640451" y="6085119"/>
            <a:ext cx="1168470" cy="509380"/>
          </a:xfrm>
          <a:prstGeom prst="rect">
            <a:avLst/>
          </a:prstGeom>
        </p:spPr>
      </p:pic>
    </p:spTree>
    <p:extLst>
      <p:ext uri="{BB962C8B-B14F-4D97-AF65-F5344CB8AC3E}">
        <p14:creationId xmlns:p14="http://schemas.microsoft.com/office/powerpoint/2010/main" val="288887113"/>
      </p:ext>
    </p:extLst>
  </p:cSld>
  <p:clrMap bg1="lt1" tx1="dk1" bg2="lt2" tx2="dk2" accent1="accent1" accent2="accent2" accent3="accent3" accent4="accent4" accent5="accent5" accent6="accent6" hlink="hlink" folHlink="folHlink"/>
  <p:sldLayoutIdLst>
    <p:sldLayoutId id="2147484294" r:id="rId1"/>
    <p:sldLayoutId id="2147484295" r:id="rId2"/>
    <p:sldLayoutId id="2147484288" r:id="rId3"/>
    <p:sldLayoutId id="2147484275" r:id="rId4"/>
    <p:sldLayoutId id="2147484276" r:id="rId5"/>
    <p:sldLayoutId id="2147484293" r:id="rId6"/>
    <p:sldLayoutId id="2147484277" r:id="rId7"/>
    <p:sldLayoutId id="2147484278" r:id="rId8"/>
    <p:sldLayoutId id="2147484279" r:id="rId9"/>
    <p:sldLayoutId id="2147484280" r:id="rId10"/>
    <p:sldLayoutId id="2147484281" r:id="rId11"/>
    <p:sldLayoutId id="2147484282" r:id="rId12"/>
    <p:sldLayoutId id="2147484283" r:id="rId13"/>
    <p:sldLayoutId id="2147484284" r:id="rId14"/>
    <p:sldLayoutId id="2147484285" r:id="rId15"/>
    <p:sldLayoutId id="214748428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2FDFC4-7213-4B80-88AC-CFDA713A6754}"/>
              </a:ext>
            </a:extLst>
          </p:cNvPr>
          <p:cNvSpPr>
            <a:spLocks noGrp="1"/>
          </p:cNvSpPr>
          <p:nvPr>
            <p:ph type="body" sz="quarter" idx="10"/>
          </p:nvPr>
        </p:nvSpPr>
        <p:spPr/>
        <p:txBody>
          <a:bodyPr/>
          <a:lstStyle/>
          <a:p>
            <a:r>
              <a:rPr lang="en-AU" dirty="0"/>
              <a:t>Generators</a:t>
            </a:r>
          </a:p>
        </p:txBody>
      </p:sp>
      <p:sp>
        <p:nvSpPr>
          <p:cNvPr id="3" name="Text Placeholder 3">
            <a:extLst>
              <a:ext uri="{FF2B5EF4-FFF2-40B4-BE49-F238E27FC236}">
                <a16:creationId xmlns:a16="http://schemas.microsoft.com/office/drawing/2014/main" id="{15B39FF7-CE51-4DDE-B8F7-A2B32DD72593}"/>
              </a:ext>
            </a:extLst>
          </p:cNvPr>
          <p:cNvSpPr txBox="1">
            <a:spLocks/>
          </p:cNvSpPr>
          <p:nvPr/>
        </p:nvSpPr>
        <p:spPr>
          <a:xfrm>
            <a:off x="295274" y="4571479"/>
            <a:ext cx="3779478" cy="319722"/>
          </a:xfrm>
          <a:prstGeom prst="rect">
            <a:avLst/>
          </a:prstGeom>
          <a:solidFill>
            <a:srgbClr val="FBCA58"/>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rgbClr val="2E546D"/>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Success Criteria</a:t>
            </a:r>
          </a:p>
        </p:txBody>
      </p:sp>
      <p:sp>
        <p:nvSpPr>
          <p:cNvPr id="4" name="Text Placeholder 2">
            <a:extLst>
              <a:ext uri="{FF2B5EF4-FFF2-40B4-BE49-F238E27FC236}">
                <a16:creationId xmlns:a16="http://schemas.microsoft.com/office/drawing/2014/main" id="{376F90D9-C05E-4F92-AA21-6770C35F6CD9}"/>
              </a:ext>
            </a:extLst>
          </p:cNvPr>
          <p:cNvSpPr txBox="1">
            <a:spLocks/>
          </p:cNvSpPr>
          <p:nvPr/>
        </p:nvSpPr>
        <p:spPr>
          <a:xfrm>
            <a:off x="209549" y="4921871"/>
            <a:ext cx="11601508" cy="138256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000" b="0" i="0" dirty="0">
                <a:solidFill>
                  <a:srgbClr val="000303"/>
                </a:solidFill>
                <a:effectLst/>
                <a:latin typeface="Roboto" panose="02000000000000000000" pitchFamily="2" charset="0"/>
              </a:rPr>
              <a:t>I can determine the direction of eddy currents.</a:t>
            </a:r>
          </a:p>
          <a:p>
            <a:pPr algn="l"/>
            <a:r>
              <a:rPr lang="en-US" sz="2000" b="0" dirty="0">
                <a:solidFill>
                  <a:srgbClr val="000303"/>
                </a:solidFill>
                <a:latin typeface="Roboto" panose="02000000000000000000" pitchFamily="2" charset="0"/>
              </a:rPr>
              <a:t>I can calculate emf generated from an AC generator.</a:t>
            </a:r>
          </a:p>
          <a:p>
            <a:pPr algn="l"/>
            <a:r>
              <a:rPr lang="en-US" sz="2000" b="0" i="0" dirty="0">
                <a:solidFill>
                  <a:srgbClr val="000303"/>
                </a:solidFill>
                <a:effectLst/>
                <a:latin typeface="Roboto" panose="02000000000000000000" pitchFamily="2" charset="0"/>
              </a:rPr>
              <a:t>I can relate change in magnetic flux to voltage in an AC generator.</a:t>
            </a:r>
          </a:p>
        </p:txBody>
      </p:sp>
    </p:spTree>
    <p:extLst>
      <p:ext uri="{BB962C8B-B14F-4D97-AF65-F5344CB8AC3E}">
        <p14:creationId xmlns:p14="http://schemas.microsoft.com/office/powerpoint/2010/main" val="3779206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AC Generators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pic>
        <p:nvPicPr>
          <p:cNvPr id="6" name="Picture 5">
            <a:extLst>
              <a:ext uri="{FF2B5EF4-FFF2-40B4-BE49-F238E27FC236}">
                <a16:creationId xmlns:a16="http://schemas.microsoft.com/office/drawing/2014/main" id="{CAC2E2A9-AE61-9859-0C5B-695AC1D2573E}"/>
              </a:ext>
            </a:extLst>
          </p:cNvPr>
          <p:cNvPicPr>
            <a:picLocks noChangeAspect="1"/>
          </p:cNvPicPr>
          <p:nvPr/>
        </p:nvPicPr>
        <p:blipFill>
          <a:blip r:embed="rId3"/>
          <a:stretch>
            <a:fillRect/>
          </a:stretch>
        </p:blipFill>
        <p:spPr>
          <a:xfrm>
            <a:off x="801867" y="1360832"/>
            <a:ext cx="10325249" cy="3946663"/>
          </a:xfrm>
          <a:prstGeom prst="rect">
            <a:avLst/>
          </a:prstGeom>
        </p:spPr>
      </p:pic>
    </p:spTree>
    <p:extLst>
      <p:ext uri="{BB962C8B-B14F-4D97-AF65-F5344CB8AC3E}">
        <p14:creationId xmlns:p14="http://schemas.microsoft.com/office/powerpoint/2010/main" val="947083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AC Generators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pic>
        <p:nvPicPr>
          <p:cNvPr id="5" name="Picture 4">
            <a:extLst>
              <a:ext uri="{FF2B5EF4-FFF2-40B4-BE49-F238E27FC236}">
                <a16:creationId xmlns:a16="http://schemas.microsoft.com/office/drawing/2014/main" id="{048950C4-EEB0-7BC8-44E3-D88295317AC7}"/>
              </a:ext>
            </a:extLst>
          </p:cNvPr>
          <p:cNvPicPr>
            <a:picLocks noChangeAspect="1"/>
          </p:cNvPicPr>
          <p:nvPr/>
        </p:nvPicPr>
        <p:blipFill>
          <a:blip r:embed="rId3"/>
          <a:stretch>
            <a:fillRect/>
          </a:stretch>
        </p:blipFill>
        <p:spPr>
          <a:xfrm>
            <a:off x="1454943" y="1168262"/>
            <a:ext cx="9883863" cy="4894608"/>
          </a:xfrm>
          <a:prstGeom prst="rect">
            <a:avLst/>
          </a:prstGeom>
        </p:spPr>
      </p:pic>
    </p:spTree>
    <p:extLst>
      <p:ext uri="{BB962C8B-B14F-4D97-AF65-F5344CB8AC3E}">
        <p14:creationId xmlns:p14="http://schemas.microsoft.com/office/powerpoint/2010/main" val="130357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Eddy currents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7950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17" name="TextBox 16">
            <a:extLst>
              <a:ext uri="{FF2B5EF4-FFF2-40B4-BE49-F238E27FC236}">
                <a16:creationId xmlns:a16="http://schemas.microsoft.com/office/drawing/2014/main" id="{46585C8E-D080-FB12-7073-0E50D5C13329}"/>
              </a:ext>
            </a:extLst>
          </p:cNvPr>
          <p:cNvSpPr txBox="1"/>
          <p:nvPr/>
        </p:nvSpPr>
        <p:spPr>
          <a:xfrm>
            <a:off x="295274" y="1014147"/>
            <a:ext cx="11427539" cy="5264350"/>
          </a:xfrm>
          <a:prstGeom prst="rect">
            <a:avLst/>
          </a:prstGeom>
          <a:noFill/>
          <a:ln>
            <a:noFill/>
          </a:ln>
        </p:spPr>
        <p:txBody>
          <a:bodyPr wrap="none" rtlCol="0" anchor="t" anchorCtr="0">
            <a:normAutofit/>
          </a:bodyPr>
          <a:lstStyle/>
          <a:p>
            <a:pPr algn="l"/>
            <a:r>
              <a:rPr lang="en-AU" sz="2000" dirty="0">
                <a:latin typeface="Century Gothic" panose="020B0502020202020204" pitchFamily="34" charset="0"/>
                <a:cs typeface="Futura Medium" panose="020B0602020204020303" pitchFamily="34" charset="-79"/>
              </a:rPr>
              <a:t>A circular electric current induced by a conductor in a changing magnetic field.</a:t>
            </a:r>
          </a:p>
          <a:p>
            <a:pPr algn="l"/>
            <a:r>
              <a:rPr lang="en-AU" sz="2000" dirty="0">
                <a:latin typeface="Century Gothic" panose="020B0502020202020204" pitchFamily="34" charset="0"/>
                <a:cs typeface="Futura Medium" panose="020B0602020204020303" pitchFamily="34" charset="-79"/>
              </a:rPr>
              <a:t>Acts to oppose the motion that causes the change in magnetic flux. Useful for regenerative </a:t>
            </a:r>
          </a:p>
          <a:p>
            <a:pPr algn="l"/>
            <a:r>
              <a:rPr lang="en-AU" sz="2000" dirty="0">
                <a:latin typeface="Century Gothic" panose="020B0502020202020204" pitchFamily="34" charset="0"/>
                <a:cs typeface="Futura Medium" panose="020B0602020204020303" pitchFamily="34" charset="-79"/>
              </a:rPr>
              <a:t>braking and induction stovetops. A major energy loss in AC generators. </a:t>
            </a:r>
          </a:p>
          <a:p>
            <a:pPr algn="l"/>
            <a:endParaRPr lang="en-AU" sz="2000" dirty="0">
              <a:latin typeface="Century Gothic" panose="020B0502020202020204" pitchFamily="34" charset="0"/>
              <a:cs typeface="Futura Medium" panose="020B0602020204020303" pitchFamily="34" charset="-79"/>
            </a:endParaRPr>
          </a:p>
          <a:p>
            <a:pPr algn="l"/>
            <a:r>
              <a:rPr lang="en-AU" sz="2000" dirty="0">
                <a:latin typeface="Century Gothic" panose="020B0502020202020204" pitchFamily="34" charset="0"/>
                <a:cs typeface="Futura Medium" panose="020B0602020204020303" pitchFamily="34" charset="-79"/>
              </a:rPr>
              <a:t>If the motion causes an increase in flux into the page, the eddy current works in the </a:t>
            </a:r>
          </a:p>
          <a:p>
            <a:pPr algn="l"/>
            <a:r>
              <a:rPr lang="en-AU" sz="2000" dirty="0">
                <a:latin typeface="Century Gothic" panose="020B0502020202020204" pitchFamily="34" charset="0"/>
                <a:cs typeface="Futura Medium" panose="020B0602020204020303" pitchFamily="34" charset="-79"/>
              </a:rPr>
              <a:t>direction to cause an increase in flux out of the page.</a:t>
            </a:r>
          </a:p>
          <a:p>
            <a:pPr algn="l"/>
            <a:endParaRPr lang="en-AU" sz="2000" b="1" dirty="0">
              <a:latin typeface="Century Gothic" panose="020B0502020202020204" pitchFamily="34" charset="0"/>
              <a:cs typeface="Futura Medium" panose="020B0602020204020303" pitchFamily="34" charset="-79"/>
            </a:endParaRPr>
          </a:p>
          <a:p>
            <a:pPr algn="l"/>
            <a:endParaRPr lang="en-AU" sz="2000" b="1" dirty="0">
              <a:latin typeface="Century Gothic" panose="020B0502020202020204" pitchFamily="34" charset="0"/>
              <a:cs typeface="Futura Medium" panose="020B0602020204020303" pitchFamily="34" charset="-79"/>
            </a:endParaRPr>
          </a:p>
        </p:txBody>
      </p:sp>
      <p:sp>
        <p:nvSpPr>
          <p:cNvPr id="6" name="Rectangle 5">
            <a:extLst>
              <a:ext uri="{FF2B5EF4-FFF2-40B4-BE49-F238E27FC236}">
                <a16:creationId xmlns:a16="http://schemas.microsoft.com/office/drawing/2014/main" id="{15578A69-BC16-4D6E-18CF-4CE2B892313E}"/>
              </a:ext>
            </a:extLst>
          </p:cNvPr>
          <p:cNvSpPr/>
          <p:nvPr/>
        </p:nvSpPr>
        <p:spPr>
          <a:xfrm>
            <a:off x="388621" y="3646322"/>
            <a:ext cx="5707380" cy="276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2000" dirty="0">
                <a:solidFill>
                  <a:schemeClr val="tx1"/>
                </a:solidFill>
              </a:rPr>
              <a:t>Steps:</a:t>
            </a:r>
          </a:p>
          <a:p>
            <a:pPr marL="457200" indent="-457200">
              <a:buAutoNum type="arabicPeriod"/>
            </a:pPr>
            <a:r>
              <a:rPr lang="en-AU" sz="2000" dirty="0">
                <a:solidFill>
                  <a:schemeClr val="tx1"/>
                </a:solidFill>
              </a:rPr>
              <a:t>Work out how the flux is changing</a:t>
            </a:r>
          </a:p>
          <a:p>
            <a:pPr marL="457200" indent="-457200">
              <a:buAutoNum type="arabicPeriod"/>
            </a:pPr>
            <a:r>
              <a:rPr lang="en-AU" sz="2000" dirty="0">
                <a:solidFill>
                  <a:schemeClr val="tx1"/>
                </a:solidFill>
              </a:rPr>
              <a:t>The opposing flux must be opposite this</a:t>
            </a:r>
          </a:p>
          <a:p>
            <a:pPr marL="457200" indent="-457200">
              <a:buAutoNum type="arabicPeriod"/>
            </a:pPr>
            <a:r>
              <a:rPr lang="en-AU" sz="2000" dirty="0">
                <a:solidFill>
                  <a:schemeClr val="tx1"/>
                </a:solidFill>
              </a:rPr>
              <a:t>Use right-hand rule to determine direction of current</a:t>
            </a:r>
          </a:p>
        </p:txBody>
      </p:sp>
      <p:pic>
        <p:nvPicPr>
          <p:cNvPr id="8" name="Picture 7">
            <a:extLst>
              <a:ext uri="{FF2B5EF4-FFF2-40B4-BE49-F238E27FC236}">
                <a16:creationId xmlns:a16="http://schemas.microsoft.com/office/drawing/2014/main" id="{7F85BF6F-C8D0-FEDF-40FD-DD317E827F1C}"/>
              </a:ext>
            </a:extLst>
          </p:cNvPr>
          <p:cNvPicPr>
            <a:picLocks noChangeAspect="1"/>
          </p:cNvPicPr>
          <p:nvPr/>
        </p:nvPicPr>
        <p:blipFill>
          <a:blip r:embed="rId3"/>
          <a:stretch>
            <a:fillRect/>
          </a:stretch>
        </p:blipFill>
        <p:spPr>
          <a:xfrm>
            <a:off x="6710994" y="3226887"/>
            <a:ext cx="4774872" cy="3051610"/>
          </a:xfrm>
          <a:prstGeom prst="rect">
            <a:avLst/>
          </a:prstGeom>
        </p:spPr>
      </p:pic>
    </p:spTree>
    <p:extLst>
      <p:ext uri="{BB962C8B-B14F-4D97-AF65-F5344CB8AC3E}">
        <p14:creationId xmlns:p14="http://schemas.microsoft.com/office/powerpoint/2010/main" val="120001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Eddy currents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7950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sp>
        <p:nvSpPr>
          <p:cNvPr id="17" name="TextBox 16">
            <a:extLst>
              <a:ext uri="{FF2B5EF4-FFF2-40B4-BE49-F238E27FC236}">
                <a16:creationId xmlns:a16="http://schemas.microsoft.com/office/drawing/2014/main" id="{46585C8E-D080-FB12-7073-0E50D5C13329}"/>
              </a:ext>
            </a:extLst>
          </p:cNvPr>
          <p:cNvSpPr txBox="1"/>
          <p:nvPr/>
        </p:nvSpPr>
        <p:spPr>
          <a:xfrm>
            <a:off x="58327" y="-1784983"/>
            <a:ext cx="11427539" cy="5264350"/>
          </a:xfrm>
          <a:prstGeom prst="rect">
            <a:avLst/>
          </a:prstGeom>
          <a:noFill/>
          <a:ln>
            <a:noFill/>
          </a:ln>
        </p:spPr>
        <p:txBody>
          <a:bodyPr wrap="none" rtlCol="0" anchor="t" anchorCtr="0">
            <a:normAutofit/>
          </a:bodyPr>
          <a:lstStyle/>
          <a:p>
            <a:pPr algn="l"/>
            <a:endParaRPr lang="en-AU" sz="2000" b="1" dirty="0">
              <a:latin typeface="Century Gothic" panose="020B0502020202020204" pitchFamily="34" charset="0"/>
              <a:cs typeface="Futura Medium" panose="020B0602020204020303" pitchFamily="34" charset="-79"/>
            </a:endParaRPr>
          </a:p>
          <a:p>
            <a:pPr algn="l"/>
            <a:endParaRPr lang="en-AU" sz="2000" b="1" dirty="0">
              <a:latin typeface="Century Gothic" panose="020B0502020202020204" pitchFamily="34" charset="0"/>
              <a:cs typeface="Futura Medium" panose="020B0602020204020303" pitchFamily="34" charset="-79"/>
            </a:endParaRPr>
          </a:p>
        </p:txBody>
      </p:sp>
      <p:sp>
        <p:nvSpPr>
          <p:cNvPr id="6" name="Rectangle 5">
            <a:extLst>
              <a:ext uri="{FF2B5EF4-FFF2-40B4-BE49-F238E27FC236}">
                <a16:creationId xmlns:a16="http://schemas.microsoft.com/office/drawing/2014/main" id="{15578A69-BC16-4D6E-18CF-4CE2B892313E}"/>
              </a:ext>
            </a:extLst>
          </p:cNvPr>
          <p:cNvSpPr/>
          <p:nvPr/>
        </p:nvSpPr>
        <p:spPr>
          <a:xfrm>
            <a:off x="295275" y="1016956"/>
            <a:ext cx="5707380" cy="2765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2000" dirty="0">
                <a:solidFill>
                  <a:schemeClr val="tx1"/>
                </a:solidFill>
              </a:rPr>
              <a:t>Steps:</a:t>
            </a:r>
          </a:p>
          <a:p>
            <a:pPr marL="457200" indent="-457200">
              <a:buAutoNum type="arabicPeriod"/>
            </a:pPr>
            <a:r>
              <a:rPr lang="en-AU" sz="2000" dirty="0">
                <a:solidFill>
                  <a:schemeClr val="tx1"/>
                </a:solidFill>
              </a:rPr>
              <a:t>Work out how the flux is changing</a:t>
            </a:r>
          </a:p>
          <a:p>
            <a:pPr marL="457200" indent="-457200">
              <a:buAutoNum type="arabicPeriod"/>
            </a:pPr>
            <a:r>
              <a:rPr lang="en-AU" sz="2000" dirty="0">
                <a:solidFill>
                  <a:schemeClr val="tx1"/>
                </a:solidFill>
              </a:rPr>
              <a:t>The opposing flux must be opposite this</a:t>
            </a:r>
          </a:p>
          <a:p>
            <a:pPr marL="457200" indent="-457200">
              <a:buAutoNum type="arabicPeriod"/>
            </a:pPr>
            <a:r>
              <a:rPr lang="en-AU" sz="2000" dirty="0">
                <a:solidFill>
                  <a:schemeClr val="tx1"/>
                </a:solidFill>
              </a:rPr>
              <a:t>Use right-hand rule to determine direction of current</a:t>
            </a:r>
          </a:p>
        </p:txBody>
      </p:sp>
      <p:pic>
        <p:nvPicPr>
          <p:cNvPr id="1026" name="Picture 2" descr="Simulating Eddy Current Brakes | COMSOL Blog">
            <a:extLst>
              <a:ext uri="{FF2B5EF4-FFF2-40B4-BE49-F238E27FC236}">
                <a16:creationId xmlns:a16="http://schemas.microsoft.com/office/drawing/2014/main" id="{E54C17E3-0680-0436-B516-FCC4F9352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796" y="2694993"/>
            <a:ext cx="6679914" cy="34791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6F9F0B0-E882-7562-AAC9-EB5C7BD3EEEA}"/>
              </a:ext>
            </a:extLst>
          </p:cNvPr>
          <p:cNvSpPr txBox="1"/>
          <p:nvPr/>
        </p:nvSpPr>
        <p:spPr>
          <a:xfrm>
            <a:off x="3678148" y="4190729"/>
            <a:ext cx="324686" cy="393880"/>
          </a:xfrm>
          <a:prstGeom prst="rect">
            <a:avLst/>
          </a:prstGeom>
          <a:noFill/>
          <a:ln>
            <a:noFill/>
          </a:ln>
        </p:spPr>
        <p:txBody>
          <a:bodyPr wrap="square" rtlCol="0" anchor="t" anchorCtr="0">
            <a:normAutofit fontScale="40000" lnSpcReduction="20000"/>
          </a:bodyPr>
          <a:lstStyle/>
          <a:p>
            <a:pPr algn="l"/>
            <a:r>
              <a:rPr lang="en-AU" sz="5400" b="1" dirty="0">
                <a:latin typeface="Century Gothic" panose="020B0502020202020204" pitchFamily="34" charset="0"/>
                <a:cs typeface="Futura Medium" panose="020B0602020204020303" pitchFamily="34" charset="-79"/>
              </a:rPr>
              <a:t>N</a:t>
            </a:r>
          </a:p>
        </p:txBody>
      </p:sp>
      <p:sp>
        <p:nvSpPr>
          <p:cNvPr id="10" name="TextBox 9">
            <a:extLst>
              <a:ext uri="{FF2B5EF4-FFF2-40B4-BE49-F238E27FC236}">
                <a16:creationId xmlns:a16="http://schemas.microsoft.com/office/drawing/2014/main" id="{5CC5CA71-7E19-1ED8-911D-B6A5FA93F1FA}"/>
              </a:ext>
            </a:extLst>
          </p:cNvPr>
          <p:cNvSpPr txBox="1"/>
          <p:nvPr/>
        </p:nvSpPr>
        <p:spPr>
          <a:xfrm>
            <a:off x="3736368" y="4985482"/>
            <a:ext cx="324686" cy="393880"/>
          </a:xfrm>
          <a:prstGeom prst="rect">
            <a:avLst/>
          </a:prstGeom>
          <a:noFill/>
          <a:ln>
            <a:noFill/>
          </a:ln>
        </p:spPr>
        <p:txBody>
          <a:bodyPr wrap="square" rtlCol="0" anchor="t" anchorCtr="0">
            <a:normAutofit fontScale="40000" lnSpcReduction="20000"/>
          </a:bodyPr>
          <a:lstStyle/>
          <a:p>
            <a:pPr algn="l"/>
            <a:r>
              <a:rPr lang="en-AU" sz="5400" b="1" dirty="0">
                <a:latin typeface="Century Gothic" panose="020B0502020202020204" pitchFamily="34" charset="0"/>
                <a:cs typeface="Futura Medium" panose="020B0602020204020303" pitchFamily="34" charset="-79"/>
              </a:rPr>
              <a:t>S</a:t>
            </a:r>
          </a:p>
        </p:txBody>
      </p:sp>
      <p:pic>
        <p:nvPicPr>
          <p:cNvPr id="5" name="Picture 4">
            <a:extLst>
              <a:ext uri="{FF2B5EF4-FFF2-40B4-BE49-F238E27FC236}">
                <a16:creationId xmlns:a16="http://schemas.microsoft.com/office/drawing/2014/main" id="{10F01446-4194-E60F-A0B5-BAC127D9D2D0}"/>
              </a:ext>
            </a:extLst>
          </p:cNvPr>
          <p:cNvPicPr>
            <a:picLocks noChangeAspect="1"/>
          </p:cNvPicPr>
          <p:nvPr/>
        </p:nvPicPr>
        <p:blipFill>
          <a:blip r:embed="rId4"/>
          <a:stretch>
            <a:fillRect/>
          </a:stretch>
        </p:blipFill>
        <p:spPr>
          <a:xfrm>
            <a:off x="7139080" y="735792"/>
            <a:ext cx="4503326" cy="3033232"/>
          </a:xfrm>
          <a:prstGeom prst="rect">
            <a:avLst/>
          </a:prstGeom>
        </p:spPr>
      </p:pic>
      <p:sp>
        <p:nvSpPr>
          <p:cNvPr id="14" name="Arrow: Curved Right 13">
            <a:extLst>
              <a:ext uri="{FF2B5EF4-FFF2-40B4-BE49-F238E27FC236}">
                <a16:creationId xmlns:a16="http://schemas.microsoft.com/office/drawing/2014/main" id="{695AE994-C00E-4130-2AE8-B833E0B35B5D}"/>
              </a:ext>
            </a:extLst>
          </p:cNvPr>
          <p:cNvSpPr/>
          <p:nvPr/>
        </p:nvSpPr>
        <p:spPr>
          <a:xfrm rot="11711370">
            <a:off x="4868178" y="3894403"/>
            <a:ext cx="552544" cy="97875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Tree>
    <p:extLst>
      <p:ext uri="{BB962C8B-B14F-4D97-AF65-F5344CB8AC3E}">
        <p14:creationId xmlns:p14="http://schemas.microsoft.com/office/powerpoint/2010/main" val="427206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US" dirty="0"/>
              <a:t>M</a:t>
            </a:r>
            <a:r>
              <a:rPr lang="en-AU" dirty="0" err="1"/>
              <a:t>agnetic</a:t>
            </a:r>
            <a:r>
              <a:rPr lang="en-AU" dirty="0"/>
              <a:t> field lines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6" name="Rectangle 5">
            <a:extLst>
              <a:ext uri="{FF2B5EF4-FFF2-40B4-BE49-F238E27FC236}">
                <a16:creationId xmlns:a16="http://schemas.microsoft.com/office/drawing/2014/main" id="{B6495A8A-35A5-55BB-97A2-56ABAEF634B4}"/>
              </a:ext>
            </a:extLst>
          </p:cNvPr>
          <p:cNvSpPr/>
          <p:nvPr/>
        </p:nvSpPr>
        <p:spPr>
          <a:xfrm>
            <a:off x="280206" y="925271"/>
            <a:ext cx="11603355" cy="5360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2800" dirty="0">
                <a:solidFill>
                  <a:schemeClr val="tx1"/>
                </a:solidFill>
              </a:rPr>
              <a:t>For magnetic field lines of a wire, make sure that:</a:t>
            </a:r>
          </a:p>
          <a:p>
            <a:pPr marL="457200" indent="-457200">
              <a:buFont typeface="Arial" panose="020B0604020202020204" pitchFamily="34" charset="0"/>
              <a:buChar char="•"/>
            </a:pPr>
            <a:r>
              <a:rPr lang="en-AU" sz="2800" dirty="0">
                <a:solidFill>
                  <a:schemeClr val="tx1"/>
                </a:solidFill>
              </a:rPr>
              <a:t>You draw at least 3 lines</a:t>
            </a:r>
          </a:p>
          <a:p>
            <a:pPr marL="457200" indent="-457200">
              <a:buFont typeface="Arial" panose="020B0604020202020204" pitchFamily="34" charset="0"/>
              <a:buChar char="•"/>
            </a:pPr>
            <a:r>
              <a:rPr lang="en-AU" sz="2800" dirty="0">
                <a:solidFill>
                  <a:schemeClr val="tx1"/>
                </a:solidFill>
              </a:rPr>
              <a:t>The circles are increasing in distance away from the wire.</a:t>
            </a:r>
          </a:p>
        </p:txBody>
      </p:sp>
      <p:sp>
        <p:nvSpPr>
          <p:cNvPr id="3" name="Oval 2">
            <a:extLst>
              <a:ext uri="{FF2B5EF4-FFF2-40B4-BE49-F238E27FC236}">
                <a16:creationId xmlns:a16="http://schemas.microsoft.com/office/drawing/2014/main" id="{204C40D5-EBA1-45ED-5663-5BDE83092630}"/>
              </a:ext>
            </a:extLst>
          </p:cNvPr>
          <p:cNvSpPr/>
          <p:nvPr/>
        </p:nvSpPr>
        <p:spPr>
          <a:xfrm>
            <a:off x="5324357" y="4132163"/>
            <a:ext cx="497711" cy="4977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Oval 4">
            <a:extLst>
              <a:ext uri="{FF2B5EF4-FFF2-40B4-BE49-F238E27FC236}">
                <a16:creationId xmlns:a16="http://schemas.microsoft.com/office/drawing/2014/main" id="{94864827-AF80-8A07-F128-67244EEC2668}"/>
              </a:ext>
            </a:extLst>
          </p:cNvPr>
          <p:cNvSpPr/>
          <p:nvPr/>
        </p:nvSpPr>
        <p:spPr>
          <a:xfrm>
            <a:off x="4946249" y="3754055"/>
            <a:ext cx="1253924" cy="12539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D70B6FB3-7CA6-D1D9-7566-A5FE7974965D}"/>
              </a:ext>
            </a:extLst>
          </p:cNvPr>
          <p:cNvSpPr/>
          <p:nvPr/>
        </p:nvSpPr>
        <p:spPr>
          <a:xfrm>
            <a:off x="4293477" y="3101283"/>
            <a:ext cx="2559470" cy="25594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a:extLst>
              <a:ext uri="{FF2B5EF4-FFF2-40B4-BE49-F238E27FC236}">
                <a16:creationId xmlns:a16="http://schemas.microsoft.com/office/drawing/2014/main" id="{617BF379-AF09-6A4A-D645-E96CCFA610CD}"/>
              </a:ext>
            </a:extLst>
          </p:cNvPr>
          <p:cNvSpPr/>
          <p:nvPr/>
        </p:nvSpPr>
        <p:spPr>
          <a:xfrm>
            <a:off x="3419587" y="2227393"/>
            <a:ext cx="4307249" cy="43072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Isosceles Triangle 15">
            <a:extLst>
              <a:ext uri="{FF2B5EF4-FFF2-40B4-BE49-F238E27FC236}">
                <a16:creationId xmlns:a16="http://schemas.microsoft.com/office/drawing/2014/main" id="{8B782121-2E0A-17F8-4B92-A11962D02749}"/>
              </a:ext>
            </a:extLst>
          </p:cNvPr>
          <p:cNvSpPr/>
          <p:nvPr/>
        </p:nvSpPr>
        <p:spPr>
          <a:xfrm>
            <a:off x="4854499" y="4209061"/>
            <a:ext cx="210041" cy="18107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Isosceles Triangle 16">
            <a:extLst>
              <a:ext uri="{FF2B5EF4-FFF2-40B4-BE49-F238E27FC236}">
                <a16:creationId xmlns:a16="http://schemas.microsoft.com/office/drawing/2014/main" id="{FB89833E-CFBC-F82E-24CE-C758E7995C92}"/>
              </a:ext>
            </a:extLst>
          </p:cNvPr>
          <p:cNvSpPr/>
          <p:nvPr/>
        </p:nvSpPr>
        <p:spPr>
          <a:xfrm>
            <a:off x="4207513" y="4199947"/>
            <a:ext cx="210041" cy="18107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Isosceles Triangle 17">
            <a:extLst>
              <a:ext uri="{FF2B5EF4-FFF2-40B4-BE49-F238E27FC236}">
                <a16:creationId xmlns:a16="http://schemas.microsoft.com/office/drawing/2014/main" id="{56283EAE-7781-02C3-E8F2-C9E91DF4B05A}"/>
              </a:ext>
            </a:extLst>
          </p:cNvPr>
          <p:cNvSpPr/>
          <p:nvPr/>
        </p:nvSpPr>
        <p:spPr>
          <a:xfrm>
            <a:off x="3333624" y="4190833"/>
            <a:ext cx="210041" cy="18107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Isosceles Triangle 18">
            <a:extLst>
              <a:ext uri="{FF2B5EF4-FFF2-40B4-BE49-F238E27FC236}">
                <a16:creationId xmlns:a16="http://schemas.microsoft.com/office/drawing/2014/main" id="{4C732038-DCB4-54BF-A793-A17210711BEF}"/>
              </a:ext>
            </a:extLst>
          </p:cNvPr>
          <p:cNvSpPr/>
          <p:nvPr/>
        </p:nvSpPr>
        <p:spPr>
          <a:xfrm rot="10800000">
            <a:off x="6081885" y="4272254"/>
            <a:ext cx="210041" cy="18107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Isosceles Triangle 19">
            <a:extLst>
              <a:ext uri="{FF2B5EF4-FFF2-40B4-BE49-F238E27FC236}">
                <a16:creationId xmlns:a16="http://schemas.microsoft.com/office/drawing/2014/main" id="{EB9A8CD0-F3DE-B47E-EDB3-65A3D9F3A3EF}"/>
              </a:ext>
            </a:extLst>
          </p:cNvPr>
          <p:cNvSpPr/>
          <p:nvPr/>
        </p:nvSpPr>
        <p:spPr>
          <a:xfrm rot="10800000">
            <a:off x="6747924" y="4272255"/>
            <a:ext cx="210041" cy="18107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Isosceles Triangle 20">
            <a:extLst>
              <a:ext uri="{FF2B5EF4-FFF2-40B4-BE49-F238E27FC236}">
                <a16:creationId xmlns:a16="http://schemas.microsoft.com/office/drawing/2014/main" id="{B012851E-87D5-D404-202E-25D55D8127B3}"/>
              </a:ext>
            </a:extLst>
          </p:cNvPr>
          <p:cNvSpPr/>
          <p:nvPr/>
        </p:nvSpPr>
        <p:spPr>
          <a:xfrm rot="10800000">
            <a:off x="7631695" y="4272254"/>
            <a:ext cx="210041" cy="18107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836312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AC Generators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11" name="Rectangle 10">
            <a:extLst>
              <a:ext uri="{FF2B5EF4-FFF2-40B4-BE49-F238E27FC236}">
                <a16:creationId xmlns:a16="http://schemas.microsoft.com/office/drawing/2014/main" id="{2B4DE4DB-6EAC-05DA-E468-02DFFBCA4EF4}"/>
              </a:ext>
            </a:extLst>
          </p:cNvPr>
          <p:cNvSpPr/>
          <p:nvPr/>
        </p:nvSpPr>
        <p:spPr>
          <a:xfrm>
            <a:off x="456451" y="1035124"/>
            <a:ext cx="11198519" cy="4364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2000" b="1" dirty="0">
                <a:solidFill>
                  <a:schemeClr val="tx1"/>
                </a:solidFill>
              </a:rPr>
              <a:t>Motor</a:t>
            </a:r>
            <a:r>
              <a:rPr lang="en-AU" sz="2000" dirty="0">
                <a:solidFill>
                  <a:schemeClr val="tx1"/>
                </a:solidFill>
              </a:rPr>
              <a:t>: flows a current through a coil inside a magnetic field to generate motion</a:t>
            </a:r>
          </a:p>
          <a:p>
            <a:r>
              <a:rPr lang="en-AU" sz="2000" dirty="0">
                <a:solidFill>
                  <a:schemeClr val="tx1"/>
                </a:solidFill>
              </a:rPr>
              <a:t>	electrical energy </a:t>
            </a:r>
            <a:r>
              <a:rPr lang="en-AU" sz="2000" dirty="0">
                <a:solidFill>
                  <a:schemeClr val="tx1"/>
                </a:solidFill>
                <a:sym typeface="Wingdings" panose="05000000000000000000" pitchFamily="2" charset="2"/>
              </a:rPr>
              <a:t></a:t>
            </a:r>
            <a:r>
              <a:rPr lang="en-AU" sz="2000" dirty="0">
                <a:solidFill>
                  <a:schemeClr val="tx1"/>
                </a:solidFill>
              </a:rPr>
              <a:t> kinetic energy</a:t>
            </a:r>
          </a:p>
          <a:p>
            <a:endParaRPr lang="en-AU" sz="2000" dirty="0">
              <a:solidFill>
                <a:schemeClr val="tx1"/>
              </a:solidFill>
            </a:endParaRPr>
          </a:p>
          <a:p>
            <a:r>
              <a:rPr lang="en-AU" sz="2000" b="1" dirty="0">
                <a:solidFill>
                  <a:schemeClr val="tx1"/>
                </a:solidFill>
              </a:rPr>
              <a:t>Generator: </a:t>
            </a:r>
            <a:r>
              <a:rPr lang="en-AU" sz="2000" dirty="0">
                <a:solidFill>
                  <a:schemeClr val="tx1"/>
                </a:solidFill>
              </a:rPr>
              <a:t>moves a coil inside a magnetic field to generate electricity</a:t>
            </a:r>
          </a:p>
          <a:p>
            <a:r>
              <a:rPr lang="en-AU" sz="2000" b="1" dirty="0">
                <a:solidFill>
                  <a:schemeClr val="tx1"/>
                </a:solidFill>
              </a:rPr>
              <a:t>	</a:t>
            </a:r>
            <a:r>
              <a:rPr lang="en-AU" sz="2000" dirty="0">
                <a:solidFill>
                  <a:schemeClr val="tx1"/>
                </a:solidFill>
              </a:rPr>
              <a:t>kinetic energy </a:t>
            </a:r>
            <a:r>
              <a:rPr lang="en-AU" sz="2000" dirty="0">
                <a:solidFill>
                  <a:schemeClr val="tx1"/>
                </a:solidFill>
                <a:sym typeface="Wingdings" panose="05000000000000000000" pitchFamily="2" charset="2"/>
              </a:rPr>
              <a:t> electrical energy</a:t>
            </a:r>
            <a:endParaRPr lang="en-AU" sz="2000" dirty="0">
              <a:solidFill>
                <a:schemeClr val="tx1"/>
              </a:solidFill>
            </a:endParaRPr>
          </a:p>
          <a:p>
            <a:endParaRPr lang="en-AU" dirty="0">
              <a:solidFill>
                <a:schemeClr val="tx1"/>
              </a:solidFill>
            </a:endParaRPr>
          </a:p>
          <a:p>
            <a:endParaRPr lang="en-AU" dirty="0">
              <a:solidFill>
                <a:schemeClr val="tx1"/>
              </a:solidFill>
            </a:endParaRPr>
          </a:p>
          <a:p>
            <a:endParaRPr lang="en-AU" sz="1600" dirty="0">
              <a:solidFill>
                <a:schemeClr val="tx1"/>
              </a:solidFill>
            </a:endParaRPr>
          </a:p>
        </p:txBody>
      </p:sp>
      <p:pic>
        <p:nvPicPr>
          <p:cNvPr id="8" name="Picture 7">
            <a:extLst>
              <a:ext uri="{FF2B5EF4-FFF2-40B4-BE49-F238E27FC236}">
                <a16:creationId xmlns:a16="http://schemas.microsoft.com/office/drawing/2014/main" id="{4ED67C2A-A2A3-2581-3A7D-1733F6EBF8D4}"/>
              </a:ext>
            </a:extLst>
          </p:cNvPr>
          <p:cNvPicPr>
            <a:picLocks noChangeAspect="1"/>
          </p:cNvPicPr>
          <p:nvPr/>
        </p:nvPicPr>
        <p:blipFill>
          <a:blip r:embed="rId3"/>
          <a:stretch>
            <a:fillRect/>
          </a:stretch>
        </p:blipFill>
        <p:spPr>
          <a:xfrm>
            <a:off x="-8804275" y="574709"/>
            <a:ext cx="7800975" cy="1038225"/>
          </a:xfrm>
          <a:prstGeom prst="rect">
            <a:avLst/>
          </a:prstGeom>
        </p:spPr>
      </p:pic>
      <p:pic>
        <p:nvPicPr>
          <p:cNvPr id="6" name="Picture 5">
            <a:extLst>
              <a:ext uri="{FF2B5EF4-FFF2-40B4-BE49-F238E27FC236}">
                <a16:creationId xmlns:a16="http://schemas.microsoft.com/office/drawing/2014/main" id="{8A5AE26C-46DF-B065-E538-1B63B0F16036}"/>
              </a:ext>
            </a:extLst>
          </p:cNvPr>
          <p:cNvPicPr>
            <a:picLocks noChangeAspect="1"/>
          </p:cNvPicPr>
          <p:nvPr/>
        </p:nvPicPr>
        <p:blipFill>
          <a:blip r:embed="rId4"/>
          <a:stretch>
            <a:fillRect/>
          </a:stretch>
        </p:blipFill>
        <p:spPr>
          <a:xfrm>
            <a:off x="-6367690" y="1906247"/>
            <a:ext cx="5743575" cy="1971675"/>
          </a:xfrm>
          <a:prstGeom prst="rect">
            <a:avLst/>
          </a:prstGeom>
        </p:spPr>
      </p:pic>
      <p:pic>
        <p:nvPicPr>
          <p:cNvPr id="9" name="Picture 8">
            <a:extLst>
              <a:ext uri="{FF2B5EF4-FFF2-40B4-BE49-F238E27FC236}">
                <a16:creationId xmlns:a16="http://schemas.microsoft.com/office/drawing/2014/main" id="{E129CA15-46D0-9CCA-CFD9-458136AEC162}"/>
              </a:ext>
            </a:extLst>
          </p:cNvPr>
          <p:cNvPicPr>
            <a:picLocks noChangeAspect="1"/>
          </p:cNvPicPr>
          <p:nvPr/>
        </p:nvPicPr>
        <p:blipFill>
          <a:blip r:embed="rId5"/>
          <a:stretch>
            <a:fillRect/>
          </a:stretch>
        </p:blipFill>
        <p:spPr>
          <a:xfrm>
            <a:off x="-6367690" y="3954235"/>
            <a:ext cx="5686425" cy="2238375"/>
          </a:xfrm>
          <a:prstGeom prst="rect">
            <a:avLst/>
          </a:prstGeom>
        </p:spPr>
      </p:pic>
      <p:pic>
        <p:nvPicPr>
          <p:cNvPr id="14" name="Picture 13">
            <a:extLst>
              <a:ext uri="{FF2B5EF4-FFF2-40B4-BE49-F238E27FC236}">
                <a16:creationId xmlns:a16="http://schemas.microsoft.com/office/drawing/2014/main" id="{5DC4AD08-180C-C12C-AA93-B0533C569798}"/>
              </a:ext>
            </a:extLst>
          </p:cNvPr>
          <p:cNvPicPr>
            <a:picLocks noChangeAspect="1"/>
          </p:cNvPicPr>
          <p:nvPr/>
        </p:nvPicPr>
        <p:blipFill rotWithShape="1">
          <a:blip r:embed="rId6"/>
          <a:srcRect b="4864"/>
          <a:stretch/>
        </p:blipFill>
        <p:spPr>
          <a:xfrm>
            <a:off x="655906" y="2913631"/>
            <a:ext cx="11079643" cy="2930792"/>
          </a:xfrm>
          <a:prstGeom prst="rect">
            <a:avLst/>
          </a:prstGeom>
        </p:spPr>
      </p:pic>
      <p:sp>
        <p:nvSpPr>
          <p:cNvPr id="15" name="Rectangle 14">
            <a:extLst>
              <a:ext uri="{FF2B5EF4-FFF2-40B4-BE49-F238E27FC236}">
                <a16:creationId xmlns:a16="http://schemas.microsoft.com/office/drawing/2014/main" id="{29A44937-A578-A417-1C5D-19857AFCC9E3}"/>
              </a:ext>
            </a:extLst>
          </p:cNvPr>
          <p:cNvSpPr/>
          <p:nvPr/>
        </p:nvSpPr>
        <p:spPr>
          <a:xfrm>
            <a:off x="1853451" y="5937177"/>
            <a:ext cx="1423149" cy="520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2000" b="1" dirty="0">
                <a:solidFill>
                  <a:schemeClr val="tx1"/>
                </a:solidFill>
              </a:rPr>
              <a:t>Motor</a:t>
            </a:r>
            <a:endParaRPr lang="en-AU" dirty="0">
              <a:solidFill>
                <a:schemeClr val="tx1"/>
              </a:solidFill>
            </a:endParaRPr>
          </a:p>
          <a:p>
            <a:endParaRPr lang="en-AU" dirty="0">
              <a:solidFill>
                <a:schemeClr val="tx1"/>
              </a:solidFill>
            </a:endParaRPr>
          </a:p>
          <a:p>
            <a:endParaRPr lang="en-AU" sz="1600" dirty="0">
              <a:solidFill>
                <a:schemeClr val="tx1"/>
              </a:solidFill>
            </a:endParaRPr>
          </a:p>
        </p:txBody>
      </p:sp>
      <p:sp>
        <p:nvSpPr>
          <p:cNvPr id="16" name="Rectangle 15">
            <a:extLst>
              <a:ext uri="{FF2B5EF4-FFF2-40B4-BE49-F238E27FC236}">
                <a16:creationId xmlns:a16="http://schemas.microsoft.com/office/drawing/2014/main" id="{E9C48F34-4532-0826-40B8-2D229A3CEAFB}"/>
              </a:ext>
            </a:extLst>
          </p:cNvPr>
          <p:cNvSpPr/>
          <p:nvPr/>
        </p:nvSpPr>
        <p:spPr>
          <a:xfrm>
            <a:off x="7791451" y="5937177"/>
            <a:ext cx="1785938" cy="520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2000" b="1" dirty="0">
                <a:solidFill>
                  <a:schemeClr val="tx1"/>
                </a:solidFill>
              </a:rPr>
              <a:t>Generator</a:t>
            </a:r>
            <a:endParaRPr lang="en-AU" dirty="0">
              <a:solidFill>
                <a:schemeClr val="tx1"/>
              </a:solidFill>
            </a:endParaRPr>
          </a:p>
          <a:p>
            <a:endParaRPr lang="en-AU" dirty="0">
              <a:solidFill>
                <a:schemeClr val="tx1"/>
              </a:solidFill>
            </a:endParaRPr>
          </a:p>
          <a:p>
            <a:endParaRPr lang="en-AU" sz="1600" dirty="0">
              <a:solidFill>
                <a:schemeClr val="tx1"/>
              </a:solidFill>
            </a:endParaRPr>
          </a:p>
        </p:txBody>
      </p:sp>
    </p:spTree>
    <p:extLst>
      <p:ext uri="{BB962C8B-B14F-4D97-AF65-F5344CB8AC3E}">
        <p14:creationId xmlns:p14="http://schemas.microsoft.com/office/powerpoint/2010/main" val="856852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US" dirty="0"/>
              <a:t>A</a:t>
            </a:r>
            <a:r>
              <a:rPr lang="en-AU" dirty="0"/>
              <a:t>C Generators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pic>
        <p:nvPicPr>
          <p:cNvPr id="6" name="Picture 5">
            <a:extLst>
              <a:ext uri="{FF2B5EF4-FFF2-40B4-BE49-F238E27FC236}">
                <a16:creationId xmlns:a16="http://schemas.microsoft.com/office/drawing/2014/main" id="{7C10D126-1F4C-3B43-74EE-DE6FD5E34294}"/>
              </a:ext>
            </a:extLst>
          </p:cNvPr>
          <p:cNvPicPr>
            <a:picLocks noChangeAspect="1"/>
          </p:cNvPicPr>
          <p:nvPr/>
        </p:nvPicPr>
        <p:blipFill>
          <a:blip r:embed="rId3"/>
          <a:stretch>
            <a:fillRect/>
          </a:stretch>
        </p:blipFill>
        <p:spPr>
          <a:xfrm>
            <a:off x="29029" y="1105603"/>
            <a:ext cx="3132138" cy="3949679"/>
          </a:xfrm>
          <a:prstGeom prst="rect">
            <a:avLst/>
          </a:prstGeom>
        </p:spPr>
      </p:pic>
      <p:pic>
        <p:nvPicPr>
          <p:cNvPr id="8" name="Picture 7">
            <a:extLst>
              <a:ext uri="{FF2B5EF4-FFF2-40B4-BE49-F238E27FC236}">
                <a16:creationId xmlns:a16="http://schemas.microsoft.com/office/drawing/2014/main" id="{19CC623E-3A98-52EF-F0B4-EF522BEEB4C3}"/>
              </a:ext>
            </a:extLst>
          </p:cNvPr>
          <p:cNvPicPr>
            <a:picLocks noChangeAspect="1"/>
          </p:cNvPicPr>
          <p:nvPr/>
        </p:nvPicPr>
        <p:blipFill>
          <a:blip r:embed="rId4"/>
          <a:stretch>
            <a:fillRect/>
          </a:stretch>
        </p:blipFill>
        <p:spPr>
          <a:xfrm>
            <a:off x="3161167" y="1105603"/>
            <a:ext cx="3079808" cy="3818118"/>
          </a:xfrm>
          <a:prstGeom prst="rect">
            <a:avLst/>
          </a:prstGeom>
        </p:spPr>
      </p:pic>
      <p:pic>
        <p:nvPicPr>
          <p:cNvPr id="12" name="Picture 11">
            <a:extLst>
              <a:ext uri="{FF2B5EF4-FFF2-40B4-BE49-F238E27FC236}">
                <a16:creationId xmlns:a16="http://schemas.microsoft.com/office/drawing/2014/main" id="{A4A0B35A-2A0E-AA6F-4CA6-D2855C587C1B}"/>
              </a:ext>
            </a:extLst>
          </p:cNvPr>
          <p:cNvPicPr>
            <a:picLocks noChangeAspect="1"/>
          </p:cNvPicPr>
          <p:nvPr/>
        </p:nvPicPr>
        <p:blipFill>
          <a:blip r:embed="rId5"/>
          <a:stretch>
            <a:fillRect/>
          </a:stretch>
        </p:blipFill>
        <p:spPr>
          <a:xfrm>
            <a:off x="3161167" y="5076870"/>
            <a:ext cx="2562225" cy="1419225"/>
          </a:xfrm>
          <a:prstGeom prst="rect">
            <a:avLst/>
          </a:prstGeom>
        </p:spPr>
      </p:pic>
      <p:pic>
        <p:nvPicPr>
          <p:cNvPr id="15" name="Picture 14">
            <a:extLst>
              <a:ext uri="{FF2B5EF4-FFF2-40B4-BE49-F238E27FC236}">
                <a16:creationId xmlns:a16="http://schemas.microsoft.com/office/drawing/2014/main" id="{0B5609E2-F861-9BE4-B284-4197A199156D}"/>
              </a:ext>
            </a:extLst>
          </p:cNvPr>
          <p:cNvPicPr>
            <a:picLocks noChangeAspect="1"/>
          </p:cNvPicPr>
          <p:nvPr/>
        </p:nvPicPr>
        <p:blipFill>
          <a:blip r:embed="rId6"/>
          <a:stretch>
            <a:fillRect/>
          </a:stretch>
        </p:blipFill>
        <p:spPr>
          <a:xfrm>
            <a:off x="6197147" y="755130"/>
            <a:ext cx="5667375" cy="4438650"/>
          </a:xfrm>
          <a:prstGeom prst="rect">
            <a:avLst/>
          </a:prstGeom>
        </p:spPr>
      </p:pic>
    </p:spTree>
    <p:extLst>
      <p:ext uri="{BB962C8B-B14F-4D97-AF65-F5344CB8AC3E}">
        <p14:creationId xmlns:p14="http://schemas.microsoft.com/office/powerpoint/2010/main" val="13497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AC Generators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11" name="Rectangle 10">
            <a:extLst>
              <a:ext uri="{FF2B5EF4-FFF2-40B4-BE49-F238E27FC236}">
                <a16:creationId xmlns:a16="http://schemas.microsoft.com/office/drawing/2014/main" id="{2B4DE4DB-6EAC-05DA-E468-02DFFBCA4EF4}"/>
              </a:ext>
            </a:extLst>
          </p:cNvPr>
          <p:cNvSpPr/>
          <p:nvPr/>
        </p:nvSpPr>
        <p:spPr>
          <a:xfrm>
            <a:off x="456451" y="1035124"/>
            <a:ext cx="11198519" cy="4364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AU" dirty="0">
              <a:solidFill>
                <a:schemeClr val="tx1"/>
              </a:solidFill>
            </a:endParaRPr>
          </a:p>
          <a:p>
            <a:endParaRPr lang="en-AU" sz="1600" dirty="0">
              <a:solidFill>
                <a:schemeClr val="tx1"/>
              </a:solidFill>
            </a:endParaRPr>
          </a:p>
        </p:txBody>
      </p:sp>
      <p:pic>
        <p:nvPicPr>
          <p:cNvPr id="8" name="Picture 7">
            <a:extLst>
              <a:ext uri="{FF2B5EF4-FFF2-40B4-BE49-F238E27FC236}">
                <a16:creationId xmlns:a16="http://schemas.microsoft.com/office/drawing/2014/main" id="{4ED67C2A-A2A3-2581-3A7D-1733F6EBF8D4}"/>
              </a:ext>
            </a:extLst>
          </p:cNvPr>
          <p:cNvPicPr>
            <a:picLocks noChangeAspect="1"/>
          </p:cNvPicPr>
          <p:nvPr/>
        </p:nvPicPr>
        <p:blipFill>
          <a:blip r:embed="rId3"/>
          <a:stretch>
            <a:fillRect/>
          </a:stretch>
        </p:blipFill>
        <p:spPr>
          <a:xfrm>
            <a:off x="2155222" y="1035124"/>
            <a:ext cx="7800975" cy="1038225"/>
          </a:xfrm>
          <a:prstGeom prst="rect">
            <a:avLst/>
          </a:prstGeom>
        </p:spPr>
      </p:pic>
      <p:sp>
        <p:nvSpPr>
          <p:cNvPr id="12" name="Rectangle 11">
            <a:extLst>
              <a:ext uri="{FF2B5EF4-FFF2-40B4-BE49-F238E27FC236}">
                <a16:creationId xmlns:a16="http://schemas.microsoft.com/office/drawing/2014/main" id="{26143E64-9A99-EB65-5714-986E17D1CA35}"/>
              </a:ext>
            </a:extLst>
          </p:cNvPr>
          <p:cNvSpPr/>
          <p:nvPr/>
        </p:nvSpPr>
        <p:spPr>
          <a:xfrm>
            <a:off x="456449" y="2193482"/>
            <a:ext cx="11198519" cy="2925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2000" dirty="0">
                <a:solidFill>
                  <a:schemeClr val="tx1"/>
                </a:solidFill>
              </a:rPr>
              <a:t>Where f = the frequency (Hz) = 1 / period</a:t>
            </a:r>
            <a:endParaRPr lang="en-AU" dirty="0">
              <a:solidFill>
                <a:schemeClr val="tx1"/>
              </a:solidFill>
            </a:endParaRPr>
          </a:p>
          <a:p>
            <a:endParaRPr lang="en-AU" sz="1600" dirty="0">
              <a:solidFill>
                <a:schemeClr val="tx1"/>
              </a:solidFill>
            </a:endParaRPr>
          </a:p>
        </p:txBody>
      </p:sp>
    </p:spTree>
    <p:extLst>
      <p:ext uri="{BB962C8B-B14F-4D97-AF65-F5344CB8AC3E}">
        <p14:creationId xmlns:p14="http://schemas.microsoft.com/office/powerpoint/2010/main" val="135913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AC Generators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sp>
        <p:nvSpPr>
          <p:cNvPr id="11" name="Rectangle 10">
            <a:extLst>
              <a:ext uri="{FF2B5EF4-FFF2-40B4-BE49-F238E27FC236}">
                <a16:creationId xmlns:a16="http://schemas.microsoft.com/office/drawing/2014/main" id="{2B4DE4DB-6EAC-05DA-E468-02DFFBCA4EF4}"/>
              </a:ext>
            </a:extLst>
          </p:cNvPr>
          <p:cNvSpPr/>
          <p:nvPr/>
        </p:nvSpPr>
        <p:spPr>
          <a:xfrm>
            <a:off x="456451" y="1035124"/>
            <a:ext cx="11198519" cy="4364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AU" dirty="0">
              <a:solidFill>
                <a:schemeClr val="tx1"/>
              </a:solidFill>
            </a:endParaRPr>
          </a:p>
          <a:p>
            <a:endParaRPr lang="en-AU" sz="1600" dirty="0">
              <a:solidFill>
                <a:schemeClr val="tx1"/>
              </a:solidFill>
            </a:endParaRPr>
          </a:p>
        </p:txBody>
      </p:sp>
      <p:pic>
        <p:nvPicPr>
          <p:cNvPr id="8" name="Picture 7">
            <a:extLst>
              <a:ext uri="{FF2B5EF4-FFF2-40B4-BE49-F238E27FC236}">
                <a16:creationId xmlns:a16="http://schemas.microsoft.com/office/drawing/2014/main" id="{4ED67C2A-A2A3-2581-3A7D-1733F6EBF8D4}"/>
              </a:ext>
            </a:extLst>
          </p:cNvPr>
          <p:cNvPicPr>
            <a:picLocks noChangeAspect="1"/>
          </p:cNvPicPr>
          <p:nvPr/>
        </p:nvPicPr>
        <p:blipFill>
          <a:blip r:embed="rId3"/>
          <a:stretch>
            <a:fillRect/>
          </a:stretch>
        </p:blipFill>
        <p:spPr>
          <a:xfrm>
            <a:off x="5486400" y="596475"/>
            <a:ext cx="6705600" cy="892442"/>
          </a:xfrm>
          <a:prstGeom prst="rect">
            <a:avLst/>
          </a:prstGeom>
        </p:spPr>
      </p:pic>
      <p:sp>
        <p:nvSpPr>
          <p:cNvPr id="12" name="Rectangle 11">
            <a:extLst>
              <a:ext uri="{FF2B5EF4-FFF2-40B4-BE49-F238E27FC236}">
                <a16:creationId xmlns:a16="http://schemas.microsoft.com/office/drawing/2014/main" id="{26143E64-9A99-EB65-5714-986E17D1CA35}"/>
              </a:ext>
            </a:extLst>
          </p:cNvPr>
          <p:cNvSpPr/>
          <p:nvPr/>
        </p:nvSpPr>
        <p:spPr>
          <a:xfrm>
            <a:off x="295275" y="1360513"/>
            <a:ext cx="11198519" cy="29251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2000" dirty="0">
                <a:solidFill>
                  <a:schemeClr val="tx1"/>
                </a:solidFill>
              </a:rPr>
              <a:t>A generator is made up of 80 turns of a coil and is rotating at 96.0 rpm within a 8.00 T field. The coil is 7.20 cm wide and 12.0 cm long.</a:t>
            </a:r>
          </a:p>
          <a:p>
            <a:pPr marL="457200" indent="-457200">
              <a:buAutoNum type="alphaLcParenR"/>
            </a:pPr>
            <a:r>
              <a:rPr lang="en-AU" sz="2000" dirty="0">
                <a:solidFill>
                  <a:schemeClr val="tx1"/>
                </a:solidFill>
              </a:rPr>
              <a:t>Calculate the max emf produced</a:t>
            </a:r>
          </a:p>
          <a:p>
            <a:pPr marL="342900" indent="-342900">
              <a:buAutoNum type="alphaLcParenR"/>
            </a:pPr>
            <a:r>
              <a:rPr lang="en-AU" sz="2000" dirty="0">
                <a:solidFill>
                  <a:schemeClr val="tx1"/>
                </a:solidFill>
              </a:rPr>
              <a:t>Plot the emf (as measured by the voltmeter for one complete turn.</a:t>
            </a:r>
            <a:endParaRPr lang="en-AU" dirty="0">
              <a:solidFill>
                <a:schemeClr val="tx1"/>
              </a:solidFill>
            </a:endParaRPr>
          </a:p>
          <a:p>
            <a:endParaRPr lang="en-AU" sz="1600" dirty="0">
              <a:solidFill>
                <a:schemeClr val="tx1"/>
              </a:solidFill>
            </a:endParaRPr>
          </a:p>
        </p:txBody>
      </p:sp>
      <p:pic>
        <p:nvPicPr>
          <p:cNvPr id="5" name="Picture 4">
            <a:extLst>
              <a:ext uri="{FF2B5EF4-FFF2-40B4-BE49-F238E27FC236}">
                <a16:creationId xmlns:a16="http://schemas.microsoft.com/office/drawing/2014/main" id="{B43BB3BF-155C-9D08-A815-807D9C599938}"/>
              </a:ext>
            </a:extLst>
          </p:cNvPr>
          <p:cNvPicPr>
            <a:picLocks noChangeAspect="1"/>
          </p:cNvPicPr>
          <p:nvPr/>
        </p:nvPicPr>
        <p:blipFill>
          <a:blip r:embed="rId4"/>
          <a:stretch>
            <a:fillRect/>
          </a:stretch>
        </p:blipFill>
        <p:spPr>
          <a:xfrm>
            <a:off x="537030" y="3349659"/>
            <a:ext cx="3560043" cy="2373362"/>
          </a:xfrm>
          <a:prstGeom prst="rect">
            <a:avLst/>
          </a:prstGeom>
        </p:spPr>
      </p:pic>
      <p:pic>
        <p:nvPicPr>
          <p:cNvPr id="7" name="Picture 6">
            <a:extLst>
              <a:ext uri="{FF2B5EF4-FFF2-40B4-BE49-F238E27FC236}">
                <a16:creationId xmlns:a16="http://schemas.microsoft.com/office/drawing/2014/main" id="{476A71D3-B9E8-1BCE-053C-E4FA2EED70B7}"/>
              </a:ext>
            </a:extLst>
          </p:cNvPr>
          <p:cNvPicPr>
            <a:picLocks noChangeAspect="1"/>
          </p:cNvPicPr>
          <p:nvPr/>
        </p:nvPicPr>
        <p:blipFill>
          <a:blip r:embed="rId5"/>
          <a:stretch>
            <a:fillRect/>
          </a:stretch>
        </p:blipFill>
        <p:spPr>
          <a:xfrm>
            <a:off x="5357288" y="3226662"/>
            <a:ext cx="6136506" cy="2596214"/>
          </a:xfrm>
          <a:prstGeom prst="rect">
            <a:avLst/>
          </a:prstGeom>
        </p:spPr>
      </p:pic>
    </p:spTree>
    <p:extLst>
      <p:ext uri="{BB962C8B-B14F-4D97-AF65-F5344CB8AC3E}">
        <p14:creationId xmlns:p14="http://schemas.microsoft.com/office/powerpoint/2010/main" val="380085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emf due to moving conductor</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pic>
        <p:nvPicPr>
          <p:cNvPr id="5" name="Picture 4">
            <a:extLst>
              <a:ext uri="{FF2B5EF4-FFF2-40B4-BE49-F238E27FC236}">
                <a16:creationId xmlns:a16="http://schemas.microsoft.com/office/drawing/2014/main" id="{63AB4DED-8E84-E1D3-9EE9-D7440D5BBA44}"/>
              </a:ext>
            </a:extLst>
          </p:cNvPr>
          <p:cNvPicPr>
            <a:picLocks noChangeAspect="1"/>
          </p:cNvPicPr>
          <p:nvPr/>
        </p:nvPicPr>
        <p:blipFill>
          <a:blip r:embed="rId3"/>
          <a:stretch>
            <a:fillRect/>
          </a:stretch>
        </p:blipFill>
        <p:spPr>
          <a:xfrm>
            <a:off x="8246156" y="667556"/>
            <a:ext cx="3699736" cy="494869"/>
          </a:xfrm>
          <a:prstGeom prst="rect">
            <a:avLst/>
          </a:prstGeom>
        </p:spPr>
      </p:pic>
      <p:pic>
        <p:nvPicPr>
          <p:cNvPr id="10" name="Picture 9">
            <a:extLst>
              <a:ext uri="{FF2B5EF4-FFF2-40B4-BE49-F238E27FC236}">
                <a16:creationId xmlns:a16="http://schemas.microsoft.com/office/drawing/2014/main" id="{ADA1C2A9-13D7-6E64-A3DD-89F0CE278FB6}"/>
              </a:ext>
            </a:extLst>
          </p:cNvPr>
          <p:cNvPicPr>
            <a:picLocks noChangeAspect="1"/>
          </p:cNvPicPr>
          <p:nvPr/>
        </p:nvPicPr>
        <p:blipFill>
          <a:blip r:embed="rId4"/>
          <a:stretch>
            <a:fillRect/>
          </a:stretch>
        </p:blipFill>
        <p:spPr>
          <a:xfrm>
            <a:off x="737133" y="2661758"/>
            <a:ext cx="4199198" cy="2934755"/>
          </a:xfrm>
          <a:prstGeom prst="rect">
            <a:avLst/>
          </a:prstGeom>
        </p:spPr>
      </p:pic>
      <p:sp>
        <p:nvSpPr>
          <p:cNvPr id="11" name="Rectangle 10">
            <a:extLst>
              <a:ext uri="{FF2B5EF4-FFF2-40B4-BE49-F238E27FC236}">
                <a16:creationId xmlns:a16="http://schemas.microsoft.com/office/drawing/2014/main" id="{2B4DE4DB-6EAC-05DA-E468-02DFFBCA4EF4}"/>
              </a:ext>
            </a:extLst>
          </p:cNvPr>
          <p:cNvSpPr/>
          <p:nvPr/>
        </p:nvSpPr>
        <p:spPr>
          <a:xfrm>
            <a:off x="456452" y="1035124"/>
            <a:ext cx="7578838" cy="4364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AU" sz="2000" b="1" dirty="0">
                <a:solidFill>
                  <a:schemeClr val="tx1"/>
                </a:solidFill>
              </a:rPr>
              <a:t>Remember: emf is a voltage</a:t>
            </a:r>
          </a:p>
          <a:p>
            <a:pPr algn="just"/>
            <a:endParaRPr lang="en-AU" sz="2000" b="1" dirty="0">
              <a:solidFill>
                <a:schemeClr val="tx1"/>
              </a:solidFill>
            </a:endParaRPr>
          </a:p>
          <a:p>
            <a:pPr algn="ctr"/>
            <a:r>
              <a:rPr lang="en-AU" sz="2400" b="1" dirty="0">
                <a:solidFill>
                  <a:schemeClr val="tx1"/>
                </a:solidFill>
                <a:sym typeface="Symbol" panose="05050102010706020507" pitchFamily="18" charset="2"/>
              </a:rPr>
              <a:t> = V = IR = L v B</a:t>
            </a:r>
            <a:endParaRPr lang="en-AU" sz="2000" b="1" dirty="0">
              <a:solidFill>
                <a:schemeClr val="tx1"/>
              </a:solidFill>
            </a:endParaRPr>
          </a:p>
        </p:txBody>
      </p:sp>
      <p:cxnSp>
        <p:nvCxnSpPr>
          <p:cNvPr id="15" name="Straight Connector 14">
            <a:extLst>
              <a:ext uri="{FF2B5EF4-FFF2-40B4-BE49-F238E27FC236}">
                <a16:creationId xmlns:a16="http://schemas.microsoft.com/office/drawing/2014/main" id="{CC54CF8A-9DA5-B1D7-DF09-866488444926}"/>
              </a:ext>
            </a:extLst>
          </p:cNvPr>
          <p:cNvCxnSpPr>
            <a:cxnSpLocks/>
          </p:cNvCxnSpPr>
          <p:nvPr/>
        </p:nvCxnSpPr>
        <p:spPr>
          <a:xfrm>
            <a:off x="2336800" y="4310743"/>
            <a:ext cx="37043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CAD6B0-1D0F-AEAF-1936-732CD98F29A1}"/>
              </a:ext>
            </a:extLst>
          </p:cNvPr>
          <p:cNvCxnSpPr>
            <a:cxnSpLocks/>
          </p:cNvCxnSpPr>
          <p:nvPr/>
        </p:nvCxnSpPr>
        <p:spPr>
          <a:xfrm>
            <a:off x="3258457" y="3621314"/>
            <a:ext cx="353422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CE13A60-18E5-165C-30D7-1DA531770B62}"/>
              </a:ext>
            </a:extLst>
          </p:cNvPr>
          <p:cNvCxnSpPr/>
          <p:nvPr/>
        </p:nvCxnSpPr>
        <p:spPr>
          <a:xfrm flipH="1">
            <a:off x="6041124" y="3621314"/>
            <a:ext cx="751562" cy="68942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C7B50F10-09F7-DF5E-B135-066DAC382D9B}"/>
              </a:ext>
            </a:extLst>
          </p:cNvPr>
          <p:cNvSpPr/>
          <p:nvPr/>
        </p:nvSpPr>
        <p:spPr>
          <a:xfrm rot="2650791">
            <a:off x="6362929" y="3762830"/>
            <a:ext cx="107950" cy="4063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Rectangle 40">
            <a:extLst>
              <a:ext uri="{FF2B5EF4-FFF2-40B4-BE49-F238E27FC236}">
                <a16:creationId xmlns:a16="http://schemas.microsoft.com/office/drawing/2014/main" id="{4FFE15E1-3CD5-CADE-1A0B-B0B05FE946B2}"/>
              </a:ext>
            </a:extLst>
          </p:cNvPr>
          <p:cNvSpPr/>
          <p:nvPr/>
        </p:nvSpPr>
        <p:spPr>
          <a:xfrm>
            <a:off x="7098515" y="1600324"/>
            <a:ext cx="4957746" cy="4364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AU" sz="2000" dirty="0">
                <a:solidFill>
                  <a:schemeClr val="tx1"/>
                </a:solidFill>
              </a:rPr>
              <a:t>With the setup to the left, calculate the resistance in the resistor when:</a:t>
            </a:r>
          </a:p>
          <a:p>
            <a:pPr marL="342900" indent="-342900" algn="just">
              <a:buFont typeface="Arial" panose="020B0604020202020204" pitchFamily="34" charset="0"/>
              <a:buChar char="•"/>
            </a:pPr>
            <a:r>
              <a:rPr lang="en-AU" sz="2000" dirty="0">
                <a:solidFill>
                  <a:schemeClr val="tx1"/>
                </a:solidFill>
              </a:rPr>
              <a:t>Current is 2A</a:t>
            </a:r>
          </a:p>
          <a:p>
            <a:pPr marL="342900" indent="-342900" algn="just">
              <a:buFont typeface="Arial" panose="020B0604020202020204" pitchFamily="34" charset="0"/>
              <a:buChar char="•"/>
            </a:pPr>
            <a:r>
              <a:rPr lang="en-AU" sz="2000" dirty="0">
                <a:solidFill>
                  <a:schemeClr val="tx1"/>
                </a:solidFill>
              </a:rPr>
              <a:t>Velocity is 2 m/s</a:t>
            </a:r>
          </a:p>
          <a:p>
            <a:pPr marL="342900" indent="-342900" algn="just">
              <a:buFont typeface="Arial" panose="020B0604020202020204" pitchFamily="34" charset="0"/>
              <a:buChar char="•"/>
            </a:pPr>
            <a:r>
              <a:rPr lang="en-AU" sz="2000" dirty="0">
                <a:solidFill>
                  <a:schemeClr val="tx1"/>
                </a:solidFill>
              </a:rPr>
              <a:t>The length of wire inside the magnetic field is 0.8 m</a:t>
            </a:r>
          </a:p>
          <a:p>
            <a:pPr marL="342900" indent="-342900" algn="just">
              <a:buFont typeface="Arial" panose="020B0604020202020204" pitchFamily="34" charset="0"/>
              <a:buChar char="•"/>
            </a:pPr>
            <a:r>
              <a:rPr lang="en-AU" sz="2000" dirty="0">
                <a:solidFill>
                  <a:schemeClr val="tx1"/>
                </a:solidFill>
              </a:rPr>
              <a:t>Magnetic field strength is 4 T.</a:t>
            </a:r>
          </a:p>
          <a:p>
            <a:pPr algn="just"/>
            <a:endParaRPr lang="en-AU" sz="2000" b="1" dirty="0">
              <a:solidFill>
                <a:schemeClr val="tx1"/>
              </a:solidFill>
            </a:endParaRPr>
          </a:p>
        </p:txBody>
      </p:sp>
    </p:spTree>
    <p:extLst>
      <p:ext uri="{BB962C8B-B14F-4D97-AF65-F5344CB8AC3E}">
        <p14:creationId xmlns:p14="http://schemas.microsoft.com/office/powerpoint/2010/main" val="103254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ily Review">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xplicit Instruction_Da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noFill/>
        </a:ln>
      </a:spPr>
      <a:bodyPr wrap="square" rtlCol="0" anchor="t" anchorCtr="0">
        <a:normAutofit fontScale="92500"/>
      </a:bodyPr>
      <a:lstStyle>
        <a:defPPr algn="l">
          <a:defRPr sz="5400" b="1" dirty="0" smtClean="0">
            <a:latin typeface="Century Gothic" panose="020B0502020202020204" pitchFamily="34" charset="0"/>
            <a:cs typeface="Futura Medium" panose="020B0602020204020303" pitchFamily="34" charset="-79"/>
          </a:defRPr>
        </a:defPPr>
      </a:lstStyle>
    </a:txDef>
  </a:objectDefaults>
  <a:extraClrSchemeLst/>
  <a:extLst>
    <a:ext uri="{05A4C25C-085E-4340-85A3-A5531E510DB2}">
      <thm15:themeFamily xmlns:thm15="http://schemas.microsoft.com/office/thememl/2012/main" name="Theme2" id="{15861BA0-56D5-1E4E-B56A-268D38A279BF}" vid="{9D14DC9A-E19D-5949-B871-56F3C64BEB6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7fa3f3b-e89d-475b-8a2d-088e5c03107e" xsi:nil="true"/>
    <lcf76f155ced4ddcb4097134ff3c332f xmlns="ba6ee96d-6780-4ce9-ba7b-fb47f72e0c1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DB0227CD2BEFA46BD0287DFC43E823B" ma:contentTypeVersion="12" ma:contentTypeDescription="Create a new document." ma:contentTypeScope="" ma:versionID="f500aaac1970466c61e0d6a58ec4849b">
  <xsd:schema xmlns:xsd="http://www.w3.org/2001/XMLSchema" xmlns:xs="http://www.w3.org/2001/XMLSchema" xmlns:p="http://schemas.microsoft.com/office/2006/metadata/properties" xmlns:ns2="ba6ee96d-6780-4ce9-ba7b-fb47f72e0c1e" xmlns:ns3="07fa3f3b-e89d-475b-8a2d-088e5c03107e" targetNamespace="http://schemas.microsoft.com/office/2006/metadata/properties" ma:root="true" ma:fieldsID="f4b8f0e602227ea9a857af5db6146451" ns2:_="" ns3:_="">
    <xsd:import namespace="ba6ee96d-6780-4ce9-ba7b-fb47f72e0c1e"/>
    <xsd:import namespace="07fa3f3b-e89d-475b-8a2d-088e5c0310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6ee96d-6780-4ce9-ba7b-fb47f72e0c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7fa3f3b-e89d-475b-8a2d-088e5c03107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026e962-f6c1-4e27-9cc1-399dc89cc7ee}" ma:internalName="TaxCatchAll" ma:showField="CatchAllData" ma:web="07fa3f3b-e89d-475b-8a2d-088e5c03107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5BC30B-A8FB-4389-B40F-C069B6D2FAB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30D8AE5-AC47-4FEE-A09C-42105E11077A}"/>
</file>

<file path=customXml/itemProps3.xml><?xml version="1.0" encoding="utf-8"?>
<ds:datastoreItem xmlns:ds="http://schemas.openxmlformats.org/officeDocument/2006/customXml" ds:itemID="{77F09D33-A1B5-4438-8F96-65DD717624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{33057687-8793-EB47-A5E0-08E93C53D0F2}tf10001071</Template>
  <TotalTime>7736</TotalTime>
  <Words>657</Words>
  <Application>Microsoft Office PowerPoint</Application>
  <PresentationFormat>Widescreen</PresentationFormat>
  <Paragraphs>103</Paragraphs>
  <Slides>11</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Century Gothic</vt:lpstr>
      <vt:lpstr>Futura Medium</vt:lpstr>
      <vt:lpstr>Roboto</vt:lpstr>
      <vt:lpstr>Daily Review</vt:lpstr>
      <vt:lpstr>1_Explicit Instruction_Dark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BAKER Mark [Southern River College]</cp:lastModifiedBy>
  <cp:revision>461</cp:revision>
  <cp:lastPrinted>2018-05-27T06:54:10Z</cp:lastPrinted>
  <dcterms:created xsi:type="dcterms:W3CDTF">2018-03-29T05:56:09Z</dcterms:created>
  <dcterms:modified xsi:type="dcterms:W3CDTF">2023-06-14T00:39:20Z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0x010100ADB0227CD2BEFA46BD0287DFC43E823B</vt:lpwstr>
  </property>
</Properties>
</file>