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22"/>
  </p:notesMasterIdLst>
  <p:handoutMasterIdLst>
    <p:handoutMasterId r:id="rId23"/>
  </p:handoutMasterIdLst>
  <p:sldIdLst>
    <p:sldId id="577" r:id="rId6"/>
    <p:sldId id="528" r:id="rId7"/>
    <p:sldId id="658" r:id="rId8"/>
    <p:sldId id="660" r:id="rId9"/>
    <p:sldId id="659" r:id="rId10"/>
    <p:sldId id="661" r:id="rId11"/>
    <p:sldId id="662" r:id="rId12"/>
    <p:sldId id="663" r:id="rId13"/>
    <p:sldId id="664" r:id="rId14"/>
    <p:sldId id="666" r:id="rId15"/>
    <p:sldId id="665" r:id="rId16"/>
    <p:sldId id="668" r:id="rId17"/>
    <p:sldId id="669" r:id="rId18"/>
    <p:sldId id="670" r:id="rId19"/>
    <p:sldId id="671" r:id="rId20"/>
    <p:sldId id="6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C18"/>
    <a:srgbClr val="4472C4"/>
    <a:srgbClr val="FF0000"/>
    <a:srgbClr val="FFD966"/>
    <a:srgbClr val="8FAADC"/>
    <a:srgbClr val="159B4B"/>
    <a:srgbClr val="0070C0"/>
    <a:srgbClr val="C55A11"/>
    <a:srgbClr val="6E407C"/>
    <a:srgbClr val="FBC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84" autoAdjust="0"/>
    <p:restoredTop sz="73389" autoAdjust="0"/>
  </p:normalViewPr>
  <p:slideViewPr>
    <p:cSldViewPr snapToGrid="0" snapToObjects="1">
      <p:cViewPr>
        <p:scale>
          <a:sx n="75" d="100"/>
          <a:sy n="75" d="100"/>
        </p:scale>
        <p:origin x="1008" y="22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6/3/2022</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3/06/2022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Eddy currents</a:t>
            </a:r>
            <a:endParaRPr lang="en-AU" u="sng" dirty="0"/>
          </a:p>
          <a:p>
            <a:r>
              <a:rPr lang="en-AU" u="sng" dirty="0"/>
              <a:t>Solenoid induced currents</a:t>
            </a:r>
          </a:p>
          <a:p>
            <a:r>
              <a:rPr lang="en-AU" u="sng" dirty="0"/>
              <a:t>Generators</a:t>
            </a:r>
          </a:p>
          <a:p>
            <a:r>
              <a:rPr lang="en-AU" dirty="0"/>
              <a:t>Induced current due to Earth’s magnetic field</a:t>
            </a:r>
          </a:p>
          <a:p>
            <a:endParaRPr lang="en-AU" dirty="0"/>
          </a:p>
          <a:p>
            <a:endParaRPr lang="en-AU" dirty="0"/>
          </a:p>
        </p:txBody>
      </p:sp>
      <p:sp>
        <p:nvSpPr>
          <p:cNvPr id="4" name="Slide Number Placeholder 3"/>
          <p:cNvSpPr>
            <a:spLocks noGrp="1"/>
          </p:cNvSpPr>
          <p:nvPr>
            <p:ph type="sldNum" sz="quarter" idx="5"/>
          </p:nvPr>
        </p:nvSpPr>
        <p:spPr/>
        <p:txBody>
          <a:bodyPr/>
          <a:lstStyle/>
          <a:p>
            <a:fld id="{B5B756B8-97A8-4FA1-B26A-2500BA5D4D05}" type="slidenum">
              <a:rPr lang="en-AU" smtClean="0"/>
              <a:t>1</a:t>
            </a:fld>
            <a:endParaRPr lang="en-AU"/>
          </a:p>
        </p:txBody>
      </p:sp>
    </p:spTree>
    <p:extLst>
      <p:ext uri="{BB962C8B-B14F-4D97-AF65-F5344CB8AC3E}">
        <p14:creationId xmlns:p14="http://schemas.microsoft.com/office/powerpoint/2010/main" val="207210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b="0" dirty="0"/>
              <a:t>Calculate the power loss in a circuit with a power of 3 MW, a resistance of 0.01 ohms and a voltage of 240 V</a:t>
            </a:r>
          </a:p>
          <a:p>
            <a:pPr marL="0" indent="0">
              <a:buNone/>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Calculate the power loss in a circuit with a power of 3 MW, a resistance of 0.01 ohms and a voltage of 2400 V</a:t>
            </a:r>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10</a:t>
            </a:fld>
            <a:endParaRPr lang="en-AU"/>
          </a:p>
        </p:txBody>
      </p:sp>
    </p:spTree>
    <p:extLst>
      <p:ext uri="{BB962C8B-B14F-4D97-AF65-F5344CB8AC3E}">
        <p14:creationId xmlns:p14="http://schemas.microsoft.com/office/powerpoint/2010/main" val="221637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Standard power transmission system:</a:t>
            </a:r>
          </a:p>
          <a:p>
            <a:pPr marL="342900" indent="-342900">
              <a:buFont typeface="Arial" panose="020B0604020202020204" pitchFamily="34" charset="0"/>
              <a:buChar char="•"/>
            </a:pPr>
            <a:r>
              <a:rPr lang="en-US" sz="1200" dirty="0">
                <a:solidFill>
                  <a:schemeClr val="tx1"/>
                </a:solidFill>
              </a:rPr>
              <a:t>Power generated from a power plant at a high voltage		(12 000 V)</a:t>
            </a:r>
          </a:p>
          <a:p>
            <a:pPr marL="342900" indent="-342900">
              <a:buFont typeface="Arial" panose="020B0604020202020204" pitchFamily="34" charset="0"/>
              <a:buChar char="•"/>
            </a:pPr>
            <a:r>
              <a:rPr lang="en-US" sz="1200" dirty="0">
                <a:solidFill>
                  <a:schemeClr val="tx1"/>
                </a:solidFill>
              </a:rPr>
              <a:t>Step-up transformer					(240 000 V)</a:t>
            </a:r>
          </a:p>
          <a:p>
            <a:pPr marL="342900" indent="-342900">
              <a:buFont typeface="Arial" panose="020B0604020202020204" pitchFamily="34" charset="0"/>
              <a:buChar char="•"/>
            </a:pPr>
            <a:r>
              <a:rPr lang="en-US" sz="1200" dirty="0">
                <a:solidFill>
                  <a:schemeClr val="tx1"/>
                </a:solidFill>
              </a:rPr>
              <a:t>Transmission on high-voltage transmission line</a:t>
            </a:r>
          </a:p>
          <a:p>
            <a:pPr marL="342900" indent="-342900">
              <a:buFont typeface="Arial" panose="020B0604020202020204" pitchFamily="34" charset="0"/>
              <a:buChar char="•"/>
            </a:pPr>
            <a:r>
              <a:rPr lang="en-US" sz="1200" dirty="0">
                <a:solidFill>
                  <a:schemeClr val="tx1"/>
                </a:solidFill>
              </a:rPr>
              <a:t>Step-down transformer					(2400 V)</a:t>
            </a:r>
          </a:p>
          <a:p>
            <a:pPr marL="342900" indent="-342900">
              <a:buFont typeface="Arial" panose="020B0604020202020204" pitchFamily="34" charset="0"/>
              <a:buChar char="•"/>
            </a:pPr>
            <a:r>
              <a:rPr lang="en-US" sz="1200" dirty="0">
                <a:solidFill>
                  <a:schemeClr val="tx1"/>
                </a:solidFill>
              </a:rPr>
              <a:t>City transmission power lines</a:t>
            </a:r>
          </a:p>
          <a:p>
            <a:pPr marL="342900" indent="-342900">
              <a:buFont typeface="Arial" panose="020B0604020202020204" pitchFamily="34" charset="0"/>
              <a:buChar char="•"/>
            </a:pPr>
            <a:r>
              <a:rPr lang="en-US" sz="1200" dirty="0">
                <a:solidFill>
                  <a:schemeClr val="tx1"/>
                </a:solidFill>
              </a:rPr>
              <a:t>Step-down transformer into home				(240 V)</a:t>
            </a:r>
          </a:p>
          <a:p>
            <a:pPr marL="0" indent="0">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fld id="{B5B756B8-97A8-4FA1-B26A-2500BA5D4D05}" type="slidenum">
              <a:rPr lang="en-AU" smtClean="0"/>
              <a:t>11</a:t>
            </a:fld>
            <a:endParaRPr lang="en-AU"/>
          </a:p>
        </p:txBody>
      </p:sp>
    </p:spTree>
    <p:extLst>
      <p:ext uri="{BB962C8B-B14F-4D97-AF65-F5344CB8AC3E}">
        <p14:creationId xmlns:p14="http://schemas.microsoft.com/office/powerpoint/2010/main" val="203972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b="0" dirty="0"/>
              <a:t>a)</a:t>
            </a:r>
          </a:p>
          <a:p>
            <a:pPr marL="0" indent="0">
              <a:buNone/>
            </a:pPr>
            <a:r>
              <a:rPr lang="en-AU" b="0" dirty="0" err="1"/>
              <a:t>Pgen</a:t>
            </a:r>
            <a:r>
              <a:rPr lang="en-AU" b="0" dirty="0"/>
              <a:t> = VI      220000 = 950 * I     </a:t>
            </a:r>
            <a:r>
              <a:rPr lang="en-AU" b="0" dirty="0" err="1"/>
              <a:t>I</a:t>
            </a:r>
            <a:r>
              <a:rPr lang="en-AU" b="0" dirty="0"/>
              <a:t> = 231.6 A</a:t>
            </a:r>
          </a:p>
          <a:p>
            <a:pPr marL="0" indent="0">
              <a:buNone/>
            </a:pPr>
            <a:r>
              <a:rPr lang="en-AU" b="0" dirty="0" err="1"/>
              <a:t>Ploss</a:t>
            </a:r>
            <a:r>
              <a:rPr lang="en-AU" b="0" dirty="0"/>
              <a:t> = IIR = 231.6*231.6*4 = 215 * 10^3 W</a:t>
            </a:r>
          </a:p>
          <a:p>
            <a:pPr marL="0" indent="0">
              <a:buNone/>
            </a:pPr>
            <a:endParaRPr lang="en-AU" b="0" dirty="0"/>
          </a:p>
          <a:p>
            <a:pPr marL="0" indent="0">
              <a:buNone/>
            </a:pPr>
            <a:r>
              <a:rPr lang="en-AU" b="0" dirty="0"/>
              <a:t>b)</a:t>
            </a:r>
          </a:p>
          <a:p>
            <a:pPr marL="0" indent="0">
              <a:buNone/>
            </a:pPr>
            <a:r>
              <a:rPr lang="en-AU" b="0" dirty="0"/>
              <a:t>Transformer:</a:t>
            </a:r>
          </a:p>
          <a:p>
            <a:pPr marL="0" indent="0">
              <a:buNone/>
            </a:pPr>
            <a:r>
              <a:rPr lang="en-AU" b="0" dirty="0"/>
              <a:t>Is/Ip = Np/Ns		Is / 231.6 = 1 / 56	Is = 4.136 A</a:t>
            </a:r>
          </a:p>
          <a:p>
            <a:pPr marL="0" indent="0">
              <a:buNone/>
            </a:pPr>
            <a:endParaRPr lang="en-AU" b="0" dirty="0"/>
          </a:p>
          <a:p>
            <a:pPr marL="0" indent="0">
              <a:buNone/>
            </a:pPr>
            <a:r>
              <a:rPr lang="en-AU" b="0" dirty="0" err="1"/>
              <a:t>Ploss</a:t>
            </a:r>
            <a:r>
              <a:rPr lang="en-AU" b="0" dirty="0"/>
              <a:t> = IIR = 4.136 * 4.136 * 4 = 68.4 W</a:t>
            </a:r>
          </a:p>
          <a:p>
            <a:pPr marL="0" indent="0">
              <a:buNone/>
            </a:pPr>
            <a:endParaRPr lang="en-AU" b="0" dirty="0"/>
          </a:p>
          <a:p>
            <a:pPr marL="0" indent="0">
              <a:buNone/>
            </a:pPr>
            <a:endParaRPr lang="en-AU" b="0" dirty="0"/>
          </a:p>
          <a:p>
            <a:pPr marL="0" indent="0">
              <a:buNone/>
            </a:pPr>
            <a:endParaRPr lang="en-AU" b="0" dirty="0"/>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12</a:t>
            </a:fld>
            <a:endParaRPr lang="en-AU"/>
          </a:p>
        </p:txBody>
      </p:sp>
    </p:spTree>
    <p:extLst>
      <p:ext uri="{BB962C8B-B14F-4D97-AF65-F5344CB8AC3E}">
        <p14:creationId xmlns:p14="http://schemas.microsoft.com/office/powerpoint/2010/main" val="2856547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dirty="0"/>
          </a:p>
          <a:p>
            <a:pPr marL="0" indent="0">
              <a:buNone/>
            </a:pPr>
            <a:endParaRPr lang="en-AU" b="0" dirty="0"/>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13</a:t>
            </a:fld>
            <a:endParaRPr lang="en-AU"/>
          </a:p>
        </p:txBody>
      </p:sp>
    </p:spTree>
    <p:extLst>
      <p:ext uri="{BB962C8B-B14F-4D97-AF65-F5344CB8AC3E}">
        <p14:creationId xmlns:p14="http://schemas.microsoft.com/office/powerpoint/2010/main" val="790642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dirty="0"/>
          </a:p>
          <a:p>
            <a:pPr marL="0" indent="0">
              <a:buNone/>
            </a:pPr>
            <a:endParaRPr lang="en-AU" b="0" dirty="0"/>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14</a:t>
            </a:fld>
            <a:endParaRPr lang="en-AU"/>
          </a:p>
        </p:txBody>
      </p:sp>
    </p:spTree>
    <p:extLst>
      <p:ext uri="{BB962C8B-B14F-4D97-AF65-F5344CB8AC3E}">
        <p14:creationId xmlns:p14="http://schemas.microsoft.com/office/powerpoint/2010/main" val="187153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dirty="0"/>
          </a:p>
          <a:p>
            <a:pPr marL="0" indent="0">
              <a:buNone/>
            </a:pPr>
            <a:endParaRPr lang="en-AU" b="0" dirty="0"/>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15</a:t>
            </a:fld>
            <a:endParaRPr lang="en-AU"/>
          </a:p>
        </p:txBody>
      </p:sp>
    </p:spTree>
    <p:extLst>
      <p:ext uri="{BB962C8B-B14F-4D97-AF65-F5344CB8AC3E}">
        <p14:creationId xmlns:p14="http://schemas.microsoft.com/office/powerpoint/2010/main" val="485983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dirty="0"/>
          </a:p>
          <a:p>
            <a:pPr marL="0" indent="0">
              <a:buNone/>
            </a:pPr>
            <a:endParaRPr lang="en-AU" b="0" dirty="0"/>
          </a:p>
          <a:p>
            <a:pPr marL="0" indent="0">
              <a:buNone/>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16</a:t>
            </a:fld>
            <a:endParaRPr lang="en-AU"/>
          </a:p>
        </p:txBody>
      </p:sp>
    </p:spTree>
    <p:extLst>
      <p:ext uri="{BB962C8B-B14F-4D97-AF65-F5344CB8AC3E}">
        <p14:creationId xmlns:p14="http://schemas.microsoft.com/office/powerpoint/2010/main" val="310492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Laptop charger transformer:</a:t>
            </a:r>
          </a:p>
          <a:p>
            <a:r>
              <a:rPr lang="en-US" b="0" i="0" dirty="0">
                <a:solidFill>
                  <a:srgbClr val="282829"/>
                </a:solidFill>
                <a:effectLst/>
                <a:latin typeface="-apple-system"/>
              </a:rPr>
              <a:t>INPUT: 100-240 V ~ 2.5 A 50-60 Hz</a:t>
            </a:r>
            <a:br>
              <a:rPr lang="en-US" dirty="0"/>
            </a:br>
            <a:r>
              <a:rPr lang="en-US" b="0" i="0" dirty="0">
                <a:solidFill>
                  <a:srgbClr val="282829"/>
                </a:solidFill>
                <a:effectLst/>
                <a:latin typeface="-apple-system"/>
              </a:rPr>
              <a:t>OUTPUT: 19.5 V = 6.7 A</a:t>
            </a: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Looks like two solenoids connected by a metal core</a:t>
            </a:r>
          </a:p>
          <a:p>
            <a:endParaRPr lang="en-AU" b="0" dirty="0"/>
          </a:p>
          <a:p>
            <a:r>
              <a:rPr lang="en-AU" b="0" dirty="0"/>
              <a:t>AC input across primary winding. Rapidly oscillating current </a:t>
            </a:r>
            <a:r>
              <a:rPr lang="en-AU" b="0" dirty="0">
                <a:sym typeface="Wingdings" panose="05000000000000000000" pitchFamily="2" charset="2"/>
              </a:rPr>
              <a:t> changing magnetic flux</a:t>
            </a:r>
          </a:p>
          <a:p>
            <a:r>
              <a:rPr lang="en-AU" b="0" dirty="0">
                <a:sym typeface="Wingdings" panose="05000000000000000000" pitchFamily="2" charset="2"/>
              </a:rPr>
              <a:t>Magnetic flux is carried by the ferromagnetic core.</a:t>
            </a:r>
          </a:p>
          <a:p>
            <a:endParaRPr lang="en-AU" b="0" dirty="0">
              <a:sym typeface="Wingdings" panose="05000000000000000000" pitchFamily="2" charset="2"/>
            </a:endParaRPr>
          </a:p>
          <a:p>
            <a:r>
              <a:rPr lang="en-AU" b="0" dirty="0">
                <a:sym typeface="Wingdings" panose="05000000000000000000" pitchFamily="2" charset="2"/>
              </a:rPr>
              <a:t>The secondary winding is a solenoid which is subject to a changing magnetic field.</a:t>
            </a:r>
          </a:p>
          <a:p>
            <a:r>
              <a:rPr lang="en-AU" b="0" dirty="0">
                <a:sym typeface="Wingdings" panose="05000000000000000000" pitchFamily="2" charset="2"/>
              </a:rPr>
              <a:t>This induces a emf. The emf produced is a function of the number of turns (the amount of winding).</a:t>
            </a: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351303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370992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Can think of it like a step (if you group all the windings to the bottom of the coil).</a:t>
            </a:r>
          </a:p>
          <a:p>
            <a:r>
              <a:rPr lang="en-AU" b="0" dirty="0"/>
              <a:t>For the first diagram, you would step up from the primary coil to the secondary coil.</a:t>
            </a:r>
          </a:p>
          <a:p>
            <a:endParaRPr lang="en-AU" b="0" dirty="0"/>
          </a:p>
          <a:p>
            <a:r>
              <a:rPr lang="en-AU" b="0" dirty="0"/>
              <a:t>The ratio of voltages equals the ratio of windings.</a:t>
            </a:r>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43819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a) Voltage is going down. Step down transformer</a:t>
            </a:r>
          </a:p>
          <a:p>
            <a:endParaRPr lang="en-AU" b="0" dirty="0"/>
          </a:p>
          <a:p>
            <a:r>
              <a:rPr lang="en-AU" b="0" dirty="0"/>
              <a:t>b) </a:t>
            </a:r>
          </a:p>
          <a:p>
            <a:r>
              <a:rPr lang="en-AU" b="0" dirty="0"/>
              <a:t>Vs = 12; </a:t>
            </a:r>
            <a:r>
              <a:rPr lang="en-AU" b="0" dirty="0" err="1"/>
              <a:t>Vp</a:t>
            </a:r>
            <a:r>
              <a:rPr lang="en-AU" b="0" dirty="0"/>
              <a:t> = 240; Ns = 100</a:t>
            </a:r>
          </a:p>
          <a:p>
            <a:r>
              <a:rPr lang="en-AU" b="0" dirty="0"/>
              <a:t>Find Np</a:t>
            </a:r>
          </a:p>
          <a:p>
            <a:endParaRPr lang="en-AU" b="0" dirty="0"/>
          </a:p>
          <a:p>
            <a:r>
              <a:rPr lang="en-AU" b="0" dirty="0"/>
              <a:t>Np = 2000 turns</a:t>
            </a:r>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198645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375791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AU" b="0" dirty="0" err="1"/>
              <a:t>Vp</a:t>
            </a:r>
            <a:r>
              <a:rPr lang="en-AU" b="0" dirty="0"/>
              <a:t>/Vs = Np/Ns    240/Vs = 200/50     Vs = 60.0V</a:t>
            </a:r>
          </a:p>
          <a:p>
            <a:pPr marL="228600" indent="-228600">
              <a:buAutoNum type="alphaLcParenR"/>
            </a:pPr>
            <a:endParaRPr lang="en-AU" b="0" dirty="0"/>
          </a:p>
          <a:p>
            <a:pPr marL="228600" indent="-228600">
              <a:buAutoNum type="alphaLcParenR"/>
            </a:pPr>
            <a:r>
              <a:rPr lang="en-AU" b="0" dirty="0"/>
              <a:t>Pout = </a:t>
            </a:r>
            <a:r>
              <a:rPr lang="en-AU" b="0" dirty="0" err="1"/>
              <a:t>VsIs</a:t>
            </a:r>
            <a:r>
              <a:rPr lang="en-AU" b="0" dirty="0"/>
              <a:t>      200 = 60*Is    </a:t>
            </a:r>
            <a:r>
              <a:rPr lang="en-AU" b="0" dirty="0" err="1"/>
              <a:t>Is</a:t>
            </a:r>
            <a:r>
              <a:rPr lang="en-AU" b="0" dirty="0"/>
              <a:t> = 3.33 A</a:t>
            </a:r>
          </a:p>
          <a:p>
            <a:pPr marL="228600" indent="-228600">
              <a:buAutoNum type="alphaLcParenR"/>
            </a:pPr>
            <a:endParaRPr lang="en-AU" b="0" dirty="0"/>
          </a:p>
          <a:p>
            <a:pPr marL="228600" indent="-228600">
              <a:buAutoNum type="alphaLcParenR"/>
            </a:pPr>
            <a:r>
              <a:rPr lang="en-AU" b="0" dirty="0"/>
              <a:t>Pin * efficiency = Pout     Pin * 0.89 = 200    Pin = 224.7W</a:t>
            </a:r>
          </a:p>
          <a:p>
            <a:pPr marL="0" indent="0">
              <a:buNone/>
            </a:pPr>
            <a:r>
              <a:rPr lang="en-AU" b="0" dirty="0"/>
              <a:t>	Pin = </a:t>
            </a:r>
            <a:r>
              <a:rPr lang="en-AU" b="0" dirty="0" err="1"/>
              <a:t>VpIp</a:t>
            </a:r>
            <a:r>
              <a:rPr lang="en-AU" b="0" dirty="0"/>
              <a:t>       224.7 = Ip / 240     Ip = 9.36 x 10^-2 A</a:t>
            </a:r>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148203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326083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Transformers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303"/>
                </a:solidFill>
                <a:effectLst/>
                <a:latin typeface="Roboto" panose="02000000000000000000" pitchFamily="2" charset="0"/>
              </a:rPr>
              <a:t>I can describe how transformers work and why they are useful.</a:t>
            </a:r>
          </a:p>
          <a:p>
            <a:pPr algn="l"/>
            <a:r>
              <a:rPr lang="en-US" sz="2000" b="0" dirty="0">
                <a:solidFill>
                  <a:srgbClr val="000303"/>
                </a:solidFill>
                <a:latin typeface="Roboto" panose="02000000000000000000" pitchFamily="2" charset="0"/>
              </a:rPr>
              <a:t>I can determine whether a transformer is step-up or step-down.</a:t>
            </a:r>
            <a:endParaRPr lang="en-US" sz="2000" b="0" i="0" dirty="0">
              <a:solidFill>
                <a:srgbClr val="000303"/>
              </a:solidFill>
              <a:effectLst/>
              <a:latin typeface="Roboto" panose="02000000000000000000" pitchFamily="2" charset="0"/>
            </a:endParaRPr>
          </a:p>
          <a:p>
            <a:pPr algn="l"/>
            <a:r>
              <a:rPr lang="en-US" sz="2000" b="0" dirty="0">
                <a:solidFill>
                  <a:srgbClr val="000303"/>
                </a:solidFill>
                <a:latin typeface="Roboto" panose="02000000000000000000" pitchFamily="2" charset="0"/>
              </a:rPr>
              <a:t>I can calculate voltage, power, current and power loss through transmission.</a:t>
            </a:r>
            <a:endParaRPr lang="en-US" sz="2000" b="0" i="0" dirty="0">
              <a:solidFill>
                <a:srgbClr val="000303"/>
              </a:solidFill>
              <a:effectLst/>
              <a:latin typeface="Roboto" panose="02000000000000000000" pitchFamily="2" charset="0"/>
            </a:endParaRPr>
          </a:p>
        </p:txBody>
      </p:sp>
    </p:spTree>
    <p:extLst>
      <p:ext uri="{BB962C8B-B14F-4D97-AF65-F5344CB8AC3E}">
        <p14:creationId xmlns:p14="http://schemas.microsoft.com/office/powerpoint/2010/main" val="37792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While we’ve tended to assume that wire are perfect conductors previously, they are not – especially over the long distances required for the transmission of electricity from power plants to cities and homes.</a:t>
            </a:r>
          </a:p>
          <a:p>
            <a:endParaRPr lang="en-US" sz="2000" dirty="0">
              <a:solidFill>
                <a:schemeClr val="tx1"/>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1965B7E-063F-0F36-4E32-CBA76D681F14}"/>
                  </a:ext>
                </a:extLst>
              </p:cNvPr>
              <p:cNvSpPr txBox="1"/>
              <p:nvPr/>
            </p:nvSpPr>
            <p:spPr>
              <a:xfrm>
                <a:off x="3369854" y="2199883"/>
                <a:ext cx="2766349" cy="1845176"/>
              </a:xfrm>
              <a:prstGeom prst="rect">
                <a:avLst/>
              </a:prstGeom>
              <a:noFill/>
              <a:ln>
                <a:noFill/>
              </a:ln>
            </p:spPr>
            <p:txBody>
              <a:bodyPr wrap="none" lIns="0" tIns="0" rIns="0" bIns="0" rtlCol="0" anchor="t" anchorCtr="0">
                <a:normAutofit fontScale="25000" lnSpcReduction="20000"/>
              </a:bodyPr>
              <a:lstStyle/>
              <a:p>
                <a:pPr algn="l"/>
                <a14:m>
                  <m:oMathPara xmlns:m="http://schemas.openxmlformats.org/officeDocument/2006/math">
                    <m:oMathParaPr>
                      <m:jc m:val="centerGroup"/>
                    </m:oMathParaPr>
                    <m:oMath xmlns:m="http://schemas.openxmlformats.org/officeDocument/2006/math">
                      <m:sSub>
                        <m:sSubPr>
                          <m:ctrlPr>
                            <a:rPr lang="en-AU" sz="12800" b="1" i="1" smtClean="0">
                              <a:latin typeface="Cambria Math" panose="02040503050406030204" pitchFamily="18" charset="0"/>
                              <a:cs typeface="Futura Medium" panose="020B0602020204020303" pitchFamily="34" charset="-79"/>
                            </a:rPr>
                          </m:ctrlPr>
                        </m:sSubPr>
                        <m:e>
                          <m:r>
                            <a:rPr lang="en-AU" sz="12800" b="1" i="1" smtClean="0">
                              <a:latin typeface="Cambria Math" panose="02040503050406030204" pitchFamily="18" charset="0"/>
                              <a:cs typeface="Futura Medium" panose="020B0602020204020303" pitchFamily="34" charset="-79"/>
                            </a:rPr>
                            <m:t>𝑷</m:t>
                          </m:r>
                        </m:e>
                        <m:sub>
                          <m:r>
                            <a:rPr lang="en-AU" sz="12800" b="1" i="1" smtClean="0">
                              <a:latin typeface="Cambria Math" panose="02040503050406030204" pitchFamily="18" charset="0"/>
                              <a:cs typeface="Futura Medium" panose="020B0602020204020303" pitchFamily="34" charset="-79"/>
                            </a:rPr>
                            <m:t>𝒍𝒐𝒔𝒔</m:t>
                          </m:r>
                        </m:sub>
                      </m:sSub>
                      <m:r>
                        <a:rPr lang="en-AU" sz="12800" b="1" i="1" smtClean="0">
                          <a:latin typeface="Cambria Math" panose="02040503050406030204" pitchFamily="18" charset="0"/>
                          <a:cs typeface="Futura Medium" panose="020B0602020204020303" pitchFamily="34" charset="-79"/>
                        </a:rPr>
                        <m:t>=</m:t>
                      </m:r>
                      <m:r>
                        <a:rPr lang="en-AU" sz="12800" b="1" i="1" smtClean="0">
                          <a:latin typeface="Cambria Math" panose="02040503050406030204" pitchFamily="18" charset="0"/>
                          <a:ea typeface="Cambria Math" panose="02040503050406030204" pitchFamily="18" charset="0"/>
                          <a:cs typeface="Futura Medium" panose="020B0602020204020303" pitchFamily="34" charset="-79"/>
                        </a:rPr>
                        <m:t>∆</m:t>
                      </m:r>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𝑽𝑰</m:t>
                      </m:r>
                      <m:r>
                        <a:rPr lang="en-AU" sz="12800" b="1" i="1" smtClean="0">
                          <a:latin typeface="Cambria Math" panose="02040503050406030204" pitchFamily="18" charset="0"/>
                          <a:ea typeface="Cambria Math" panose="02040503050406030204" pitchFamily="18" charset="0"/>
                          <a:cs typeface="Futura Medium" panose="020B0602020204020303" pitchFamily="34" charset="-79"/>
                        </a:rPr>
                        <m:t>=</m:t>
                      </m:r>
                      <m:sSup>
                        <m:sSupPr>
                          <m:ctrlPr>
                            <a:rPr lang="en-AU" sz="12800" b="1" i="1" smtClean="0">
                              <a:latin typeface="Cambria Math" panose="02040503050406030204" pitchFamily="18" charset="0"/>
                              <a:ea typeface="Cambria Math" panose="02040503050406030204" pitchFamily="18" charset="0"/>
                              <a:cs typeface="Futura Medium" panose="020B0602020204020303" pitchFamily="34" charset="-79"/>
                            </a:rPr>
                          </m:ctrlPr>
                        </m:sSupPr>
                        <m:e>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𝑰</m:t>
                          </m:r>
                        </m:e>
                        <m:sup>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𝟐</m:t>
                          </m:r>
                        </m:sup>
                      </m:sSup>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𝑹</m:t>
                      </m:r>
                      <m:r>
                        <a:rPr lang="en-AU" sz="12800" b="1" i="1" smtClean="0">
                          <a:latin typeface="Cambria Math" panose="02040503050406030204" pitchFamily="18" charset="0"/>
                          <a:ea typeface="Cambria Math" panose="02040503050406030204" pitchFamily="18" charset="0"/>
                          <a:cs typeface="Futura Medium" panose="020B0602020204020303" pitchFamily="34" charset="-79"/>
                        </a:rPr>
                        <m:t>= </m:t>
                      </m:r>
                      <m:f>
                        <m:fPr>
                          <m:ctrlPr>
                            <a:rPr lang="en-AU" sz="12800" b="1" i="1" smtClean="0">
                              <a:latin typeface="Cambria Math" panose="02040503050406030204" pitchFamily="18" charset="0"/>
                              <a:ea typeface="Cambria Math" panose="02040503050406030204" pitchFamily="18" charset="0"/>
                              <a:cs typeface="Futura Medium" panose="020B0602020204020303" pitchFamily="34" charset="-79"/>
                            </a:rPr>
                          </m:ctrlPr>
                        </m:fPr>
                        <m:num>
                          <m:r>
                            <a:rPr lang="en-AU" sz="12800" b="1" i="1" smtClean="0">
                              <a:latin typeface="Cambria Math" panose="02040503050406030204" pitchFamily="18" charset="0"/>
                              <a:ea typeface="Cambria Math" panose="02040503050406030204" pitchFamily="18" charset="0"/>
                              <a:cs typeface="Futura Medium" panose="020B0602020204020303" pitchFamily="34" charset="-79"/>
                            </a:rPr>
                            <m:t>∆</m:t>
                          </m:r>
                          <m:sSup>
                            <m:sSupPr>
                              <m:ctrlPr>
                                <a:rPr lang="en-AU" sz="12800" b="1" i="1" smtClean="0">
                                  <a:latin typeface="Cambria Math" panose="02040503050406030204" pitchFamily="18" charset="0"/>
                                  <a:ea typeface="Cambria Math" panose="02040503050406030204" pitchFamily="18" charset="0"/>
                                  <a:cs typeface="Futura Medium" panose="020B0602020204020303" pitchFamily="34" charset="-79"/>
                                </a:rPr>
                              </m:ctrlPr>
                            </m:sSupPr>
                            <m:e>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𝑽</m:t>
                              </m:r>
                            </m:e>
                            <m:sup>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𝟐</m:t>
                              </m:r>
                            </m:sup>
                          </m:sSup>
                        </m:num>
                        <m:den>
                          <m:r>
                            <a:rPr lang="en-AU" sz="12800" b="1" i="1" smtClean="0">
                              <a:latin typeface="Cambria Math" panose="02040503050406030204" pitchFamily="18" charset="0"/>
                              <a:ea typeface="Cambria Math" panose="02040503050406030204" pitchFamily="18" charset="0"/>
                              <a:cs typeface="Futura Medium" panose="020B0602020204020303" pitchFamily="34" charset="-79"/>
                            </a:rPr>
                            <m:t>𝑹</m:t>
                          </m:r>
                        </m:den>
                      </m:f>
                    </m:oMath>
                  </m:oMathPara>
                </a14:m>
                <a:endParaRPr lang="en-AU" sz="5400" b="1" dirty="0">
                  <a:latin typeface="Century Gothic" panose="020B0502020202020204" pitchFamily="34" charset="0"/>
                  <a:cs typeface="Futura Medium" panose="020B0602020204020303" pitchFamily="34" charset="-79"/>
                </a:endParaRPr>
              </a:p>
            </p:txBody>
          </p:sp>
        </mc:Choice>
        <mc:Fallback>
          <p:sp>
            <p:nvSpPr>
              <p:cNvPr id="7" name="TextBox 6">
                <a:extLst>
                  <a:ext uri="{FF2B5EF4-FFF2-40B4-BE49-F238E27FC236}">
                    <a16:creationId xmlns:a16="http://schemas.microsoft.com/office/drawing/2014/main" id="{41965B7E-063F-0F36-4E32-CBA76D681F14}"/>
                  </a:ext>
                </a:extLst>
              </p:cNvPr>
              <p:cNvSpPr txBox="1">
                <a:spLocks noRot="1" noChangeAspect="1" noMove="1" noResize="1" noEditPoints="1" noAdjustHandles="1" noChangeArrowheads="1" noChangeShapeType="1" noTextEdit="1"/>
              </p:cNvSpPr>
              <p:nvPr/>
            </p:nvSpPr>
            <p:spPr>
              <a:xfrm>
                <a:off x="3369854" y="2199883"/>
                <a:ext cx="2766349" cy="1845176"/>
              </a:xfrm>
              <a:prstGeom prst="rect">
                <a:avLst/>
              </a:prstGeom>
              <a:blipFill>
                <a:blip r:embed="rId3"/>
                <a:stretch>
                  <a:fillRect r="-65859"/>
                </a:stretch>
              </a:blipFill>
              <a:ln>
                <a:noFill/>
              </a:ln>
            </p:spPr>
            <p:txBody>
              <a:bodyPr/>
              <a:lstStyle/>
              <a:p>
                <a:r>
                  <a:rPr lang="en-AU">
                    <a:noFill/>
                  </a:rPr>
                  <a:t> </a:t>
                </a:r>
              </a:p>
            </p:txBody>
          </p:sp>
        </mc:Fallback>
      </mc:AlternateContent>
      <p:sp>
        <p:nvSpPr>
          <p:cNvPr id="8" name="Rectangle 7">
            <a:extLst>
              <a:ext uri="{FF2B5EF4-FFF2-40B4-BE49-F238E27FC236}">
                <a16:creationId xmlns:a16="http://schemas.microsoft.com/office/drawing/2014/main" id="{1DCA85F1-58F6-4B9D-798E-0886F008B019}"/>
              </a:ext>
            </a:extLst>
          </p:cNvPr>
          <p:cNvSpPr/>
          <p:nvPr/>
        </p:nvSpPr>
        <p:spPr>
          <a:xfrm>
            <a:off x="214867" y="4351694"/>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Be very careful with which equation you used for power loss. The </a:t>
            </a:r>
            <a:r>
              <a:rPr lang="en-US" sz="2000" dirty="0" err="1">
                <a:solidFill>
                  <a:schemeClr val="tx1"/>
                </a:solidFill>
              </a:rPr>
              <a:t>deltaV</a:t>
            </a:r>
            <a:r>
              <a:rPr lang="en-US" sz="2000" dirty="0">
                <a:solidFill>
                  <a:schemeClr val="tx1"/>
                </a:solidFill>
              </a:rPr>
              <a:t> is the voltage </a:t>
            </a:r>
            <a:r>
              <a:rPr lang="en-US" sz="2000" b="1" u="sng" dirty="0">
                <a:solidFill>
                  <a:schemeClr val="tx1"/>
                </a:solidFill>
              </a:rPr>
              <a:t>drop</a:t>
            </a:r>
            <a:r>
              <a:rPr lang="en-US" sz="2000" dirty="0">
                <a:solidFill>
                  <a:schemeClr val="tx1"/>
                </a:solidFill>
              </a:rPr>
              <a:t> due to resistance in the line. You cannot use the voltage coming out of the transformer in this equation.</a:t>
            </a:r>
            <a:endParaRPr lang="en-US" sz="2000" b="1" u="sng" dirty="0">
              <a:solidFill>
                <a:schemeClr val="tx1"/>
              </a:solidFill>
            </a:endParaRPr>
          </a:p>
          <a:p>
            <a:pPr algn="ctr"/>
            <a:r>
              <a:rPr lang="en-US" sz="2000" b="1" u="sng" dirty="0">
                <a:solidFill>
                  <a:schemeClr val="tx1"/>
                </a:solidFill>
              </a:rPr>
              <a:t>It is far safer to use the I</a:t>
            </a:r>
            <a:r>
              <a:rPr lang="en-US" sz="2000" b="1" u="sng" baseline="30000" dirty="0">
                <a:solidFill>
                  <a:schemeClr val="tx1"/>
                </a:solidFill>
              </a:rPr>
              <a:t>2</a:t>
            </a:r>
            <a:r>
              <a:rPr lang="en-US" sz="2000" b="1" u="sng" dirty="0">
                <a:solidFill>
                  <a:schemeClr val="tx1"/>
                </a:solidFill>
              </a:rPr>
              <a:t>R equation.</a:t>
            </a:r>
          </a:p>
          <a:p>
            <a:endParaRPr lang="en-US" sz="2000" dirty="0">
              <a:solidFill>
                <a:schemeClr val="tx1"/>
              </a:solidFill>
            </a:endParaRPr>
          </a:p>
          <a:p>
            <a:r>
              <a:rPr lang="en-US" sz="2000" dirty="0">
                <a:solidFill>
                  <a:schemeClr val="tx1"/>
                </a:solidFill>
              </a:rPr>
              <a:t>The current is constant in a series circuit so use the current and you are unlikely to make a mistake.</a:t>
            </a:r>
          </a:p>
        </p:txBody>
      </p:sp>
    </p:spTree>
    <p:extLst>
      <p:ext uri="{BB962C8B-B14F-4D97-AF65-F5344CB8AC3E}">
        <p14:creationId xmlns:p14="http://schemas.microsoft.com/office/powerpoint/2010/main" val="144713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pic>
        <p:nvPicPr>
          <p:cNvPr id="6" name="Picture 5">
            <a:extLst>
              <a:ext uri="{FF2B5EF4-FFF2-40B4-BE49-F238E27FC236}">
                <a16:creationId xmlns:a16="http://schemas.microsoft.com/office/drawing/2014/main" id="{A532ACF9-51A7-D93A-D43B-90F622C8A8A3}"/>
              </a:ext>
            </a:extLst>
          </p:cNvPr>
          <p:cNvPicPr>
            <a:picLocks noChangeAspect="1"/>
          </p:cNvPicPr>
          <p:nvPr/>
        </p:nvPicPr>
        <p:blipFill>
          <a:blip r:embed="rId3"/>
          <a:stretch>
            <a:fillRect/>
          </a:stretch>
        </p:blipFill>
        <p:spPr>
          <a:xfrm>
            <a:off x="1788591" y="1710700"/>
            <a:ext cx="9075551" cy="4108526"/>
          </a:xfrm>
          <a:prstGeom prst="rect">
            <a:avLst/>
          </a:prstGeom>
        </p:spPr>
      </p:pic>
    </p:spTree>
    <p:extLst>
      <p:ext uri="{BB962C8B-B14F-4D97-AF65-F5344CB8AC3E}">
        <p14:creationId xmlns:p14="http://schemas.microsoft.com/office/powerpoint/2010/main" val="33160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8" name="Rectangle 7">
            <a:extLst>
              <a:ext uri="{FF2B5EF4-FFF2-40B4-BE49-F238E27FC236}">
                <a16:creationId xmlns:a16="http://schemas.microsoft.com/office/drawing/2014/main" id="{D003523D-A7F4-61B7-2C90-CBFD698F92F9}"/>
              </a:ext>
            </a:extLst>
          </p:cNvPr>
          <p:cNvSpPr/>
          <p:nvPr/>
        </p:nvSpPr>
        <p:spPr>
          <a:xfrm>
            <a:off x="447674" y="11693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A generator produced 220 kW at 950 V. This power is transmitted through a 4.00 ohm cable to a shopping </a:t>
            </a:r>
            <a:r>
              <a:rPr lang="en-US" sz="2000" dirty="0" err="1">
                <a:solidFill>
                  <a:schemeClr val="tx1"/>
                </a:solidFill>
              </a:rPr>
              <a:t>centre</a:t>
            </a:r>
            <a:r>
              <a:rPr lang="en-US" sz="2000" dirty="0">
                <a:solidFill>
                  <a:schemeClr val="tx1"/>
                </a:solidFill>
              </a:rPr>
              <a:t>.</a:t>
            </a:r>
          </a:p>
          <a:p>
            <a:pPr marL="457200" indent="-457200">
              <a:buAutoNum type="alphaLcParenR"/>
            </a:pPr>
            <a:r>
              <a:rPr lang="en-US" sz="2000" dirty="0">
                <a:solidFill>
                  <a:schemeClr val="tx1"/>
                </a:solidFill>
              </a:rPr>
              <a:t>Calculate the power loss of the cable</a:t>
            </a:r>
          </a:p>
          <a:p>
            <a:pPr marL="457200" indent="-457200">
              <a:buAutoNum type="alphaLcParenR"/>
            </a:pPr>
            <a:r>
              <a:rPr lang="en-US" sz="2000" dirty="0">
                <a:solidFill>
                  <a:schemeClr val="tx1"/>
                </a:solidFill>
              </a:rPr>
              <a:t>An ideal step up transformer with 1:56 winding ratio is installed near the generator before the power flows into the cable. Calculate the new power loss of the cable.</a:t>
            </a:r>
          </a:p>
          <a:p>
            <a:endParaRPr lang="en-US" sz="2000" dirty="0">
              <a:solidFill>
                <a:schemeClr val="tx1"/>
              </a:solidFill>
            </a:endParaRPr>
          </a:p>
        </p:txBody>
      </p:sp>
    </p:spTree>
    <p:extLst>
      <p:ext uri="{BB962C8B-B14F-4D97-AF65-F5344CB8AC3E}">
        <p14:creationId xmlns:p14="http://schemas.microsoft.com/office/powerpoint/2010/main" val="22934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pic>
        <p:nvPicPr>
          <p:cNvPr id="5" name="Picture 4">
            <a:extLst>
              <a:ext uri="{FF2B5EF4-FFF2-40B4-BE49-F238E27FC236}">
                <a16:creationId xmlns:a16="http://schemas.microsoft.com/office/drawing/2014/main" id="{A3527468-2623-A36E-9602-550A1894525E}"/>
              </a:ext>
            </a:extLst>
          </p:cNvPr>
          <p:cNvPicPr>
            <a:picLocks noChangeAspect="1"/>
          </p:cNvPicPr>
          <p:nvPr/>
        </p:nvPicPr>
        <p:blipFill>
          <a:blip r:embed="rId3"/>
          <a:stretch>
            <a:fillRect/>
          </a:stretch>
        </p:blipFill>
        <p:spPr>
          <a:xfrm>
            <a:off x="1485900" y="1007686"/>
            <a:ext cx="9472612" cy="5206858"/>
          </a:xfrm>
          <a:prstGeom prst="rect">
            <a:avLst/>
          </a:prstGeom>
        </p:spPr>
      </p:pic>
    </p:spTree>
    <p:extLst>
      <p:ext uri="{BB962C8B-B14F-4D97-AF65-F5344CB8AC3E}">
        <p14:creationId xmlns:p14="http://schemas.microsoft.com/office/powerpoint/2010/main" val="28782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pic>
        <p:nvPicPr>
          <p:cNvPr id="6" name="Picture 5">
            <a:extLst>
              <a:ext uri="{FF2B5EF4-FFF2-40B4-BE49-F238E27FC236}">
                <a16:creationId xmlns:a16="http://schemas.microsoft.com/office/drawing/2014/main" id="{3C463944-08BD-C966-63E4-064D7384FC3A}"/>
              </a:ext>
            </a:extLst>
          </p:cNvPr>
          <p:cNvPicPr>
            <a:picLocks noChangeAspect="1"/>
          </p:cNvPicPr>
          <p:nvPr/>
        </p:nvPicPr>
        <p:blipFill>
          <a:blip r:embed="rId3"/>
          <a:stretch>
            <a:fillRect/>
          </a:stretch>
        </p:blipFill>
        <p:spPr>
          <a:xfrm>
            <a:off x="1276350" y="1023937"/>
            <a:ext cx="9639300" cy="4810125"/>
          </a:xfrm>
          <a:prstGeom prst="rect">
            <a:avLst/>
          </a:prstGeom>
        </p:spPr>
      </p:pic>
    </p:spTree>
    <p:extLst>
      <p:ext uri="{BB962C8B-B14F-4D97-AF65-F5344CB8AC3E}">
        <p14:creationId xmlns:p14="http://schemas.microsoft.com/office/powerpoint/2010/main" val="335397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pic>
        <p:nvPicPr>
          <p:cNvPr id="6" name="Picture 5">
            <a:extLst>
              <a:ext uri="{FF2B5EF4-FFF2-40B4-BE49-F238E27FC236}">
                <a16:creationId xmlns:a16="http://schemas.microsoft.com/office/drawing/2014/main" id="{C8AA3B71-0140-81FB-B25F-B5584EF937B3}"/>
              </a:ext>
            </a:extLst>
          </p:cNvPr>
          <p:cNvPicPr>
            <a:picLocks noChangeAspect="1"/>
          </p:cNvPicPr>
          <p:nvPr/>
        </p:nvPicPr>
        <p:blipFill>
          <a:blip r:embed="rId3"/>
          <a:stretch>
            <a:fillRect/>
          </a:stretch>
        </p:blipFill>
        <p:spPr>
          <a:xfrm>
            <a:off x="1028700" y="1109662"/>
            <a:ext cx="10134600" cy="4638675"/>
          </a:xfrm>
          <a:prstGeom prst="rect">
            <a:avLst/>
          </a:prstGeom>
        </p:spPr>
      </p:pic>
    </p:spTree>
    <p:extLst>
      <p:ext uri="{BB962C8B-B14F-4D97-AF65-F5344CB8AC3E}">
        <p14:creationId xmlns:p14="http://schemas.microsoft.com/office/powerpoint/2010/main" val="73894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Long-range Power Transmission</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1" name="Rectangle 10">
            <a:extLst>
              <a:ext uri="{FF2B5EF4-FFF2-40B4-BE49-F238E27FC236}">
                <a16:creationId xmlns:a16="http://schemas.microsoft.com/office/drawing/2014/main" id="{39A054BB-12A0-5084-D943-3AB74F1BA057}"/>
              </a:ext>
            </a:extLst>
          </p:cNvPr>
          <p:cNvSpPr/>
          <p:nvPr/>
        </p:nvSpPr>
        <p:spPr>
          <a:xfrm>
            <a:off x="295274" y="1016956"/>
            <a:ext cx="1168185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pic>
        <p:nvPicPr>
          <p:cNvPr id="5" name="Picture 4">
            <a:extLst>
              <a:ext uri="{FF2B5EF4-FFF2-40B4-BE49-F238E27FC236}">
                <a16:creationId xmlns:a16="http://schemas.microsoft.com/office/drawing/2014/main" id="{01068E8F-35DA-83A7-C5DF-77C4D927298F}"/>
              </a:ext>
            </a:extLst>
          </p:cNvPr>
          <p:cNvPicPr>
            <a:picLocks noChangeAspect="1"/>
          </p:cNvPicPr>
          <p:nvPr/>
        </p:nvPicPr>
        <p:blipFill>
          <a:blip r:embed="rId3"/>
          <a:stretch>
            <a:fillRect/>
          </a:stretch>
        </p:blipFill>
        <p:spPr>
          <a:xfrm>
            <a:off x="2185014" y="739364"/>
            <a:ext cx="8237894" cy="5722922"/>
          </a:xfrm>
          <a:prstGeom prst="rect">
            <a:avLst/>
          </a:prstGeom>
        </p:spPr>
      </p:pic>
    </p:spTree>
    <p:extLst>
      <p:ext uri="{BB962C8B-B14F-4D97-AF65-F5344CB8AC3E}">
        <p14:creationId xmlns:p14="http://schemas.microsoft.com/office/powerpoint/2010/main" val="10909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7" name="TextBox 16">
            <a:extLst>
              <a:ext uri="{FF2B5EF4-FFF2-40B4-BE49-F238E27FC236}">
                <a16:creationId xmlns:a16="http://schemas.microsoft.com/office/drawing/2014/main" id="{46585C8E-D080-FB12-7073-0E50D5C13329}"/>
              </a:ext>
            </a:extLst>
          </p:cNvPr>
          <p:cNvSpPr txBox="1"/>
          <p:nvPr/>
        </p:nvSpPr>
        <p:spPr>
          <a:xfrm>
            <a:off x="295273" y="1014147"/>
            <a:ext cx="11557203" cy="5264350"/>
          </a:xfrm>
          <a:prstGeom prst="rect">
            <a:avLst/>
          </a:prstGeom>
          <a:noFill/>
          <a:ln>
            <a:noFill/>
          </a:ln>
        </p:spPr>
        <p:txBody>
          <a:bodyPr wrap="none" rtlCol="0" anchor="t" anchorCtr="0">
            <a:normAutofit/>
          </a:bodyPr>
          <a:lstStyle/>
          <a:p>
            <a:pPr algn="l"/>
            <a:r>
              <a:rPr lang="en-AU" sz="2000" dirty="0">
                <a:latin typeface="Century Gothic" panose="020B0502020202020204" pitchFamily="34" charset="0"/>
                <a:cs typeface="Futura Medium" panose="020B0602020204020303" pitchFamily="34" charset="-79"/>
              </a:rPr>
              <a:t>A transformer is a device used to increase or decrease the voltage supplied.</a:t>
            </a:r>
          </a:p>
          <a:p>
            <a:pPr algn="l"/>
            <a:endParaRPr lang="en-AU" sz="2000" dirty="0">
              <a:latin typeface="Century Gothic" panose="020B0502020202020204" pitchFamily="34" charset="0"/>
              <a:cs typeface="Futura Medium" panose="020B0602020204020303" pitchFamily="34" charset="-79"/>
            </a:endParaRPr>
          </a:p>
          <a:p>
            <a:pPr algn="l"/>
            <a:r>
              <a:rPr lang="en-AU" sz="2000" dirty="0">
                <a:latin typeface="Century Gothic" panose="020B0502020202020204" pitchFamily="34" charset="0"/>
                <a:cs typeface="Futura Medium" panose="020B0602020204020303" pitchFamily="34" charset="-79"/>
              </a:rPr>
              <a:t>They are used extensively in power transmission and in everyday household devices.</a:t>
            </a:r>
          </a:p>
          <a:p>
            <a:pPr algn="l"/>
            <a:endParaRPr lang="en-AU" sz="2000" dirty="0">
              <a:latin typeface="Century Gothic" panose="020B0502020202020204" pitchFamily="34" charset="0"/>
              <a:cs typeface="Futura Medium" panose="020B0602020204020303" pitchFamily="34" charset="-79"/>
            </a:endParaRPr>
          </a:p>
          <a:p>
            <a:pPr algn="l"/>
            <a:r>
              <a:rPr lang="en-AU" sz="2000" dirty="0">
                <a:latin typeface="Century Gothic" panose="020B0502020202020204" pitchFamily="34" charset="0"/>
                <a:cs typeface="Futura Medium" panose="020B0602020204020303" pitchFamily="34" charset="-79"/>
              </a:rPr>
              <a:t>Transformers are used to decrease the power lost when transmitting electricity over long </a:t>
            </a:r>
          </a:p>
          <a:p>
            <a:pPr algn="l"/>
            <a:r>
              <a:rPr lang="en-AU" sz="2000" dirty="0">
                <a:latin typeface="Century Gothic" panose="020B0502020202020204" pitchFamily="34" charset="0"/>
                <a:cs typeface="Futura Medium" panose="020B0602020204020303" pitchFamily="34" charset="-79"/>
              </a:rPr>
              <a:t>distances and to adjust power supplied in electrical devices to match specifications.</a:t>
            </a:r>
          </a:p>
          <a:p>
            <a:pPr algn="l"/>
            <a:endParaRPr lang="en-AU" sz="2000" b="1" dirty="0">
              <a:latin typeface="Century Gothic" panose="020B0502020202020204" pitchFamily="34" charset="0"/>
              <a:cs typeface="Futura Medium" panose="020B0602020204020303" pitchFamily="34" charset="-79"/>
            </a:endParaRPr>
          </a:p>
          <a:p>
            <a:pPr algn="l"/>
            <a:endParaRPr lang="en-AU" sz="2000" b="1" dirty="0">
              <a:latin typeface="Century Gothic" panose="020B0502020202020204" pitchFamily="34" charset="0"/>
              <a:cs typeface="Futura Medium" panose="020B0602020204020303" pitchFamily="34" charset="-79"/>
            </a:endParaRPr>
          </a:p>
        </p:txBody>
      </p:sp>
      <p:pic>
        <p:nvPicPr>
          <p:cNvPr id="3" name="Picture 2">
            <a:extLst>
              <a:ext uri="{FF2B5EF4-FFF2-40B4-BE49-F238E27FC236}">
                <a16:creationId xmlns:a16="http://schemas.microsoft.com/office/drawing/2014/main" id="{2FE257FD-5DF9-473B-C9C4-73319A39222E}"/>
              </a:ext>
            </a:extLst>
          </p:cNvPr>
          <p:cNvPicPr>
            <a:picLocks noChangeAspect="1"/>
          </p:cNvPicPr>
          <p:nvPr/>
        </p:nvPicPr>
        <p:blipFill>
          <a:blip r:embed="rId3"/>
          <a:stretch>
            <a:fillRect/>
          </a:stretch>
        </p:blipFill>
        <p:spPr>
          <a:xfrm>
            <a:off x="233994" y="3437006"/>
            <a:ext cx="4417675" cy="2855958"/>
          </a:xfrm>
          <a:prstGeom prst="rect">
            <a:avLst/>
          </a:prstGeom>
        </p:spPr>
      </p:pic>
      <p:pic>
        <p:nvPicPr>
          <p:cNvPr id="5" name="Picture 4">
            <a:extLst>
              <a:ext uri="{FF2B5EF4-FFF2-40B4-BE49-F238E27FC236}">
                <a16:creationId xmlns:a16="http://schemas.microsoft.com/office/drawing/2014/main" id="{4909BFC0-6904-3C6A-1566-CA3CEB662A4A}"/>
              </a:ext>
            </a:extLst>
          </p:cNvPr>
          <p:cNvPicPr>
            <a:picLocks noChangeAspect="1"/>
          </p:cNvPicPr>
          <p:nvPr/>
        </p:nvPicPr>
        <p:blipFill>
          <a:blip r:embed="rId4"/>
          <a:stretch>
            <a:fillRect/>
          </a:stretch>
        </p:blipFill>
        <p:spPr>
          <a:xfrm>
            <a:off x="4859254" y="3428999"/>
            <a:ext cx="4280309" cy="2849497"/>
          </a:xfrm>
          <a:prstGeom prst="rect">
            <a:avLst/>
          </a:prstGeom>
        </p:spPr>
      </p:pic>
      <p:pic>
        <p:nvPicPr>
          <p:cNvPr id="7" name="Picture 6">
            <a:extLst>
              <a:ext uri="{FF2B5EF4-FFF2-40B4-BE49-F238E27FC236}">
                <a16:creationId xmlns:a16="http://schemas.microsoft.com/office/drawing/2014/main" id="{2F3CD59E-E0CE-94F2-1A66-36E47E4441D1}"/>
              </a:ext>
            </a:extLst>
          </p:cNvPr>
          <p:cNvPicPr>
            <a:picLocks noChangeAspect="1"/>
          </p:cNvPicPr>
          <p:nvPr/>
        </p:nvPicPr>
        <p:blipFill rotWithShape="1">
          <a:blip r:embed="rId5"/>
          <a:srcRect l="33180"/>
          <a:stretch/>
        </p:blipFill>
        <p:spPr>
          <a:xfrm>
            <a:off x="9347148" y="3341657"/>
            <a:ext cx="2614612" cy="2936839"/>
          </a:xfrm>
          <a:prstGeom prst="rect">
            <a:avLst/>
          </a:prstGeom>
        </p:spPr>
      </p:pic>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10" name="Picture 9">
            <a:extLst>
              <a:ext uri="{FF2B5EF4-FFF2-40B4-BE49-F238E27FC236}">
                <a16:creationId xmlns:a16="http://schemas.microsoft.com/office/drawing/2014/main" id="{CD83BA4B-69FA-B343-54A3-9B6B0555A2C5}"/>
              </a:ext>
            </a:extLst>
          </p:cNvPr>
          <p:cNvPicPr>
            <a:picLocks noChangeAspect="1"/>
          </p:cNvPicPr>
          <p:nvPr/>
        </p:nvPicPr>
        <p:blipFill>
          <a:blip r:embed="rId3"/>
          <a:stretch>
            <a:fillRect/>
          </a:stretch>
        </p:blipFill>
        <p:spPr>
          <a:xfrm>
            <a:off x="5633381" y="1264937"/>
            <a:ext cx="6343752" cy="4762770"/>
          </a:xfrm>
          <a:prstGeom prst="rect">
            <a:avLst/>
          </a:prstGeom>
        </p:spPr>
      </p:pic>
      <p:sp>
        <p:nvSpPr>
          <p:cNvPr id="13" name="Rectangle 12">
            <a:extLst>
              <a:ext uri="{FF2B5EF4-FFF2-40B4-BE49-F238E27FC236}">
                <a16:creationId xmlns:a16="http://schemas.microsoft.com/office/drawing/2014/main" id="{F32B6E32-AAA6-C649-6BA8-296403B4D802}"/>
              </a:ext>
            </a:extLst>
          </p:cNvPr>
          <p:cNvSpPr/>
          <p:nvPr/>
        </p:nvSpPr>
        <p:spPr>
          <a:xfrm>
            <a:off x="6293519" y="899225"/>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input</a:t>
            </a:r>
          </a:p>
        </p:txBody>
      </p:sp>
      <p:sp>
        <p:nvSpPr>
          <p:cNvPr id="14" name="Rectangle 13">
            <a:extLst>
              <a:ext uri="{FF2B5EF4-FFF2-40B4-BE49-F238E27FC236}">
                <a16:creationId xmlns:a16="http://schemas.microsoft.com/office/drawing/2014/main" id="{6D8AB29D-B182-B572-0B99-73FD1AC80D9A}"/>
              </a:ext>
            </a:extLst>
          </p:cNvPr>
          <p:cNvSpPr/>
          <p:nvPr/>
        </p:nvSpPr>
        <p:spPr>
          <a:xfrm>
            <a:off x="10471787" y="898191"/>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output</a:t>
            </a:r>
          </a:p>
        </p:txBody>
      </p:sp>
    </p:spTree>
    <p:extLst>
      <p:ext uri="{BB962C8B-B14F-4D97-AF65-F5344CB8AC3E}">
        <p14:creationId xmlns:p14="http://schemas.microsoft.com/office/powerpoint/2010/main" val="391613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10" name="Picture 9">
            <a:extLst>
              <a:ext uri="{FF2B5EF4-FFF2-40B4-BE49-F238E27FC236}">
                <a16:creationId xmlns:a16="http://schemas.microsoft.com/office/drawing/2014/main" id="{CD83BA4B-69FA-B343-54A3-9B6B0555A2C5}"/>
              </a:ext>
            </a:extLst>
          </p:cNvPr>
          <p:cNvPicPr>
            <a:picLocks noChangeAspect="1"/>
          </p:cNvPicPr>
          <p:nvPr/>
        </p:nvPicPr>
        <p:blipFill>
          <a:blip r:embed="rId3"/>
          <a:stretch>
            <a:fillRect/>
          </a:stretch>
        </p:blipFill>
        <p:spPr>
          <a:xfrm>
            <a:off x="5633381" y="1264937"/>
            <a:ext cx="6343752" cy="4762770"/>
          </a:xfrm>
          <a:prstGeom prst="rect">
            <a:avLst/>
          </a:prstGeom>
        </p:spPr>
      </p:pic>
      <p:sp>
        <p:nvSpPr>
          <p:cNvPr id="6" name="Rectangle 5">
            <a:extLst>
              <a:ext uri="{FF2B5EF4-FFF2-40B4-BE49-F238E27FC236}">
                <a16:creationId xmlns:a16="http://schemas.microsoft.com/office/drawing/2014/main" id="{3FD2AF9A-A3E1-413E-77F3-707BB90830AE}"/>
              </a:ext>
            </a:extLst>
          </p:cNvPr>
          <p:cNvSpPr/>
          <p:nvPr/>
        </p:nvSpPr>
        <p:spPr>
          <a:xfrm>
            <a:off x="295275" y="1016956"/>
            <a:ext cx="5707380"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b="1" dirty="0">
                <a:solidFill>
                  <a:schemeClr val="tx1"/>
                </a:solidFill>
              </a:rPr>
              <a:t>Primary Winding</a:t>
            </a:r>
          </a:p>
          <a:p>
            <a:r>
              <a:rPr lang="en-AU" sz="2000" dirty="0">
                <a:solidFill>
                  <a:schemeClr val="tx1"/>
                </a:solidFill>
              </a:rPr>
              <a:t>The input circuit.</a:t>
            </a:r>
          </a:p>
          <a:p>
            <a:r>
              <a:rPr lang="en-AU" sz="2000" dirty="0">
                <a:solidFill>
                  <a:schemeClr val="tx1"/>
                </a:solidFill>
              </a:rPr>
              <a:t>Has an AC source, producing a changing magnetic field.</a:t>
            </a:r>
          </a:p>
          <a:p>
            <a:endParaRPr lang="en-AU" sz="2000" dirty="0">
              <a:solidFill>
                <a:schemeClr val="tx1"/>
              </a:solidFill>
            </a:endParaRPr>
          </a:p>
          <a:p>
            <a:endParaRPr lang="en-AU" sz="2000" dirty="0">
              <a:solidFill>
                <a:schemeClr val="tx1"/>
              </a:solidFill>
            </a:endParaRPr>
          </a:p>
          <a:p>
            <a:r>
              <a:rPr lang="en-AU" sz="2000" b="1" dirty="0">
                <a:solidFill>
                  <a:schemeClr val="tx1"/>
                </a:solidFill>
              </a:rPr>
              <a:t>Soft Iron Core</a:t>
            </a:r>
          </a:p>
          <a:p>
            <a:r>
              <a:rPr lang="en-AU" sz="2000" dirty="0">
                <a:solidFill>
                  <a:schemeClr val="tx1"/>
                </a:solidFill>
              </a:rPr>
              <a:t>Directs and intensifies the changing magnetic field produced by the primary winding.</a:t>
            </a:r>
          </a:p>
          <a:p>
            <a:endParaRPr lang="en-AU" sz="2000" dirty="0">
              <a:solidFill>
                <a:schemeClr val="tx1"/>
              </a:solidFill>
            </a:endParaRPr>
          </a:p>
          <a:p>
            <a:r>
              <a:rPr lang="en-AU" sz="2000" b="1" dirty="0">
                <a:solidFill>
                  <a:schemeClr val="tx1"/>
                </a:solidFill>
              </a:rPr>
              <a:t>Secondary winding</a:t>
            </a:r>
          </a:p>
          <a:p>
            <a:r>
              <a:rPr lang="en-AU" sz="2000" dirty="0">
                <a:solidFill>
                  <a:schemeClr val="tx1"/>
                </a:solidFill>
              </a:rPr>
              <a:t>The changing magnetic flux in the secondary winding induces an EMF (Faraday’s Law).</a:t>
            </a:r>
          </a:p>
        </p:txBody>
      </p:sp>
      <p:sp>
        <p:nvSpPr>
          <p:cNvPr id="7" name="Rectangle 6">
            <a:extLst>
              <a:ext uri="{FF2B5EF4-FFF2-40B4-BE49-F238E27FC236}">
                <a16:creationId xmlns:a16="http://schemas.microsoft.com/office/drawing/2014/main" id="{70CDB9D2-4C33-CFDF-0C9D-5DA7BC5E56AC}"/>
              </a:ext>
            </a:extLst>
          </p:cNvPr>
          <p:cNvSpPr/>
          <p:nvPr/>
        </p:nvSpPr>
        <p:spPr>
          <a:xfrm>
            <a:off x="6293519" y="899225"/>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input</a:t>
            </a:r>
          </a:p>
        </p:txBody>
      </p:sp>
      <p:sp>
        <p:nvSpPr>
          <p:cNvPr id="8" name="Rectangle 7">
            <a:extLst>
              <a:ext uri="{FF2B5EF4-FFF2-40B4-BE49-F238E27FC236}">
                <a16:creationId xmlns:a16="http://schemas.microsoft.com/office/drawing/2014/main" id="{D820EBD9-16ED-5EF4-35FD-AAD903DCBDAE}"/>
              </a:ext>
            </a:extLst>
          </p:cNvPr>
          <p:cNvSpPr/>
          <p:nvPr/>
        </p:nvSpPr>
        <p:spPr>
          <a:xfrm>
            <a:off x="10471787" y="898191"/>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output</a:t>
            </a:r>
          </a:p>
        </p:txBody>
      </p:sp>
    </p:spTree>
    <p:extLst>
      <p:ext uri="{BB962C8B-B14F-4D97-AF65-F5344CB8AC3E}">
        <p14:creationId xmlns:p14="http://schemas.microsoft.com/office/powerpoint/2010/main" val="32332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grpSp>
        <p:nvGrpSpPr>
          <p:cNvPr id="7" name="Group 6">
            <a:extLst>
              <a:ext uri="{FF2B5EF4-FFF2-40B4-BE49-F238E27FC236}">
                <a16:creationId xmlns:a16="http://schemas.microsoft.com/office/drawing/2014/main" id="{BF13D4FA-02E4-690F-0ED7-6EBAB5B7BBCA}"/>
              </a:ext>
            </a:extLst>
          </p:cNvPr>
          <p:cNvGrpSpPr/>
          <p:nvPr/>
        </p:nvGrpSpPr>
        <p:grpSpPr>
          <a:xfrm>
            <a:off x="5060653" y="883358"/>
            <a:ext cx="7105360" cy="5601086"/>
            <a:chOff x="3849467" y="677411"/>
            <a:chExt cx="7105360" cy="5601086"/>
          </a:xfrm>
        </p:grpSpPr>
        <p:pic>
          <p:nvPicPr>
            <p:cNvPr id="3" name="Picture 2">
              <a:extLst>
                <a:ext uri="{FF2B5EF4-FFF2-40B4-BE49-F238E27FC236}">
                  <a16:creationId xmlns:a16="http://schemas.microsoft.com/office/drawing/2014/main" id="{37A2F1E0-0D20-4CFD-0C6F-59C22521A7D4}"/>
                </a:ext>
              </a:extLst>
            </p:cNvPr>
            <p:cNvPicPr>
              <a:picLocks noChangeAspect="1"/>
            </p:cNvPicPr>
            <p:nvPr/>
          </p:nvPicPr>
          <p:blipFill rotWithShape="1">
            <a:blip r:embed="rId3"/>
            <a:srcRect b="6374"/>
            <a:stretch/>
          </p:blipFill>
          <p:spPr>
            <a:xfrm>
              <a:off x="4281487" y="677411"/>
              <a:ext cx="6512409" cy="5585219"/>
            </a:xfrm>
            <a:prstGeom prst="rect">
              <a:avLst/>
            </a:prstGeom>
          </p:spPr>
        </p:pic>
        <p:sp>
          <p:nvSpPr>
            <p:cNvPr id="5" name="Rectangle 4">
              <a:extLst>
                <a:ext uri="{FF2B5EF4-FFF2-40B4-BE49-F238E27FC236}">
                  <a16:creationId xmlns:a16="http://schemas.microsoft.com/office/drawing/2014/main" id="{58E60CBA-323A-D5B5-CD50-E370C308B24D}"/>
                </a:ext>
              </a:extLst>
            </p:cNvPr>
            <p:cNvSpPr/>
            <p:nvPr/>
          </p:nvSpPr>
          <p:spPr>
            <a:xfrm>
              <a:off x="4031725" y="3120887"/>
              <a:ext cx="1729699"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1A193BE7-62D5-3369-3B71-C9762B068045}"/>
                </a:ext>
              </a:extLst>
            </p:cNvPr>
            <p:cNvSpPr/>
            <p:nvPr/>
          </p:nvSpPr>
          <p:spPr>
            <a:xfrm>
              <a:off x="9225128" y="3120887"/>
              <a:ext cx="1729699"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D08061F5-260E-F3C0-A386-AAF9EF845015}"/>
                </a:ext>
              </a:extLst>
            </p:cNvPr>
            <p:cNvSpPr/>
            <p:nvPr/>
          </p:nvSpPr>
          <p:spPr>
            <a:xfrm>
              <a:off x="9064197" y="5631139"/>
              <a:ext cx="1431525"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D756E56-D1BE-CB4A-21E7-36DCCFF833C1}"/>
                </a:ext>
              </a:extLst>
            </p:cNvPr>
            <p:cNvSpPr/>
            <p:nvPr/>
          </p:nvSpPr>
          <p:spPr>
            <a:xfrm>
              <a:off x="3849467" y="5647006"/>
              <a:ext cx="1431525"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FD2AF9A-A3E1-413E-77F3-707BB90830AE}"/>
                  </a:ext>
                </a:extLst>
              </p:cNvPr>
              <p:cNvSpPr/>
              <p:nvPr/>
            </p:nvSpPr>
            <p:spPr>
              <a:xfrm>
                <a:off x="295275" y="1016956"/>
                <a:ext cx="5707380"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b="1" dirty="0">
                    <a:solidFill>
                      <a:schemeClr val="tx1"/>
                    </a:solidFill>
                  </a:rPr>
                  <a:t>Two types of transformers:</a:t>
                </a:r>
              </a:p>
              <a:p>
                <a:endParaRPr lang="en-AU" sz="2000" b="1" dirty="0">
                  <a:solidFill>
                    <a:schemeClr val="tx1"/>
                  </a:solidFill>
                </a:endParaRPr>
              </a:p>
              <a:p>
                <a:r>
                  <a:rPr lang="en-AU" sz="2000" b="1" dirty="0">
                    <a:solidFill>
                      <a:schemeClr val="tx1"/>
                    </a:solidFill>
                  </a:rPr>
                  <a:t>Step-up:</a:t>
                </a:r>
              </a:p>
              <a:p>
                <a:r>
                  <a:rPr lang="en-AU" sz="2000" dirty="0">
                    <a:solidFill>
                      <a:schemeClr val="tx1"/>
                    </a:solidFill>
                  </a:rPr>
                  <a:t>More windings on the secondary coil than the primary coil</a:t>
                </a:r>
              </a:p>
              <a:p>
                <a:endParaRPr lang="en-AU" sz="800" dirty="0">
                  <a:solidFill>
                    <a:schemeClr val="tx1"/>
                  </a:solidFill>
                </a:endParaRPr>
              </a:p>
              <a:p>
                <a:r>
                  <a:rPr lang="en-AU" sz="2000" dirty="0">
                    <a:solidFill>
                      <a:schemeClr val="tx1"/>
                    </a:solidFill>
                  </a:rPr>
                  <a:t>		V</a:t>
                </a:r>
                <a:r>
                  <a:rPr lang="en-AU" sz="2000" baseline="-25000" dirty="0">
                    <a:solidFill>
                      <a:schemeClr val="tx1"/>
                    </a:solidFill>
                  </a:rPr>
                  <a:t>P</a:t>
                </a:r>
                <a:r>
                  <a:rPr lang="en-AU" sz="2000" dirty="0">
                    <a:solidFill>
                      <a:schemeClr val="tx1"/>
                    </a:solidFill>
                  </a:rPr>
                  <a:t> &lt; V</a:t>
                </a:r>
                <a:r>
                  <a:rPr lang="en-AU" sz="2000" baseline="-25000" dirty="0">
                    <a:solidFill>
                      <a:schemeClr val="tx1"/>
                    </a:solidFill>
                  </a:rPr>
                  <a:t>S</a:t>
                </a:r>
                <a:endParaRPr lang="en-AU" sz="2000" dirty="0">
                  <a:solidFill>
                    <a:schemeClr val="tx1"/>
                  </a:solidFill>
                </a:endParaRPr>
              </a:p>
              <a:p>
                <a:endParaRPr lang="en-AU" sz="2000" dirty="0">
                  <a:solidFill>
                    <a:schemeClr val="tx1"/>
                  </a:solidFill>
                </a:endParaRPr>
              </a:p>
              <a:p>
                <a:r>
                  <a:rPr lang="en-AU" sz="2000" b="1" dirty="0">
                    <a:solidFill>
                      <a:schemeClr val="tx1"/>
                    </a:solidFill>
                  </a:rPr>
                  <a:t>Step-down:</a:t>
                </a:r>
              </a:p>
              <a:p>
                <a:r>
                  <a:rPr lang="en-AU" sz="2000" dirty="0">
                    <a:solidFill>
                      <a:schemeClr val="tx1"/>
                    </a:solidFill>
                  </a:rPr>
                  <a:t>Fewer windings on the secondary coil than the primary coil</a:t>
                </a:r>
              </a:p>
              <a:p>
                <a:endParaRPr lang="en-AU" sz="800" dirty="0">
                  <a:solidFill>
                    <a:schemeClr val="tx1"/>
                  </a:solidFill>
                </a:endParaRPr>
              </a:p>
              <a:p>
                <a:r>
                  <a:rPr lang="en-AU" sz="2000" dirty="0">
                    <a:solidFill>
                      <a:schemeClr val="tx1"/>
                    </a:solidFill>
                  </a:rPr>
                  <a:t>		V</a:t>
                </a:r>
                <a:r>
                  <a:rPr lang="en-AU" sz="2000" baseline="-25000" dirty="0">
                    <a:solidFill>
                      <a:schemeClr val="tx1"/>
                    </a:solidFill>
                  </a:rPr>
                  <a:t>P</a:t>
                </a:r>
                <a:r>
                  <a:rPr lang="en-AU" sz="2000" dirty="0">
                    <a:solidFill>
                      <a:schemeClr val="tx1"/>
                    </a:solidFill>
                  </a:rPr>
                  <a:t> &gt; V</a:t>
                </a:r>
                <a:r>
                  <a:rPr lang="en-AU" sz="2000" baseline="-25000" dirty="0">
                    <a:solidFill>
                      <a:schemeClr val="tx1"/>
                    </a:solidFill>
                  </a:rPr>
                  <a:t>S</a:t>
                </a:r>
              </a:p>
              <a:p>
                <a:endParaRPr lang="en-AU" sz="2000" dirty="0">
                  <a:solidFill>
                    <a:schemeClr val="tx1"/>
                  </a:solidFill>
                </a:endParaRPr>
              </a:p>
              <a:p>
                <a:r>
                  <a:rPr lang="en-AU" sz="2000" b="1" dirty="0">
                    <a:solidFill>
                      <a:schemeClr val="tx1"/>
                    </a:solidFill>
                  </a:rPr>
                  <a:t>RATIO</a:t>
                </a:r>
              </a:p>
              <a:p>
                <a:r>
                  <a:rPr lang="en-AU" sz="2000" dirty="0">
                    <a:solidFill>
                      <a:schemeClr val="tx1"/>
                    </a:solidFill>
                  </a:rPr>
                  <a:t>		</a:t>
                </a:r>
                <a14:m>
                  <m:oMath xmlns:m="http://schemas.openxmlformats.org/officeDocument/2006/math">
                    <m:f>
                      <m:fPr>
                        <m:ctrlPr>
                          <a:rPr lang="en-AU" sz="3200" i="1" smtClean="0">
                            <a:solidFill>
                              <a:schemeClr val="tx1"/>
                            </a:solidFill>
                            <a:latin typeface="Cambria Math" panose="02040503050406030204" pitchFamily="18" charset="0"/>
                          </a:rPr>
                        </m:ctrlPr>
                      </m:fPr>
                      <m:num>
                        <m:sSub>
                          <m:sSubPr>
                            <m:ctrlPr>
                              <a:rPr lang="en-AU" sz="320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𝑉</m:t>
                            </m:r>
                          </m:e>
                          <m:sub>
                            <m:r>
                              <a:rPr lang="en-AU" sz="3200" b="0" i="1" smtClean="0">
                                <a:solidFill>
                                  <a:schemeClr val="tx1"/>
                                </a:solidFill>
                                <a:latin typeface="Cambria Math" panose="02040503050406030204" pitchFamily="18" charset="0"/>
                              </a:rPr>
                              <m:t>𝑝</m:t>
                            </m:r>
                          </m:sub>
                        </m:sSub>
                      </m:num>
                      <m:den>
                        <m:sSub>
                          <m:sSubPr>
                            <m:ctrlPr>
                              <a:rPr lang="en-AU" sz="320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𝑉</m:t>
                            </m:r>
                          </m:e>
                          <m:sub>
                            <m:r>
                              <a:rPr lang="en-AU" sz="3200" b="0" i="1" smtClean="0">
                                <a:solidFill>
                                  <a:schemeClr val="tx1"/>
                                </a:solidFill>
                                <a:latin typeface="Cambria Math" panose="02040503050406030204" pitchFamily="18" charset="0"/>
                              </a:rPr>
                              <m:t>𝑠</m:t>
                            </m:r>
                          </m:sub>
                        </m:sSub>
                      </m:den>
                    </m:f>
                    <m:r>
                      <a:rPr lang="en-AU" sz="3200" b="0" i="1" smtClean="0">
                        <a:solidFill>
                          <a:schemeClr val="tx1"/>
                        </a:solidFill>
                        <a:latin typeface="Cambria Math" panose="02040503050406030204" pitchFamily="18" charset="0"/>
                      </a:rPr>
                      <m:t>=</m:t>
                    </m:r>
                    <m:f>
                      <m:fPr>
                        <m:ctrlPr>
                          <a:rPr lang="en-AU" sz="3200" b="0" i="1" smtClean="0">
                            <a:solidFill>
                              <a:schemeClr val="tx1"/>
                            </a:solidFill>
                            <a:latin typeface="Cambria Math" panose="02040503050406030204" pitchFamily="18" charset="0"/>
                          </a:rPr>
                        </m:ctrlPr>
                      </m:fPr>
                      <m:num>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𝑁</m:t>
                            </m:r>
                          </m:e>
                          <m:sub>
                            <m:r>
                              <a:rPr lang="en-AU" sz="3200" b="0" i="1" smtClean="0">
                                <a:solidFill>
                                  <a:schemeClr val="tx1"/>
                                </a:solidFill>
                                <a:latin typeface="Cambria Math" panose="02040503050406030204" pitchFamily="18" charset="0"/>
                              </a:rPr>
                              <m:t>𝑝</m:t>
                            </m:r>
                          </m:sub>
                        </m:sSub>
                      </m:num>
                      <m:den>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𝑁</m:t>
                            </m:r>
                          </m:e>
                          <m:sub>
                            <m:r>
                              <a:rPr lang="en-AU" sz="3200" b="0" i="1" smtClean="0">
                                <a:solidFill>
                                  <a:schemeClr val="tx1"/>
                                </a:solidFill>
                                <a:latin typeface="Cambria Math" panose="02040503050406030204" pitchFamily="18" charset="0"/>
                              </a:rPr>
                              <m:t>𝑠</m:t>
                            </m:r>
                          </m:sub>
                        </m:sSub>
                      </m:den>
                    </m:f>
                    <m:r>
                      <a:rPr lang="en-AU" sz="3200" b="0" i="1" smtClean="0">
                        <a:solidFill>
                          <a:schemeClr val="tx1"/>
                        </a:solidFill>
                        <a:latin typeface="Cambria Math" panose="02040503050406030204" pitchFamily="18" charset="0"/>
                      </a:rPr>
                      <m:t>=</m:t>
                    </m:r>
                    <m:f>
                      <m:fPr>
                        <m:ctrlPr>
                          <a:rPr lang="en-AU" sz="3200" b="0" i="1" smtClean="0">
                            <a:solidFill>
                              <a:schemeClr val="tx1"/>
                            </a:solidFill>
                            <a:latin typeface="Cambria Math" panose="02040503050406030204" pitchFamily="18" charset="0"/>
                          </a:rPr>
                        </m:ctrlPr>
                      </m:fPr>
                      <m:num>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𝐼</m:t>
                            </m:r>
                          </m:e>
                          <m:sub>
                            <m:r>
                              <a:rPr lang="en-AU" sz="3200" b="0" i="1" smtClean="0">
                                <a:solidFill>
                                  <a:schemeClr val="tx1"/>
                                </a:solidFill>
                                <a:latin typeface="Cambria Math" panose="02040503050406030204" pitchFamily="18" charset="0"/>
                              </a:rPr>
                              <m:t>𝑠</m:t>
                            </m:r>
                          </m:sub>
                        </m:sSub>
                      </m:num>
                      <m:den>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𝐼</m:t>
                            </m:r>
                          </m:e>
                          <m:sub>
                            <m:r>
                              <a:rPr lang="en-AU" sz="3200" b="0" i="1" smtClean="0">
                                <a:solidFill>
                                  <a:schemeClr val="tx1"/>
                                </a:solidFill>
                                <a:latin typeface="Cambria Math" panose="02040503050406030204" pitchFamily="18" charset="0"/>
                              </a:rPr>
                              <m:t>𝑝</m:t>
                            </m:r>
                          </m:sub>
                        </m:sSub>
                      </m:den>
                    </m:f>
                  </m:oMath>
                </a14:m>
                <a:endParaRPr lang="en-AU" sz="2000" dirty="0">
                  <a:solidFill>
                    <a:schemeClr val="tx1"/>
                  </a:solidFill>
                </a:endParaRPr>
              </a:p>
            </p:txBody>
          </p:sp>
        </mc:Choice>
        <mc:Fallback>
          <p:sp>
            <p:nvSpPr>
              <p:cNvPr id="6" name="Rectangle 5">
                <a:extLst>
                  <a:ext uri="{FF2B5EF4-FFF2-40B4-BE49-F238E27FC236}">
                    <a16:creationId xmlns:a16="http://schemas.microsoft.com/office/drawing/2014/main" id="{3FD2AF9A-A3E1-413E-77F3-707BB90830AE}"/>
                  </a:ext>
                </a:extLst>
              </p:cNvPr>
              <p:cNvSpPr>
                <a:spLocks noRot="1" noChangeAspect="1" noMove="1" noResize="1" noEditPoints="1" noAdjustHandles="1" noChangeArrowheads="1" noChangeShapeType="1" noTextEdit="1"/>
              </p:cNvSpPr>
              <p:nvPr/>
            </p:nvSpPr>
            <p:spPr>
              <a:xfrm>
                <a:off x="295275" y="1016956"/>
                <a:ext cx="5707380" cy="2765908"/>
              </a:xfrm>
              <a:prstGeom prst="rect">
                <a:avLst/>
              </a:prstGeom>
              <a:blipFill>
                <a:blip r:embed="rId4"/>
                <a:stretch>
                  <a:fillRect l="-1067" t="-1322" b="-83700"/>
                </a:stretch>
              </a:blipFill>
              <a:ln>
                <a:noFill/>
              </a:ln>
            </p:spPr>
            <p:txBody>
              <a:bodyPr/>
              <a:lstStyle/>
              <a:p>
                <a:r>
                  <a:rPr lang="en-AU">
                    <a:noFill/>
                  </a:rPr>
                  <a:t> </a:t>
                </a:r>
              </a:p>
            </p:txBody>
          </p:sp>
        </mc:Fallback>
      </mc:AlternateContent>
      <p:sp>
        <p:nvSpPr>
          <p:cNvPr id="8" name="Rectangle 7">
            <a:extLst>
              <a:ext uri="{FF2B5EF4-FFF2-40B4-BE49-F238E27FC236}">
                <a16:creationId xmlns:a16="http://schemas.microsoft.com/office/drawing/2014/main" id="{BABC8CC6-7654-40AA-E5F9-97A28EA87F3B}"/>
              </a:ext>
            </a:extLst>
          </p:cNvPr>
          <p:cNvSpPr/>
          <p:nvPr/>
        </p:nvSpPr>
        <p:spPr>
          <a:xfrm>
            <a:off x="6189347" y="1275948"/>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input</a:t>
            </a:r>
          </a:p>
        </p:txBody>
      </p:sp>
      <p:sp>
        <p:nvSpPr>
          <p:cNvPr id="14" name="Rectangle 13">
            <a:extLst>
              <a:ext uri="{FF2B5EF4-FFF2-40B4-BE49-F238E27FC236}">
                <a16:creationId xmlns:a16="http://schemas.microsoft.com/office/drawing/2014/main" id="{F99FF80F-C104-02A8-56D4-23C078A9277B}"/>
              </a:ext>
            </a:extLst>
          </p:cNvPr>
          <p:cNvSpPr/>
          <p:nvPr/>
        </p:nvSpPr>
        <p:spPr>
          <a:xfrm>
            <a:off x="10471787" y="1272090"/>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output</a:t>
            </a:r>
          </a:p>
        </p:txBody>
      </p:sp>
      <p:sp>
        <p:nvSpPr>
          <p:cNvPr id="15" name="Rectangle 14">
            <a:extLst>
              <a:ext uri="{FF2B5EF4-FFF2-40B4-BE49-F238E27FC236}">
                <a16:creationId xmlns:a16="http://schemas.microsoft.com/office/drawing/2014/main" id="{B3BA59CD-4FDA-24E7-2747-D38B7F58A054}"/>
              </a:ext>
            </a:extLst>
          </p:cNvPr>
          <p:cNvSpPr/>
          <p:nvPr/>
        </p:nvSpPr>
        <p:spPr>
          <a:xfrm>
            <a:off x="8249545" y="1913126"/>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Step-up</a:t>
            </a:r>
          </a:p>
        </p:txBody>
      </p:sp>
      <p:sp>
        <p:nvSpPr>
          <p:cNvPr id="16" name="Rectangle 15">
            <a:extLst>
              <a:ext uri="{FF2B5EF4-FFF2-40B4-BE49-F238E27FC236}">
                <a16:creationId xmlns:a16="http://schemas.microsoft.com/office/drawing/2014/main" id="{DDC67499-2897-D223-D6A8-FE2BF6FE7CC9}"/>
              </a:ext>
            </a:extLst>
          </p:cNvPr>
          <p:cNvSpPr/>
          <p:nvPr/>
        </p:nvSpPr>
        <p:spPr>
          <a:xfrm>
            <a:off x="8104452" y="4388033"/>
            <a:ext cx="1397600" cy="48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Step-down</a:t>
            </a:r>
          </a:p>
        </p:txBody>
      </p:sp>
    </p:spTree>
    <p:extLst>
      <p:ext uri="{BB962C8B-B14F-4D97-AF65-F5344CB8AC3E}">
        <p14:creationId xmlns:p14="http://schemas.microsoft.com/office/powerpoint/2010/main" val="268473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grpSp>
        <p:nvGrpSpPr>
          <p:cNvPr id="7" name="Group 6">
            <a:extLst>
              <a:ext uri="{FF2B5EF4-FFF2-40B4-BE49-F238E27FC236}">
                <a16:creationId xmlns:a16="http://schemas.microsoft.com/office/drawing/2014/main" id="{BF13D4FA-02E4-690F-0ED7-6EBAB5B7BBCA}"/>
              </a:ext>
            </a:extLst>
          </p:cNvPr>
          <p:cNvGrpSpPr/>
          <p:nvPr/>
        </p:nvGrpSpPr>
        <p:grpSpPr>
          <a:xfrm>
            <a:off x="6748041" y="1016956"/>
            <a:ext cx="5417971" cy="4326792"/>
            <a:chOff x="3849467" y="677411"/>
            <a:chExt cx="7105360" cy="5601086"/>
          </a:xfrm>
        </p:grpSpPr>
        <p:pic>
          <p:nvPicPr>
            <p:cNvPr id="3" name="Picture 2">
              <a:extLst>
                <a:ext uri="{FF2B5EF4-FFF2-40B4-BE49-F238E27FC236}">
                  <a16:creationId xmlns:a16="http://schemas.microsoft.com/office/drawing/2014/main" id="{37A2F1E0-0D20-4CFD-0C6F-59C22521A7D4}"/>
                </a:ext>
              </a:extLst>
            </p:cNvPr>
            <p:cNvPicPr>
              <a:picLocks noChangeAspect="1"/>
            </p:cNvPicPr>
            <p:nvPr/>
          </p:nvPicPr>
          <p:blipFill rotWithShape="1">
            <a:blip r:embed="rId3"/>
            <a:srcRect b="6374"/>
            <a:stretch/>
          </p:blipFill>
          <p:spPr>
            <a:xfrm>
              <a:off x="4281487" y="677411"/>
              <a:ext cx="6512409" cy="5585219"/>
            </a:xfrm>
            <a:prstGeom prst="rect">
              <a:avLst/>
            </a:prstGeom>
          </p:spPr>
        </p:pic>
        <p:sp>
          <p:nvSpPr>
            <p:cNvPr id="5" name="Rectangle 4">
              <a:extLst>
                <a:ext uri="{FF2B5EF4-FFF2-40B4-BE49-F238E27FC236}">
                  <a16:creationId xmlns:a16="http://schemas.microsoft.com/office/drawing/2014/main" id="{58E60CBA-323A-D5B5-CD50-E370C308B24D}"/>
                </a:ext>
              </a:extLst>
            </p:cNvPr>
            <p:cNvSpPr/>
            <p:nvPr/>
          </p:nvSpPr>
          <p:spPr>
            <a:xfrm>
              <a:off x="4031725" y="3120887"/>
              <a:ext cx="1729699"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1A193BE7-62D5-3369-3B71-C9762B068045}"/>
                </a:ext>
              </a:extLst>
            </p:cNvPr>
            <p:cNvSpPr/>
            <p:nvPr/>
          </p:nvSpPr>
          <p:spPr>
            <a:xfrm>
              <a:off x="9225128" y="3120887"/>
              <a:ext cx="1729699"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D08061F5-260E-F3C0-A386-AAF9EF845015}"/>
                </a:ext>
              </a:extLst>
            </p:cNvPr>
            <p:cNvSpPr/>
            <p:nvPr/>
          </p:nvSpPr>
          <p:spPr>
            <a:xfrm>
              <a:off x="9064197" y="5631139"/>
              <a:ext cx="1431525"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D756E56-D1BE-CB4A-21E7-36DCCFF833C1}"/>
                </a:ext>
              </a:extLst>
            </p:cNvPr>
            <p:cNvSpPr/>
            <p:nvPr/>
          </p:nvSpPr>
          <p:spPr>
            <a:xfrm>
              <a:off x="3849467" y="5647006"/>
              <a:ext cx="1431525" cy="631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Rectangle 5">
            <a:extLst>
              <a:ext uri="{FF2B5EF4-FFF2-40B4-BE49-F238E27FC236}">
                <a16:creationId xmlns:a16="http://schemas.microsoft.com/office/drawing/2014/main" id="{3FD2AF9A-A3E1-413E-77F3-707BB90830AE}"/>
              </a:ext>
            </a:extLst>
          </p:cNvPr>
          <p:cNvSpPr/>
          <p:nvPr/>
        </p:nvSpPr>
        <p:spPr>
          <a:xfrm>
            <a:off x="295274" y="1016956"/>
            <a:ext cx="6564839"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A transformer is built into a portable radio to reduce the 240V supply voltage to the required 12V for the radio. </a:t>
            </a:r>
          </a:p>
          <a:p>
            <a:endParaRPr lang="en-US" sz="2000" dirty="0">
              <a:solidFill>
                <a:schemeClr val="tx1"/>
              </a:solidFill>
            </a:endParaRPr>
          </a:p>
          <a:p>
            <a:r>
              <a:rPr lang="en-US" sz="2000" dirty="0">
                <a:solidFill>
                  <a:schemeClr val="tx1"/>
                </a:solidFill>
              </a:rPr>
              <a:t>If the number of turns in the secondary coil is</a:t>
            </a:r>
          </a:p>
          <a:p>
            <a:r>
              <a:rPr lang="en-US" sz="2000" dirty="0">
                <a:solidFill>
                  <a:schemeClr val="tx1"/>
                </a:solidFill>
              </a:rPr>
              <a:t>100,</a:t>
            </a:r>
          </a:p>
          <a:p>
            <a:pPr marL="457200" indent="-457200">
              <a:buAutoNum type="alphaLcParenR"/>
            </a:pPr>
            <a:r>
              <a:rPr lang="en-US" sz="2000" dirty="0">
                <a:solidFill>
                  <a:schemeClr val="tx1"/>
                </a:solidFill>
              </a:rPr>
              <a:t>Is this a step-up or step-down transformer?</a:t>
            </a:r>
          </a:p>
          <a:p>
            <a:pPr marL="457200" indent="-457200">
              <a:buAutoNum type="alphaLcParenR"/>
            </a:pPr>
            <a:r>
              <a:rPr lang="en-US" sz="2000" dirty="0">
                <a:solidFill>
                  <a:schemeClr val="tx1"/>
                </a:solidFill>
              </a:rPr>
              <a:t>What is the number of turns required in the primary coil?</a:t>
            </a:r>
            <a:endParaRPr lang="en-AU" sz="2000" dirty="0">
              <a:solidFill>
                <a:schemeClr val="tx1"/>
              </a:solidFill>
            </a:endParaRPr>
          </a:p>
          <a:p>
            <a:endParaRPr lang="en-AU" sz="2000" dirty="0">
              <a:solidFill>
                <a:schemeClr val="tx1"/>
              </a:solidFill>
            </a:endParaRPr>
          </a:p>
        </p:txBody>
      </p:sp>
      <p:sp>
        <p:nvSpPr>
          <p:cNvPr id="8" name="Rectangle 7">
            <a:extLst>
              <a:ext uri="{FF2B5EF4-FFF2-40B4-BE49-F238E27FC236}">
                <a16:creationId xmlns:a16="http://schemas.microsoft.com/office/drawing/2014/main" id="{BABC8CC6-7654-40AA-E5F9-97A28EA87F3B}"/>
              </a:ext>
            </a:extLst>
          </p:cNvPr>
          <p:cNvSpPr/>
          <p:nvPr/>
        </p:nvSpPr>
        <p:spPr>
          <a:xfrm>
            <a:off x="7077464" y="1526509"/>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input</a:t>
            </a:r>
          </a:p>
        </p:txBody>
      </p:sp>
      <p:sp>
        <p:nvSpPr>
          <p:cNvPr id="14" name="Rectangle 13">
            <a:extLst>
              <a:ext uri="{FF2B5EF4-FFF2-40B4-BE49-F238E27FC236}">
                <a16:creationId xmlns:a16="http://schemas.microsoft.com/office/drawing/2014/main" id="{F99FF80F-C104-02A8-56D4-23C078A9277B}"/>
              </a:ext>
            </a:extLst>
          </p:cNvPr>
          <p:cNvSpPr/>
          <p:nvPr/>
        </p:nvSpPr>
        <p:spPr>
          <a:xfrm>
            <a:off x="10878219" y="1450467"/>
            <a:ext cx="1138177" cy="312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output</a:t>
            </a:r>
          </a:p>
        </p:txBody>
      </p:sp>
    </p:spTree>
    <p:extLst>
      <p:ext uri="{BB962C8B-B14F-4D97-AF65-F5344CB8AC3E}">
        <p14:creationId xmlns:p14="http://schemas.microsoft.com/office/powerpoint/2010/main" val="361927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Power Output</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6" name="Rectangle 5">
            <a:extLst>
              <a:ext uri="{FF2B5EF4-FFF2-40B4-BE49-F238E27FC236}">
                <a16:creationId xmlns:a16="http://schemas.microsoft.com/office/drawing/2014/main" id="{3FD2AF9A-A3E1-413E-77F3-707BB90830AE}"/>
              </a:ext>
            </a:extLst>
          </p:cNvPr>
          <p:cNvSpPr/>
          <p:nvPr/>
        </p:nvSpPr>
        <p:spPr>
          <a:xfrm>
            <a:off x="295274" y="1016956"/>
            <a:ext cx="11472656"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Transformers are fantastically efficient – sometimes higher than 99% efficiency – but they aren’t perfect. There is always some inefficiency: </a:t>
            </a:r>
          </a:p>
          <a:p>
            <a:pPr marL="342900" indent="-342900">
              <a:buFont typeface="Arial" panose="020B0604020202020204" pitchFamily="34" charset="0"/>
              <a:buChar char="•"/>
            </a:pPr>
            <a:r>
              <a:rPr lang="en-US" sz="2000" dirty="0">
                <a:solidFill>
                  <a:schemeClr val="tx1"/>
                </a:solidFill>
              </a:rPr>
              <a:t>some of the magnetic fields do not pass through the iron core</a:t>
            </a:r>
          </a:p>
          <a:p>
            <a:pPr marL="342900" indent="-342900">
              <a:buFont typeface="Arial" panose="020B0604020202020204" pitchFamily="34" charset="0"/>
              <a:buChar char="•"/>
            </a:pPr>
            <a:r>
              <a:rPr lang="en-US" sz="2000" dirty="0">
                <a:solidFill>
                  <a:schemeClr val="tx1"/>
                </a:solidFill>
              </a:rPr>
              <a:t>there are eddy currents which resist the change in flux.</a:t>
            </a: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r>
              <a:rPr lang="en-US" sz="2000" dirty="0">
                <a:solidFill>
                  <a:schemeClr val="tx1"/>
                </a:solidFill>
              </a:rPr>
              <a:t>Transformers are designed so that the voltages are carefully controlled. It is the </a:t>
            </a:r>
            <a:r>
              <a:rPr lang="en-US" sz="2000" b="1" dirty="0">
                <a:solidFill>
                  <a:schemeClr val="tx1"/>
                </a:solidFill>
              </a:rPr>
              <a:t>current</a:t>
            </a:r>
            <a:r>
              <a:rPr lang="en-US" sz="2000" dirty="0">
                <a:solidFill>
                  <a:schemeClr val="tx1"/>
                </a:solidFill>
              </a:rPr>
              <a:t> that will be affected by efficiency.</a:t>
            </a:r>
          </a:p>
          <a:p>
            <a:endParaRPr lang="en-US" sz="2000" dirty="0">
              <a:solidFill>
                <a:schemeClr val="tx1"/>
              </a:solidFill>
            </a:endParaRPr>
          </a:p>
          <a:p>
            <a:endParaRPr lang="en-US" sz="2000" dirty="0">
              <a:solidFill>
                <a:schemeClr val="tx1"/>
              </a:solidFill>
            </a:endParaRPr>
          </a:p>
          <a:p>
            <a:pPr algn="ctr"/>
            <a:r>
              <a:rPr lang="en-US" sz="3200" b="1" dirty="0" err="1">
                <a:solidFill>
                  <a:schemeClr val="tx1"/>
                </a:solidFill>
              </a:rPr>
              <a:t>V</a:t>
            </a:r>
            <a:r>
              <a:rPr lang="en-US" sz="3200" b="1" baseline="-25000" dirty="0" err="1">
                <a:solidFill>
                  <a:schemeClr val="tx1"/>
                </a:solidFill>
              </a:rPr>
              <a:t>p</a:t>
            </a:r>
            <a:r>
              <a:rPr lang="en-US" sz="3200" b="1" dirty="0" err="1">
                <a:solidFill>
                  <a:schemeClr val="tx1"/>
                </a:solidFill>
              </a:rPr>
              <a:t>I</a:t>
            </a:r>
            <a:r>
              <a:rPr lang="en-US" sz="3200" b="1" baseline="-25000" dirty="0" err="1">
                <a:solidFill>
                  <a:schemeClr val="tx1"/>
                </a:solidFill>
              </a:rPr>
              <a:t>p</a:t>
            </a:r>
            <a:r>
              <a:rPr lang="en-US" sz="3200" b="1" dirty="0">
                <a:solidFill>
                  <a:schemeClr val="tx1"/>
                </a:solidFill>
              </a:rPr>
              <a:t> * efficiency = </a:t>
            </a:r>
            <a:r>
              <a:rPr lang="en-US" sz="3200" b="1" dirty="0" err="1">
                <a:solidFill>
                  <a:schemeClr val="tx1"/>
                </a:solidFill>
              </a:rPr>
              <a:t>V</a:t>
            </a:r>
            <a:r>
              <a:rPr lang="en-US" sz="3200" b="1" baseline="-25000" dirty="0" err="1">
                <a:solidFill>
                  <a:schemeClr val="tx1"/>
                </a:solidFill>
              </a:rPr>
              <a:t>s</a:t>
            </a:r>
            <a:r>
              <a:rPr lang="en-US" sz="3200" b="1" dirty="0" err="1">
                <a:solidFill>
                  <a:schemeClr val="tx1"/>
                </a:solidFill>
              </a:rPr>
              <a:t>I</a:t>
            </a:r>
            <a:r>
              <a:rPr lang="en-US" sz="3200" b="1" baseline="-25000" dirty="0" err="1">
                <a:solidFill>
                  <a:schemeClr val="tx1"/>
                </a:solidFill>
              </a:rPr>
              <a:t>s</a:t>
            </a:r>
            <a:endParaRPr lang="en-US" sz="3200" b="1" baseline="-25000" dirty="0">
              <a:solidFill>
                <a:schemeClr val="tx1"/>
              </a:solidFill>
            </a:endParaRPr>
          </a:p>
          <a:p>
            <a:pPr algn="ctr"/>
            <a:endParaRPr lang="en-US" sz="3200" baseline="-25000" dirty="0">
              <a:solidFill>
                <a:schemeClr val="tx1"/>
              </a:solidFill>
            </a:endParaRPr>
          </a:p>
          <a:p>
            <a:pPr algn="ctr"/>
            <a:endParaRPr lang="en-US" sz="3200" baseline="-25000" dirty="0">
              <a:solidFill>
                <a:schemeClr val="tx1"/>
              </a:solidFill>
            </a:endParaRPr>
          </a:p>
          <a:p>
            <a:pPr algn="ctr"/>
            <a:r>
              <a:rPr lang="en-US" sz="3200" b="1" dirty="0">
                <a:solidFill>
                  <a:schemeClr val="tx1"/>
                </a:solidFill>
              </a:rPr>
              <a:t>P</a:t>
            </a:r>
            <a:r>
              <a:rPr lang="en-US" sz="3200" b="1" baseline="-25000" dirty="0">
                <a:solidFill>
                  <a:schemeClr val="tx1"/>
                </a:solidFill>
              </a:rPr>
              <a:t>in</a:t>
            </a:r>
            <a:r>
              <a:rPr lang="en-US" sz="3200" b="1" dirty="0">
                <a:solidFill>
                  <a:schemeClr val="tx1"/>
                </a:solidFill>
              </a:rPr>
              <a:t> * efficiency = P</a:t>
            </a:r>
            <a:r>
              <a:rPr lang="en-US" sz="3200" b="1" baseline="-25000" dirty="0">
                <a:solidFill>
                  <a:schemeClr val="tx1"/>
                </a:solidFill>
              </a:rPr>
              <a:t>out</a:t>
            </a:r>
            <a:endParaRPr lang="en-US" sz="3200" b="1"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41348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Power Output</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6" name="Rectangle 5">
            <a:extLst>
              <a:ext uri="{FF2B5EF4-FFF2-40B4-BE49-F238E27FC236}">
                <a16:creationId xmlns:a16="http://schemas.microsoft.com/office/drawing/2014/main" id="{3FD2AF9A-A3E1-413E-77F3-707BB90830AE}"/>
              </a:ext>
            </a:extLst>
          </p:cNvPr>
          <p:cNvSpPr/>
          <p:nvPr/>
        </p:nvSpPr>
        <p:spPr>
          <a:xfrm>
            <a:off x="295274" y="1016956"/>
            <a:ext cx="11472656"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rPr>
              <a:t>Example question: </a:t>
            </a:r>
          </a:p>
          <a:p>
            <a:r>
              <a:rPr lang="en-US" sz="2000" dirty="0">
                <a:solidFill>
                  <a:schemeClr val="tx1"/>
                </a:solidFill>
              </a:rPr>
              <a:t>A step-down transformer has 200 windings on one side and 50 windings on the other. The primary voltage is supplied at 240 V. The transformer powers a 200 W fan.</a:t>
            </a:r>
          </a:p>
          <a:p>
            <a:pPr marL="457200" indent="-457200">
              <a:buAutoNum type="alphaLcParenR"/>
            </a:pPr>
            <a:r>
              <a:rPr lang="en-US" sz="2000" dirty="0">
                <a:solidFill>
                  <a:schemeClr val="tx1"/>
                </a:solidFill>
              </a:rPr>
              <a:t>Calculate the secondary voltage.</a:t>
            </a:r>
          </a:p>
          <a:p>
            <a:pPr marL="457200" indent="-457200">
              <a:buAutoNum type="alphaLcParenR"/>
            </a:pPr>
            <a:r>
              <a:rPr lang="en-US" sz="2000" dirty="0">
                <a:solidFill>
                  <a:schemeClr val="tx1"/>
                </a:solidFill>
              </a:rPr>
              <a:t>Calculate the secondary current.</a:t>
            </a:r>
          </a:p>
          <a:p>
            <a:pPr marL="457200" indent="-457200">
              <a:buAutoNum type="alphaLcParenR"/>
            </a:pPr>
            <a:r>
              <a:rPr lang="en-US" sz="2000" dirty="0">
                <a:solidFill>
                  <a:schemeClr val="tx1"/>
                </a:solidFill>
              </a:rPr>
              <a:t>Calculate the primary current if the transformer is 89.0% efficient.</a:t>
            </a:r>
          </a:p>
          <a:p>
            <a:endParaRPr lang="en-US" sz="2000" dirty="0">
              <a:solidFill>
                <a:schemeClr val="tx1"/>
              </a:solidFill>
            </a:endParaRPr>
          </a:p>
        </p:txBody>
      </p:sp>
    </p:spTree>
    <p:extLst>
      <p:ext uri="{BB962C8B-B14F-4D97-AF65-F5344CB8AC3E}">
        <p14:creationId xmlns:p14="http://schemas.microsoft.com/office/powerpoint/2010/main" val="37419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Transformers – Eddy Currents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3" name="Picture 2">
            <a:extLst>
              <a:ext uri="{FF2B5EF4-FFF2-40B4-BE49-F238E27FC236}">
                <a16:creationId xmlns:a16="http://schemas.microsoft.com/office/drawing/2014/main" id="{A19B9409-96BE-4E2B-0861-96AA0C69C734}"/>
              </a:ext>
            </a:extLst>
          </p:cNvPr>
          <p:cNvPicPr>
            <a:picLocks noChangeAspect="1"/>
          </p:cNvPicPr>
          <p:nvPr/>
        </p:nvPicPr>
        <p:blipFill>
          <a:blip r:embed="rId3"/>
          <a:stretch>
            <a:fillRect/>
          </a:stretch>
        </p:blipFill>
        <p:spPr>
          <a:xfrm>
            <a:off x="5856790" y="1665339"/>
            <a:ext cx="6415617" cy="2899558"/>
          </a:xfrm>
          <a:prstGeom prst="rect">
            <a:avLst/>
          </a:prstGeom>
        </p:spPr>
      </p:pic>
      <p:sp>
        <p:nvSpPr>
          <p:cNvPr id="11" name="Rectangle 10">
            <a:extLst>
              <a:ext uri="{FF2B5EF4-FFF2-40B4-BE49-F238E27FC236}">
                <a16:creationId xmlns:a16="http://schemas.microsoft.com/office/drawing/2014/main" id="{39A054BB-12A0-5084-D943-3AB74F1BA057}"/>
              </a:ext>
            </a:extLst>
          </p:cNvPr>
          <p:cNvSpPr/>
          <p:nvPr/>
        </p:nvSpPr>
        <p:spPr>
          <a:xfrm>
            <a:off x="295274" y="1016956"/>
            <a:ext cx="5736983"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The changing flux produced by the primary winding induces an EMF in the secondary winding but it also induces an EMF in the soft iron core. This drives eddy currents (circular currents with the iron core).</a:t>
            </a:r>
          </a:p>
          <a:p>
            <a:endParaRPr lang="en-US" sz="2000" dirty="0">
              <a:solidFill>
                <a:schemeClr val="tx1"/>
              </a:solidFill>
            </a:endParaRPr>
          </a:p>
          <a:p>
            <a:r>
              <a:rPr lang="en-US" sz="2000" dirty="0">
                <a:solidFill>
                  <a:schemeClr val="tx1"/>
                </a:solidFill>
              </a:rPr>
              <a:t>Eddy currents cause energy losses in the transformer in the form of resistive heating in the core.</a:t>
            </a:r>
          </a:p>
          <a:p>
            <a:endParaRPr lang="en-US" sz="2000" dirty="0">
              <a:solidFill>
                <a:schemeClr val="tx1"/>
              </a:solidFill>
            </a:endParaRPr>
          </a:p>
          <a:p>
            <a:r>
              <a:rPr lang="en-US" sz="2000" b="1" dirty="0">
                <a:solidFill>
                  <a:schemeClr val="tx1"/>
                </a:solidFill>
              </a:rPr>
              <a:t>Preventative measure</a:t>
            </a:r>
          </a:p>
          <a:p>
            <a:endParaRPr lang="en-US" sz="2000" dirty="0">
              <a:solidFill>
                <a:schemeClr val="tx1"/>
              </a:solidFill>
            </a:endParaRPr>
          </a:p>
          <a:p>
            <a:r>
              <a:rPr lang="en-US" sz="2000" dirty="0">
                <a:solidFill>
                  <a:schemeClr val="tx1"/>
                </a:solidFill>
              </a:rPr>
              <a:t>Laminate the iron core – that is, separate the iron into stackable sections that are insulated from each other. This reduces the intensity of the eddy currents and the magnitude of the energy losses.</a:t>
            </a:r>
          </a:p>
          <a:p>
            <a:endParaRPr lang="en-US" sz="2000" dirty="0">
              <a:solidFill>
                <a:schemeClr val="tx1"/>
              </a:solidFill>
            </a:endParaRPr>
          </a:p>
        </p:txBody>
      </p:sp>
    </p:spTree>
    <p:extLst>
      <p:ext uri="{BB962C8B-B14F-4D97-AF65-F5344CB8AC3E}">
        <p14:creationId xmlns:p14="http://schemas.microsoft.com/office/powerpoint/2010/main" val="241134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2.xml><?xml version="1.0" encoding="utf-8"?>
<ds:datastoreItem xmlns:ds="http://schemas.openxmlformats.org/officeDocument/2006/customXml" ds:itemID="{4C81EA2E-4EFD-4C56-B884-3F3DBB55D65F}"/>
</file>

<file path=customXml/itemProps3.xml><?xml version="1.0" encoding="utf-8"?>
<ds:datastoreItem xmlns:ds="http://schemas.openxmlformats.org/officeDocument/2006/customXml" ds:itemID="{AD5BC30B-A8FB-4389-B40F-C069B6D2FAB9}">
  <ds:schemaRefs>
    <ds:schemaRef ds:uri="http://purl.org/dc/terms/"/>
    <ds:schemaRef ds:uri="http://schemas.microsoft.com/office/2006/metadata/propertie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f659357-f805-491c-ad0b-5621b2de646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8038</TotalTime>
  <Words>1173</Words>
  <Application>Microsoft Office PowerPoint</Application>
  <PresentationFormat>Widescreen</PresentationFormat>
  <Paragraphs>185</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-apple-system</vt:lpstr>
      <vt:lpstr>Arial</vt:lpstr>
      <vt:lpstr>Calibri</vt:lpstr>
      <vt:lpstr>Cambria Math</vt:lpstr>
      <vt:lpstr>Century Gothic</vt:lpstr>
      <vt:lpstr>Futura Medium</vt:lpstr>
      <vt:lpstr>Roboto</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468</cp:revision>
  <cp:lastPrinted>2018-05-27T06:54:10Z</cp:lastPrinted>
  <dcterms:created xsi:type="dcterms:W3CDTF">2018-03-29T05:56:09Z</dcterms:created>
  <dcterms:modified xsi:type="dcterms:W3CDTF">2022-06-03T04:03:59Z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