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6" r:id="rId3"/>
    <p:sldId id="259" r:id="rId4"/>
    <p:sldId id="257" r:id="rId5"/>
  </p:sldIdLst>
  <p:sldSz cx="9906000" cy="6858000" type="A4"/>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8" autoAdjust="0"/>
    <p:restoredTop sz="94660"/>
  </p:normalViewPr>
  <p:slideViewPr>
    <p:cSldViewPr snapToGrid="0">
      <p:cViewPr>
        <p:scale>
          <a:sx n="75" d="100"/>
          <a:sy n="75" d="100"/>
        </p:scale>
        <p:origin x="318" y="20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12" Type="http://schemas.openxmlformats.org/officeDocument/2006/relationships/customXml" Target="../customXml/item3.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DC64D2-3520-4D07-80B9-C87A34996B9C}" type="datetimeFigureOut">
              <a:rPr lang="en-AU" smtClean="0"/>
              <a:t>14/05/2023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58D5BE5-8074-40CA-AFD5-857EAF9EB599}" type="slidenum">
              <a:rPr lang="en-AU" smtClean="0"/>
              <a:t>‹#›</a:t>
            </a:fld>
            <a:endParaRPr lang="en-AU"/>
          </a:p>
        </p:txBody>
      </p:sp>
    </p:spTree>
    <p:extLst>
      <p:ext uri="{BB962C8B-B14F-4D97-AF65-F5344CB8AC3E}">
        <p14:creationId xmlns:p14="http://schemas.microsoft.com/office/powerpoint/2010/main" val="115347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DC64D2-3520-4D07-80B9-C87A34996B9C}" type="datetimeFigureOut">
              <a:rPr lang="en-AU" smtClean="0"/>
              <a:t>14/05/2023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58D5BE5-8074-40CA-AFD5-857EAF9EB599}" type="slidenum">
              <a:rPr lang="en-AU" smtClean="0"/>
              <a:t>‹#›</a:t>
            </a:fld>
            <a:endParaRPr lang="en-AU"/>
          </a:p>
        </p:txBody>
      </p:sp>
    </p:spTree>
    <p:extLst>
      <p:ext uri="{BB962C8B-B14F-4D97-AF65-F5344CB8AC3E}">
        <p14:creationId xmlns:p14="http://schemas.microsoft.com/office/powerpoint/2010/main" val="1717167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DC64D2-3520-4D07-80B9-C87A34996B9C}" type="datetimeFigureOut">
              <a:rPr lang="en-AU" smtClean="0"/>
              <a:t>14/05/2023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58D5BE5-8074-40CA-AFD5-857EAF9EB599}" type="slidenum">
              <a:rPr lang="en-AU" smtClean="0"/>
              <a:t>‹#›</a:t>
            </a:fld>
            <a:endParaRPr lang="en-AU"/>
          </a:p>
        </p:txBody>
      </p:sp>
    </p:spTree>
    <p:extLst>
      <p:ext uri="{BB962C8B-B14F-4D97-AF65-F5344CB8AC3E}">
        <p14:creationId xmlns:p14="http://schemas.microsoft.com/office/powerpoint/2010/main" val="701490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DC64D2-3520-4D07-80B9-C87A34996B9C}" type="datetimeFigureOut">
              <a:rPr lang="en-AU" smtClean="0"/>
              <a:t>14/05/2023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58D5BE5-8074-40CA-AFD5-857EAF9EB599}" type="slidenum">
              <a:rPr lang="en-AU" smtClean="0"/>
              <a:t>‹#›</a:t>
            </a:fld>
            <a:endParaRPr lang="en-AU"/>
          </a:p>
        </p:txBody>
      </p:sp>
    </p:spTree>
    <p:extLst>
      <p:ext uri="{BB962C8B-B14F-4D97-AF65-F5344CB8AC3E}">
        <p14:creationId xmlns:p14="http://schemas.microsoft.com/office/powerpoint/2010/main" val="1084224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DC64D2-3520-4D07-80B9-C87A34996B9C}" type="datetimeFigureOut">
              <a:rPr lang="en-AU" smtClean="0"/>
              <a:t>14/05/2023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58D5BE5-8074-40CA-AFD5-857EAF9EB599}" type="slidenum">
              <a:rPr lang="en-AU" smtClean="0"/>
              <a:t>‹#›</a:t>
            </a:fld>
            <a:endParaRPr lang="en-AU"/>
          </a:p>
        </p:txBody>
      </p:sp>
    </p:spTree>
    <p:extLst>
      <p:ext uri="{BB962C8B-B14F-4D97-AF65-F5344CB8AC3E}">
        <p14:creationId xmlns:p14="http://schemas.microsoft.com/office/powerpoint/2010/main" val="2559067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DC64D2-3520-4D07-80B9-C87A34996B9C}" type="datetimeFigureOut">
              <a:rPr lang="en-AU" smtClean="0"/>
              <a:t>14/05/2023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58D5BE5-8074-40CA-AFD5-857EAF9EB599}" type="slidenum">
              <a:rPr lang="en-AU" smtClean="0"/>
              <a:t>‹#›</a:t>
            </a:fld>
            <a:endParaRPr lang="en-AU"/>
          </a:p>
        </p:txBody>
      </p:sp>
    </p:spTree>
    <p:extLst>
      <p:ext uri="{BB962C8B-B14F-4D97-AF65-F5344CB8AC3E}">
        <p14:creationId xmlns:p14="http://schemas.microsoft.com/office/powerpoint/2010/main" val="3507367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DC64D2-3520-4D07-80B9-C87A34996B9C}" type="datetimeFigureOut">
              <a:rPr lang="en-AU" smtClean="0"/>
              <a:t>14/05/2023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758D5BE5-8074-40CA-AFD5-857EAF9EB599}" type="slidenum">
              <a:rPr lang="en-AU" smtClean="0"/>
              <a:t>‹#›</a:t>
            </a:fld>
            <a:endParaRPr lang="en-AU"/>
          </a:p>
        </p:txBody>
      </p:sp>
    </p:spTree>
    <p:extLst>
      <p:ext uri="{BB962C8B-B14F-4D97-AF65-F5344CB8AC3E}">
        <p14:creationId xmlns:p14="http://schemas.microsoft.com/office/powerpoint/2010/main" val="4054795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DC64D2-3520-4D07-80B9-C87A34996B9C}" type="datetimeFigureOut">
              <a:rPr lang="en-AU" smtClean="0"/>
              <a:t>14/05/2023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758D5BE5-8074-40CA-AFD5-857EAF9EB599}" type="slidenum">
              <a:rPr lang="en-AU" smtClean="0"/>
              <a:t>‹#›</a:t>
            </a:fld>
            <a:endParaRPr lang="en-AU"/>
          </a:p>
        </p:txBody>
      </p:sp>
    </p:spTree>
    <p:extLst>
      <p:ext uri="{BB962C8B-B14F-4D97-AF65-F5344CB8AC3E}">
        <p14:creationId xmlns:p14="http://schemas.microsoft.com/office/powerpoint/2010/main" val="4106848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DC64D2-3520-4D07-80B9-C87A34996B9C}" type="datetimeFigureOut">
              <a:rPr lang="en-AU" smtClean="0"/>
              <a:t>14/05/2023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758D5BE5-8074-40CA-AFD5-857EAF9EB599}" type="slidenum">
              <a:rPr lang="en-AU" smtClean="0"/>
              <a:t>‹#›</a:t>
            </a:fld>
            <a:endParaRPr lang="en-AU"/>
          </a:p>
        </p:txBody>
      </p:sp>
    </p:spTree>
    <p:extLst>
      <p:ext uri="{BB962C8B-B14F-4D97-AF65-F5344CB8AC3E}">
        <p14:creationId xmlns:p14="http://schemas.microsoft.com/office/powerpoint/2010/main" val="2639708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DC64D2-3520-4D07-80B9-C87A34996B9C}" type="datetimeFigureOut">
              <a:rPr lang="en-AU" smtClean="0"/>
              <a:t>14/05/2023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58D5BE5-8074-40CA-AFD5-857EAF9EB599}" type="slidenum">
              <a:rPr lang="en-AU" smtClean="0"/>
              <a:t>‹#›</a:t>
            </a:fld>
            <a:endParaRPr lang="en-AU"/>
          </a:p>
        </p:txBody>
      </p:sp>
    </p:spTree>
    <p:extLst>
      <p:ext uri="{BB962C8B-B14F-4D97-AF65-F5344CB8AC3E}">
        <p14:creationId xmlns:p14="http://schemas.microsoft.com/office/powerpoint/2010/main" val="1728400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DC64D2-3520-4D07-80B9-C87A34996B9C}" type="datetimeFigureOut">
              <a:rPr lang="en-AU" smtClean="0"/>
              <a:t>14/05/2023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58D5BE5-8074-40CA-AFD5-857EAF9EB599}" type="slidenum">
              <a:rPr lang="en-AU" smtClean="0"/>
              <a:t>‹#›</a:t>
            </a:fld>
            <a:endParaRPr lang="en-AU"/>
          </a:p>
        </p:txBody>
      </p:sp>
    </p:spTree>
    <p:extLst>
      <p:ext uri="{BB962C8B-B14F-4D97-AF65-F5344CB8AC3E}">
        <p14:creationId xmlns:p14="http://schemas.microsoft.com/office/powerpoint/2010/main" val="3571150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DC64D2-3520-4D07-80B9-C87A34996B9C}" type="datetimeFigureOut">
              <a:rPr lang="en-AU" smtClean="0"/>
              <a:t>14/05/2023</a:t>
            </a:fld>
            <a:endParaRPr lang="en-AU"/>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8D5BE5-8074-40CA-AFD5-857EAF9EB599}" type="slidenum">
              <a:rPr lang="en-AU" smtClean="0"/>
              <a:t>‹#›</a:t>
            </a:fld>
            <a:endParaRPr lang="en-AU"/>
          </a:p>
        </p:txBody>
      </p:sp>
    </p:spTree>
    <p:extLst>
      <p:ext uri="{BB962C8B-B14F-4D97-AF65-F5344CB8AC3E}">
        <p14:creationId xmlns:p14="http://schemas.microsoft.com/office/powerpoint/2010/main" val="3188271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BE10636-2DD0-D804-2FC2-0D71F427EE79}"/>
              </a:ext>
            </a:extLst>
          </p:cNvPr>
          <p:cNvSpPr/>
          <p:nvPr/>
        </p:nvSpPr>
        <p:spPr>
          <a:xfrm>
            <a:off x="0" y="0"/>
            <a:ext cx="3104572" cy="2133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0" name="Rectangle 9">
            <a:extLst>
              <a:ext uri="{FF2B5EF4-FFF2-40B4-BE49-F238E27FC236}">
                <a16:creationId xmlns:a16="http://schemas.microsoft.com/office/drawing/2014/main" id="{58144B5B-090E-09BB-805D-A4F316837CB9}"/>
              </a:ext>
            </a:extLst>
          </p:cNvPr>
          <p:cNvSpPr/>
          <p:nvPr/>
        </p:nvSpPr>
        <p:spPr>
          <a:xfrm>
            <a:off x="152400" y="152401"/>
            <a:ext cx="2811995" cy="18749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 particle with a known charge is moving in a known electric field. Determine the force experienced by the particle.</a:t>
            </a:r>
            <a:endParaRPr lang="en-AU" sz="1400" dirty="0">
              <a:solidFill>
                <a:schemeClr val="tx1"/>
              </a:solidFill>
            </a:endParaRPr>
          </a:p>
        </p:txBody>
      </p:sp>
      <p:sp>
        <p:nvSpPr>
          <p:cNvPr id="22" name="Rectangle 21">
            <a:extLst>
              <a:ext uri="{FF2B5EF4-FFF2-40B4-BE49-F238E27FC236}">
                <a16:creationId xmlns:a16="http://schemas.microsoft.com/office/drawing/2014/main" id="{5909D3B9-8658-715B-73A8-14A9155822B9}"/>
              </a:ext>
            </a:extLst>
          </p:cNvPr>
          <p:cNvSpPr/>
          <p:nvPr/>
        </p:nvSpPr>
        <p:spPr>
          <a:xfrm>
            <a:off x="3400714" y="0"/>
            <a:ext cx="3104572" cy="2133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3" name="Rectangle 22">
            <a:extLst>
              <a:ext uri="{FF2B5EF4-FFF2-40B4-BE49-F238E27FC236}">
                <a16:creationId xmlns:a16="http://schemas.microsoft.com/office/drawing/2014/main" id="{C0FD1752-A4BE-B69F-7D42-F1074B7CFF5D}"/>
              </a:ext>
            </a:extLst>
          </p:cNvPr>
          <p:cNvSpPr/>
          <p:nvPr/>
        </p:nvSpPr>
        <p:spPr>
          <a:xfrm>
            <a:off x="3553114" y="152401"/>
            <a:ext cx="2811995" cy="18749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The force on a charged particle in an electric field can be found by applying the electric field strength equation.</a:t>
            </a:r>
          </a:p>
          <a:p>
            <a:pPr algn="ctr"/>
            <a:r>
              <a:rPr lang="en-US" sz="1200" dirty="0">
                <a:solidFill>
                  <a:schemeClr val="tx1"/>
                </a:solidFill>
              </a:rPr>
              <a:t>The direction of the force is the same as the direction of the electric field if the charge is positive and in the opposite direction if the charge is negative.</a:t>
            </a:r>
            <a:endParaRPr lang="en-AU" sz="1200" dirty="0">
              <a:solidFill>
                <a:schemeClr val="tx1"/>
              </a:solidFill>
            </a:endParaRPr>
          </a:p>
        </p:txBody>
      </p:sp>
      <p:sp>
        <p:nvSpPr>
          <p:cNvPr id="24" name="Rectangle 23">
            <a:extLst>
              <a:ext uri="{FF2B5EF4-FFF2-40B4-BE49-F238E27FC236}">
                <a16:creationId xmlns:a16="http://schemas.microsoft.com/office/drawing/2014/main" id="{F38B3F76-2CE1-CDE8-B567-58A949A27982}"/>
              </a:ext>
            </a:extLst>
          </p:cNvPr>
          <p:cNvSpPr/>
          <p:nvPr/>
        </p:nvSpPr>
        <p:spPr>
          <a:xfrm>
            <a:off x="6801428" y="0"/>
            <a:ext cx="3104572" cy="2133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5" name="Rectangle 24">
            <a:extLst>
              <a:ext uri="{FF2B5EF4-FFF2-40B4-BE49-F238E27FC236}">
                <a16:creationId xmlns:a16="http://schemas.microsoft.com/office/drawing/2014/main" id="{3BDD1333-8F4E-F36C-96CC-50A949A53470}"/>
              </a:ext>
            </a:extLst>
          </p:cNvPr>
          <p:cNvSpPr/>
          <p:nvPr/>
        </p:nvSpPr>
        <p:spPr>
          <a:xfrm>
            <a:off x="6953828" y="152401"/>
            <a:ext cx="2811995" cy="18749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Electric field strength</a:t>
            </a:r>
          </a:p>
          <a:p>
            <a:pPr algn="ctr"/>
            <a:endParaRPr lang="en-AU" sz="1400" dirty="0">
              <a:solidFill>
                <a:schemeClr val="tx1"/>
              </a:solidFill>
            </a:endParaRPr>
          </a:p>
          <a:p>
            <a:pPr algn="ctr"/>
            <a:r>
              <a:rPr lang="en-AU" sz="1400" dirty="0">
                <a:solidFill>
                  <a:schemeClr val="tx1"/>
                </a:solidFill>
              </a:rPr>
              <a:t>E = F / q</a:t>
            </a:r>
          </a:p>
        </p:txBody>
      </p:sp>
      <p:sp>
        <p:nvSpPr>
          <p:cNvPr id="26" name="Rectangle 25">
            <a:extLst>
              <a:ext uri="{FF2B5EF4-FFF2-40B4-BE49-F238E27FC236}">
                <a16:creationId xmlns:a16="http://schemas.microsoft.com/office/drawing/2014/main" id="{79083C49-6AFC-1930-8464-306493C543C4}"/>
              </a:ext>
            </a:extLst>
          </p:cNvPr>
          <p:cNvSpPr/>
          <p:nvPr/>
        </p:nvSpPr>
        <p:spPr>
          <a:xfrm>
            <a:off x="0" y="2362200"/>
            <a:ext cx="3104572" cy="2133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7" name="Rectangle 26">
            <a:extLst>
              <a:ext uri="{FF2B5EF4-FFF2-40B4-BE49-F238E27FC236}">
                <a16:creationId xmlns:a16="http://schemas.microsoft.com/office/drawing/2014/main" id="{13EFD55F-BB5A-7BC6-7F78-1DE3C00C3880}"/>
              </a:ext>
            </a:extLst>
          </p:cNvPr>
          <p:cNvSpPr/>
          <p:nvPr/>
        </p:nvSpPr>
        <p:spPr>
          <a:xfrm>
            <a:off x="152400" y="2514601"/>
            <a:ext cx="2811995" cy="18749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A current is running through a straight long conductor. Determine the strength of the magnetic field at a certain distance from the conductor.</a:t>
            </a:r>
            <a:endParaRPr lang="en-AU" sz="1400" dirty="0">
              <a:solidFill>
                <a:schemeClr val="tx1"/>
              </a:solidFill>
            </a:endParaRPr>
          </a:p>
        </p:txBody>
      </p:sp>
      <p:sp>
        <p:nvSpPr>
          <p:cNvPr id="28" name="Rectangle 27">
            <a:extLst>
              <a:ext uri="{FF2B5EF4-FFF2-40B4-BE49-F238E27FC236}">
                <a16:creationId xmlns:a16="http://schemas.microsoft.com/office/drawing/2014/main" id="{1DE015AA-3BAD-8D75-CC08-E691A5DFA553}"/>
              </a:ext>
            </a:extLst>
          </p:cNvPr>
          <p:cNvSpPr/>
          <p:nvPr/>
        </p:nvSpPr>
        <p:spPr>
          <a:xfrm>
            <a:off x="0" y="4724400"/>
            <a:ext cx="3104572" cy="2133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9" name="Rectangle 28">
            <a:extLst>
              <a:ext uri="{FF2B5EF4-FFF2-40B4-BE49-F238E27FC236}">
                <a16:creationId xmlns:a16="http://schemas.microsoft.com/office/drawing/2014/main" id="{A72504DE-F120-C9C3-0710-F0EAF08704E3}"/>
              </a:ext>
            </a:extLst>
          </p:cNvPr>
          <p:cNvSpPr/>
          <p:nvPr/>
        </p:nvSpPr>
        <p:spPr>
          <a:xfrm>
            <a:off x="152400" y="4876801"/>
            <a:ext cx="2811995" cy="18749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The magnet is approaching a solenoid. Determine the direction of the induced emf.</a:t>
            </a:r>
            <a:endParaRPr lang="en-AU" sz="1400" dirty="0">
              <a:solidFill>
                <a:schemeClr val="tx1"/>
              </a:solidFill>
            </a:endParaRPr>
          </a:p>
        </p:txBody>
      </p:sp>
      <p:sp>
        <p:nvSpPr>
          <p:cNvPr id="30" name="Rectangle 29">
            <a:extLst>
              <a:ext uri="{FF2B5EF4-FFF2-40B4-BE49-F238E27FC236}">
                <a16:creationId xmlns:a16="http://schemas.microsoft.com/office/drawing/2014/main" id="{2B1477D3-5D6C-C0DE-CC1F-25B901207CF1}"/>
              </a:ext>
            </a:extLst>
          </p:cNvPr>
          <p:cNvSpPr/>
          <p:nvPr/>
        </p:nvSpPr>
        <p:spPr>
          <a:xfrm>
            <a:off x="3400714" y="2365830"/>
            <a:ext cx="3104572" cy="2133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31" name="Rectangle 30">
            <a:extLst>
              <a:ext uri="{FF2B5EF4-FFF2-40B4-BE49-F238E27FC236}">
                <a16:creationId xmlns:a16="http://schemas.microsoft.com/office/drawing/2014/main" id="{52DEA993-AFD4-1882-4D52-F923D948EEEB}"/>
              </a:ext>
            </a:extLst>
          </p:cNvPr>
          <p:cNvSpPr/>
          <p:nvPr/>
        </p:nvSpPr>
        <p:spPr>
          <a:xfrm>
            <a:off x="3553114" y="2518231"/>
            <a:ext cx="2811995" cy="18749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The magnitude of the field strength can be found with Ampere's Law. The right-hand rule can be used to determine the direction of the magnetic field:</a:t>
            </a:r>
          </a:p>
          <a:p>
            <a:pPr algn="ctr"/>
            <a:r>
              <a:rPr lang="en-US" sz="1200" dirty="0">
                <a:solidFill>
                  <a:schemeClr val="tx1"/>
                </a:solidFill>
              </a:rPr>
              <a:t>Point your thumb in the direction of the current.</a:t>
            </a:r>
          </a:p>
          <a:p>
            <a:pPr algn="ctr"/>
            <a:r>
              <a:rPr lang="en-US" sz="1200" dirty="0">
                <a:solidFill>
                  <a:schemeClr val="tx1"/>
                </a:solidFill>
              </a:rPr>
              <a:t>Your curled fingers will point in the direction of the magnetic field, which is circular around the wire.</a:t>
            </a:r>
          </a:p>
        </p:txBody>
      </p:sp>
      <p:sp>
        <p:nvSpPr>
          <p:cNvPr id="32" name="Rectangle 31">
            <a:extLst>
              <a:ext uri="{FF2B5EF4-FFF2-40B4-BE49-F238E27FC236}">
                <a16:creationId xmlns:a16="http://schemas.microsoft.com/office/drawing/2014/main" id="{5AD169B6-1F7C-CBEB-A973-14B6741186F3}"/>
              </a:ext>
            </a:extLst>
          </p:cNvPr>
          <p:cNvSpPr/>
          <p:nvPr/>
        </p:nvSpPr>
        <p:spPr>
          <a:xfrm>
            <a:off x="3400714" y="4728030"/>
            <a:ext cx="3104572" cy="2133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33" name="Rectangle 32">
            <a:extLst>
              <a:ext uri="{FF2B5EF4-FFF2-40B4-BE49-F238E27FC236}">
                <a16:creationId xmlns:a16="http://schemas.microsoft.com/office/drawing/2014/main" id="{50337106-C371-C43F-EACF-569271212A7A}"/>
              </a:ext>
            </a:extLst>
          </p:cNvPr>
          <p:cNvSpPr/>
          <p:nvPr/>
        </p:nvSpPr>
        <p:spPr>
          <a:xfrm>
            <a:off x="3553114" y="4880431"/>
            <a:ext cx="2811995" cy="18749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If the north pole is approaching, the solenoid will act to oppose the change causing it. Therefore, it will create its own north pole at the end facing the approaching magnet to repel it. This means the current will flow in such a way to make this happen.</a:t>
            </a:r>
          </a:p>
          <a:p>
            <a:pPr algn="ctr"/>
            <a:r>
              <a:rPr lang="en-US" sz="1000" dirty="0">
                <a:solidFill>
                  <a:schemeClr val="tx1"/>
                </a:solidFill>
              </a:rPr>
              <a:t>Use the right-hand rule to find the direction of the current: Wrap the fingers of your right hand around the solenoid in the direction of the current, and your thumb will point towards the north pole of the solenoid.</a:t>
            </a:r>
            <a:endParaRPr lang="en-AU" sz="1000" dirty="0">
              <a:solidFill>
                <a:schemeClr val="tx1"/>
              </a:solidFill>
            </a:endParaRPr>
          </a:p>
        </p:txBody>
      </p:sp>
      <p:sp>
        <p:nvSpPr>
          <p:cNvPr id="34" name="Rectangle 33">
            <a:extLst>
              <a:ext uri="{FF2B5EF4-FFF2-40B4-BE49-F238E27FC236}">
                <a16:creationId xmlns:a16="http://schemas.microsoft.com/office/drawing/2014/main" id="{8496786A-685B-F7ED-D170-9BA4B5C1BAE2}"/>
              </a:ext>
            </a:extLst>
          </p:cNvPr>
          <p:cNvSpPr/>
          <p:nvPr/>
        </p:nvSpPr>
        <p:spPr>
          <a:xfrm>
            <a:off x="6801428" y="2369460"/>
            <a:ext cx="3104572" cy="2133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35" name="Rectangle 34">
            <a:extLst>
              <a:ext uri="{FF2B5EF4-FFF2-40B4-BE49-F238E27FC236}">
                <a16:creationId xmlns:a16="http://schemas.microsoft.com/office/drawing/2014/main" id="{7BD782C1-E9B5-AE96-25EA-700F4C5E18E3}"/>
              </a:ext>
            </a:extLst>
          </p:cNvPr>
          <p:cNvSpPr/>
          <p:nvPr/>
        </p:nvSpPr>
        <p:spPr>
          <a:xfrm>
            <a:off x="6953828" y="2521861"/>
            <a:ext cx="2811995" cy="18749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chemeClr val="tx1"/>
              </a:solidFill>
            </a:endParaRPr>
          </a:p>
        </p:txBody>
      </p:sp>
      <p:sp>
        <p:nvSpPr>
          <p:cNvPr id="36" name="Rectangle 35">
            <a:extLst>
              <a:ext uri="{FF2B5EF4-FFF2-40B4-BE49-F238E27FC236}">
                <a16:creationId xmlns:a16="http://schemas.microsoft.com/office/drawing/2014/main" id="{8928BE94-92D8-B8CC-AEB5-C26D8B740925}"/>
              </a:ext>
            </a:extLst>
          </p:cNvPr>
          <p:cNvSpPr/>
          <p:nvPr/>
        </p:nvSpPr>
        <p:spPr>
          <a:xfrm>
            <a:off x="6801428" y="4731660"/>
            <a:ext cx="3104572" cy="2133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37" name="Rectangle 36">
            <a:extLst>
              <a:ext uri="{FF2B5EF4-FFF2-40B4-BE49-F238E27FC236}">
                <a16:creationId xmlns:a16="http://schemas.microsoft.com/office/drawing/2014/main" id="{A3279571-379F-5B97-E021-1EFE67A9CDC5}"/>
              </a:ext>
            </a:extLst>
          </p:cNvPr>
          <p:cNvSpPr/>
          <p:nvPr/>
        </p:nvSpPr>
        <p:spPr>
          <a:xfrm>
            <a:off x="6953828" y="4884061"/>
            <a:ext cx="2811995" cy="18749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Lenz’s Law</a:t>
            </a:r>
          </a:p>
        </p:txBody>
      </p:sp>
      <p:pic>
        <p:nvPicPr>
          <p:cNvPr id="39" name="Picture 38">
            <a:extLst>
              <a:ext uri="{FF2B5EF4-FFF2-40B4-BE49-F238E27FC236}">
                <a16:creationId xmlns:a16="http://schemas.microsoft.com/office/drawing/2014/main" id="{C81BE4FD-71D1-1587-B20E-464D1CF1A0C0}"/>
              </a:ext>
            </a:extLst>
          </p:cNvPr>
          <p:cNvPicPr>
            <a:picLocks noChangeAspect="1"/>
          </p:cNvPicPr>
          <p:nvPr/>
        </p:nvPicPr>
        <p:blipFill rotWithShape="1">
          <a:blip r:embed="rId2"/>
          <a:srcRect r="50751" b="34328"/>
          <a:stretch/>
        </p:blipFill>
        <p:spPr>
          <a:xfrm>
            <a:off x="7574127" y="2676939"/>
            <a:ext cx="1468274" cy="356547"/>
          </a:xfrm>
          <a:prstGeom prst="rect">
            <a:avLst/>
          </a:prstGeom>
        </p:spPr>
      </p:pic>
      <p:pic>
        <p:nvPicPr>
          <p:cNvPr id="41" name="Picture 40">
            <a:extLst>
              <a:ext uri="{FF2B5EF4-FFF2-40B4-BE49-F238E27FC236}">
                <a16:creationId xmlns:a16="http://schemas.microsoft.com/office/drawing/2014/main" id="{9E42A9F4-8022-679B-4DB6-0C94F75E81A9}"/>
              </a:ext>
            </a:extLst>
          </p:cNvPr>
          <p:cNvPicPr>
            <a:picLocks noChangeAspect="1"/>
          </p:cNvPicPr>
          <p:nvPr/>
        </p:nvPicPr>
        <p:blipFill rotWithShape="1">
          <a:blip r:embed="rId2"/>
          <a:srcRect l="73733" t="-4135"/>
          <a:stretch/>
        </p:blipFill>
        <p:spPr>
          <a:xfrm>
            <a:off x="7574127" y="3098801"/>
            <a:ext cx="1468274" cy="1060064"/>
          </a:xfrm>
          <a:prstGeom prst="rect">
            <a:avLst/>
          </a:prstGeom>
        </p:spPr>
      </p:pic>
      <p:grpSp>
        <p:nvGrpSpPr>
          <p:cNvPr id="5" name="Group 4">
            <a:extLst>
              <a:ext uri="{FF2B5EF4-FFF2-40B4-BE49-F238E27FC236}">
                <a16:creationId xmlns:a16="http://schemas.microsoft.com/office/drawing/2014/main" id="{BA686CC8-9898-43E2-7720-71E8CC086647}"/>
              </a:ext>
            </a:extLst>
          </p:cNvPr>
          <p:cNvGrpSpPr/>
          <p:nvPr/>
        </p:nvGrpSpPr>
        <p:grpSpPr>
          <a:xfrm>
            <a:off x="2789499" y="152401"/>
            <a:ext cx="174896" cy="4896090"/>
            <a:chOff x="2789499" y="152401"/>
            <a:chExt cx="174896" cy="4896090"/>
          </a:xfrm>
        </p:grpSpPr>
        <p:sp>
          <p:nvSpPr>
            <p:cNvPr id="2" name="Rectangle 1">
              <a:extLst>
                <a:ext uri="{FF2B5EF4-FFF2-40B4-BE49-F238E27FC236}">
                  <a16:creationId xmlns:a16="http://schemas.microsoft.com/office/drawing/2014/main" id="{FB473E65-0ECC-C289-BC37-38296BD91AF0}"/>
                </a:ext>
              </a:extLst>
            </p:cNvPr>
            <p:cNvSpPr/>
            <p:nvPr/>
          </p:nvSpPr>
          <p:spPr>
            <a:xfrm>
              <a:off x="2789499" y="152401"/>
              <a:ext cx="174896" cy="17169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ectangle 2">
              <a:extLst>
                <a:ext uri="{FF2B5EF4-FFF2-40B4-BE49-F238E27FC236}">
                  <a16:creationId xmlns:a16="http://schemas.microsoft.com/office/drawing/2014/main" id="{0B06E723-3DDD-95C9-46A0-E65D6B367F51}"/>
                </a:ext>
              </a:extLst>
            </p:cNvPr>
            <p:cNvSpPr/>
            <p:nvPr/>
          </p:nvSpPr>
          <p:spPr>
            <a:xfrm>
              <a:off x="2789499" y="2514718"/>
              <a:ext cx="174896" cy="17169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a:extLst>
                <a:ext uri="{FF2B5EF4-FFF2-40B4-BE49-F238E27FC236}">
                  <a16:creationId xmlns:a16="http://schemas.microsoft.com/office/drawing/2014/main" id="{BE7B62AE-222E-8A4E-1079-39020ECE40F0}"/>
                </a:ext>
              </a:extLst>
            </p:cNvPr>
            <p:cNvSpPr/>
            <p:nvPr/>
          </p:nvSpPr>
          <p:spPr>
            <a:xfrm>
              <a:off x="2789499" y="4876801"/>
              <a:ext cx="174896" cy="17169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7" name="Group 6">
            <a:extLst>
              <a:ext uri="{FF2B5EF4-FFF2-40B4-BE49-F238E27FC236}">
                <a16:creationId xmlns:a16="http://schemas.microsoft.com/office/drawing/2014/main" id="{F66EC7B4-0788-DF19-F395-BFBB055CF3F9}"/>
              </a:ext>
            </a:extLst>
          </p:cNvPr>
          <p:cNvGrpSpPr/>
          <p:nvPr/>
        </p:nvGrpSpPr>
        <p:grpSpPr>
          <a:xfrm rot="10800000">
            <a:off x="6190213" y="152518"/>
            <a:ext cx="174896" cy="4896090"/>
            <a:chOff x="2789499" y="152401"/>
            <a:chExt cx="174896" cy="4896090"/>
          </a:xfrm>
        </p:grpSpPr>
        <p:sp>
          <p:nvSpPr>
            <p:cNvPr id="8" name="Right Triangle 7">
              <a:extLst>
                <a:ext uri="{FF2B5EF4-FFF2-40B4-BE49-F238E27FC236}">
                  <a16:creationId xmlns:a16="http://schemas.microsoft.com/office/drawing/2014/main" id="{F6A2B2D4-3C50-BAE3-12A6-452296557136}"/>
                </a:ext>
              </a:extLst>
            </p:cNvPr>
            <p:cNvSpPr/>
            <p:nvPr/>
          </p:nvSpPr>
          <p:spPr>
            <a:xfrm>
              <a:off x="2789499" y="152401"/>
              <a:ext cx="174896" cy="171690"/>
            </a:xfrm>
            <a:prstGeom prst="rtTriangl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ight Triangle 8">
              <a:extLst>
                <a:ext uri="{FF2B5EF4-FFF2-40B4-BE49-F238E27FC236}">
                  <a16:creationId xmlns:a16="http://schemas.microsoft.com/office/drawing/2014/main" id="{4EA1FA37-89AD-C224-F9DB-4F2A7E65C2FB}"/>
                </a:ext>
              </a:extLst>
            </p:cNvPr>
            <p:cNvSpPr/>
            <p:nvPr/>
          </p:nvSpPr>
          <p:spPr>
            <a:xfrm>
              <a:off x="2789499" y="2514718"/>
              <a:ext cx="174896" cy="171690"/>
            </a:xfrm>
            <a:prstGeom prst="rtTriangl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ight Triangle 10">
              <a:extLst>
                <a:ext uri="{FF2B5EF4-FFF2-40B4-BE49-F238E27FC236}">
                  <a16:creationId xmlns:a16="http://schemas.microsoft.com/office/drawing/2014/main" id="{9D8AA24D-3DB0-13BA-60E1-03D08F62CAE9}"/>
                </a:ext>
              </a:extLst>
            </p:cNvPr>
            <p:cNvSpPr/>
            <p:nvPr/>
          </p:nvSpPr>
          <p:spPr>
            <a:xfrm>
              <a:off x="2789499" y="4876801"/>
              <a:ext cx="174896" cy="171690"/>
            </a:xfrm>
            <a:prstGeom prst="rtTriangl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2" name="Group 11">
            <a:extLst>
              <a:ext uri="{FF2B5EF4-FFF2-40B4-BE49-F238E27FC236}">
                <a16:creationId xmlns:a16="http://schemas.microsoft.com/office/drawing/2014/main" id="{AC4E2190-DE77-92BC-2C53-EFD939CC6565}"/>
              </a:ext>
            </a:extLst>
          </p:cNvPr>
          <p:cNvGrpSpPr/>
          <p:nvPr/>
        </p:nvGrpSpPr>
        <p:grpSpPr>
          <a:xfrm rot="10800000">
            <a:off x="9590927" y="161926"/>
            <a:ext cx="174896" cy="4896090"/>
            <a:chOff x="2789499" y="152401"/>
            <a:chExt cx="174896" cy="4896090"/>
          </a:xfrm>
        </p:grpSpPr>
        <p:sp>
          <p:nvSpPr>
            <p:cNvPr id="13" name="Right Triangle 12">
              <a:extLst>
                <a:ext uri="{FF2B5EF4-FFF2-40B4-BE49-F238E27FC236}">
                  <a16:creationId xmlns:a16="http://schemas.microsoft.com/office/drawing/2014/main" id="{24F7EFC5-5418-8071-9B29-E7E06096C46B}"/>
                </a:ext>
              </a:extLst>
            </p:cNvPr>
            <p:cNvSpPr/>
            <p:nvPr/>
          </p:nvSpPr>
          <p:spPr>
            <a:xfrm>
              <a:off x="2789499" y="152401"/>
              <a:ext cx="174896" cy="17169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ight Triangle 13">
              <a:extLst>
                <a:ext uri="{FF2B5EF4-FFF2-40B4-BE49-F238E27FC236}">
                  <a16:creationId xmlns:a16="http://schemas.microsoft.com/office/drawing/2014/main" id="{39E75767-A012-2819-DEA9-79213C6D7A83}"/>
                </a:ext>
              </a:extLst>
            </p:cNvPr>
            <p:cNvSpPr/>
            <p:nvPr/>
          </p:nvSpPr>
          <p:spPr>
            <a:xfrm>
              <a:off x="2789499" y="2514718"/>
              <a:ext cx="174896" cy="17169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ight Triangle 14">
              <a:extLst>
                <a:ext uri="{FF2B5EF4-FFF2-40B4-BE49-F238E27FC236}">
                  <a16:creationId xmlns:a16="http://schemas.microsoft.com/office/drawing/2014/main" id="{09B7865E-FF99-5C6B-4003-FE5497710D37}"/>
                </a:ext>
              </a:extLst>
            </p:cNvPr>
            <p:cNvSpPr/>
            <p:nvPr/>
          </p:nvSpPr>
          <p:spPr>
            <a:xfrm>
              <a:off x="2789499" y="4876801"/>
              <a:ext cx="174896" cy="17169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3493876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BE10636-2DD0-D804-2FC2-0D71F427EE79}"/>
              </a:ext>
            </a:extLst>
          </p:cNvPr>
          <p:cNvSpPr/>
          <p:nvPr/>
        </p:nvSpPr>
        <p:spPr>
          <a:xfrm>
            <a:off x="0" y="0"/>
            <a:ext cx="3104572" cy="2133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0" name="Rectangle 9">
            <a:extLst>
              <a:ext uri="{FF2B5EF4-FFF2-40B4-BE49-F238E27FC236}">
                <a16:creationId xmlns:a16="http://schemas.microsoft.com/office/drawing/2014/main" id="{58144B5B-090E-09BB-805D-A4F316837CB9}"/>
              </a:ext>
            </a:extLst>
          </p:cNvPr>
          <p:cNvSpPr/>
          <p:nvPr/>
        </p:nvSpPr>
        <p:spPr>
          <a:xfrm>
            <a:off x="152400" y="152401"/>
            <a:ext cx="2811995" cy="18749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 coil is spinning in a constant magnetic field. Calculate the magnitude of the average induced emf of the coil.</a:t>
            </a:r>
            <a:endParaRPr lang="en-AU" sz="1400" dirty="0">
              <a:solidFill>
                <a:schemeClr val="tx1"/>
              </a:solidFill>
            </a:endParaRPr>
          </a:p>
        </p:txBody>
      </p:sp>
      <p:sp>
        <p:nvSpPr>
          <p:cNvPr id="22" name="Rectangle 21">
            <a:extLst>
              <a:ext uri="{FF2B5EF4-FFF2-40B4-BE49-F238E27FC236}">
                <a16:creationId xmlns:a16="http://schemas.microsoft.com/office/drawing/2014/main" id="{5909D3B9-8658-715B-73A8-14A9155822B9}"/>
              </a:ext>
            </a:extLst>
          </p:cNvPr>
          <p:cNvSpPr/>
          <p:nvPr/>
        </p:nvSpPr>
        <p:spPr>
          <a:xfrm>
            <a:off x="3400714" y="0"/>
            <a:ext cx="3104572" cy="2133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3" name="Rectangle 22">
            <a:extLst>
              <a:ext uri="{FF2B5EF4-FFF2-40B4-BE49-F238E27FC236}">
                <a16:creationId xmlns:a16="http://schemas.microsoft.com/office/drawing/2014/main" id="{C0FD1752-A4BE-B69F-7D42-F1074B7CFF5D}"/>
              </a:ext>
            </a:extLst>
          </p:cNvPr>
          <p:cNvSpPr/>
          <p:nvPr/>
        </p:nvSpPr>
        <p:spPr>
          <a:xfrm>
            <a:off x="3553114" y="152401"/>
            <a:ext cx="2811995" cy="18749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Easiest method is to use a quarter-turn of the coil. In this time, the coil goes from max flux to zero flux. Calculate the time taken for this to occur. Use Faraday's Law, ε = -</a:t>
            </a:r>
            <a:r>
              <a:rPr lang="el-GR" sz="1400" dirty="0">
                <a:solidFill>
                  <a:schemeClr val="tx1"/>
                </a:solidFill>
              </a:rPr>
              <a:t>Δ</a:t>
            </a:r>
            <a:r>
              <a:rPr lang="en-US" sz="1400" dirty="0">
                <a:solidFill>
                  <a:schemeClr val="tx1"/>
                </a:solidFill>
              </a:rPr>
              <a:t>Φ/</a:t>
            </a:r>
            <a:r>
              <a:rPr lang="el-GR" sz="1400" dirty="0">
                <a:solidFill>
                  <a:schemeClr val="tx1"/>
                </a:solidFill>
              </a:rPr>
              <a:t> Δ</a:t>
            </a:r>
            <a:r>
              <a:rPr lang="en-US" sz="1400" dirty="0">
                <a:solidFill>
                  <a:schemeClr val="tx1"/>
                </a:solidFill>
              </a:rPr>
              <a:t>t to solve for emf.</a:t>
            </a:r>
          </a:p>
        </p:txBody>
      </p:sp>
      <p:sp>
        <p:nvSpPr>
          <p:cNvPr id="24" name="Rectangle 23">
            <a:extLst>
              <a:ext uri="{FF2B5EF4-FFF2-40B4-BE49-F238E27FC236}">
                <a16:creationId xmlns:a16="http://schemas.microsoft.com/office/drawing/2014/main" id="{F38B3F76-2CE1-CDE8-B567-58A949A27982}"/>
              </a:ext>
            </a:extLst>
          </p:cNvPr>
          <p:cNvSpPr/>
          <p:nvPr/>
        </p:nvSpPr>
        <p:spPr>
          <a:xfrm>
            <a:off x="6801428" y="0"/>
            <a:ext cx="3104572" cy="2133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5" name="Rectangle 24">
            <a:extLst>
              <a:ext uri="{FF2B5EF4-FFF2-40B4-BE49-F238E27FC236}">
                <a16:creationId xmlns:a16="http://schemas.microsoft.com/office/drawing/2014/main" id="{3BDD1333-8F4E-F36C-96CC-50A949A53470}"/>
              </a:ext>
            </a:extLst>
          </p:cNvPr>
          <p:cNvSpPr/>
          <p:nvPr/>
        </p:nvSpPr>
        <p:spPr>
          <a:xfrm>
            <a:off x="6953828" y="152401"/>
            <a:ext cx="2811995" cy="18749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Faraday’s Law</a:t>
            </a:r>
          </a:p>
          <a:p>
            <a:pPr algn="ctr"/>
            <a:endParaRPr lang="en-AU" sz="1400" dirty="0">
              <a:solidFill>
                <a:schemeClr val="tx1"/>
              </a:solidFill>
            </a:endParaRPr>
          </a:p>
          <a:p>
            <a:pPr algn="ctr"/>
            <a:r>
              <a:rPr lang="en-US" sz="1400" dirty="0">
                <a:solidFill>
                  <a:schemeClr val="tx1"/>
                </a:solidFill>
              </a:rPr>
              <a:t>ε = -</a:t>
            </a:r>
            <a:r>
              <a:rPr lang="el-GR" sz="1400" dirty="0">
                <a:solidFill>
                  <a:schemeClr val="tx1"/>
                </a:solidFill>
              </a:rPr>
              <a:t>Δ</a:t>
            </a:r>
            <a:r>
              <a:rPr lang="en-US" sz="1400" dirty="0">
                <a:solidFill>
                  <a:schemeClr val="tx1"/>
                </a:solidFill>
              </a:rPr>
              <a:t>Φ/</a:t>
            </a:r>
            <a:r>
              <a:rPr lang="el-GR" sz="1400" dirty="0">
                <a:solidFill>
                  <a:schemeClr val="tx1"/>
                </a:solidFill>
              </a:rPr>
              <a:t> Δ</a:t>
            </a:r>
            <a:r>
              <a:rPr lang="en-US" sz="1400" dirty="0">
                <a:solidFill>
                  <a:schemeClr val="tx1"/>
                </a:solidFill>
              </a:rPr>
              <a:t>t</a:t>
            </a:r>
          </a:p>
          <a:p>
            <a:pPr algn="ctr"/>
            <a:endParaRPr lang="en-US" sz="1400" dirty="0">
              <a:solidFill>
                <a:schemeClr val="tx1"/>
              </a:solidFill>
            </a:endParaRPr>
          </a:p>
          <a:p>
            <a:pPr algn="ctr"/>
            <a:r>
              <a:rPr lang="en-US" sz="1400" dirty="0">
                <a:solidFill>
                  <a:schemeClr val="tx1"/>
                </a:solidFill>
              </a:rPr>
              <a:t>Magnetic flux</a:t>
            </a:r>
          </a:p>
          <a:p>
            <a:pPr algn="ctr"/>
            <a:endParaRPr lang="en-US" sz="1400" dirty="0">
              <a:solidFill>
                <a:schemeClr val="tx1"/>
              </a:solidFill>
            </a:endParaRPr>
          </a:p>
          <a:p>
            <a:pPr algn="ctr"/>
            <a:endParaRPr lang="en-AU" sz="1400" dirty="0">
              <a:solidFill>
                <a:schemeClr val="tx1"/>
              </a:solidFill>
            </a:endParaRPr>
          </a:p>
        </p:txBody>
      </p:sp>
      <p:sp>
        <p:nvSpPr>
          <p:cNvPr id="26" name="Rectangle 25">
            <a:extLst>
              <a:ext uri="{FF2B5EF4-FFF2-40B4-BE49-F238E27FC236}">
                <a16:creationId xmlns:a16="http://schemas.microsoft.com/office/drawing/2014/main" id="{79083C49-6AFC-1930-8464-306493C543C4}"/>
              </a:ext>
            </a:extLst>
          </p:cNvPr>
          <p:cNvSpPr/>
          <p:nvPr/>
        </p:nvSpPr>
        <p:spPr>
          <a:xfrm>
            <a:off x="0" y="2362200"/>
            <a:ext cx="3104572" cy="2133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7" name="Rectangle 26">
            <a:extLst>
              <a:ext uri="{FF2B5EF4-FFF2-40B4-BE49-F238E27FC236}">
                <a16:creationId xmlns:a16="http://schemas.microsoft.com/office/drawing/2014/main" id="{13EFD55F-BB5A-7BC6-7F78-1DE3C00C3880}"/>
              </a:ext>
            </a:extLst>
          </p:cNvPr>
          <p:cNvSpPr/>
          <p:nvPr/>
        </p:nvSpPr>
        <p:spPr>
          <a:xfrm>
            <a:off x="152400" y="2514601"/>
            <a:ext cx="2811995" cy="18749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 current-carrying conductor is in a known magnetic field. Determine the force experienced by the conductor.</a:t>
            </a:r>
            <a:endParaRPr lang="en-AU" sz="1400" dirty="0">
              <a:solidFill>
                <a:schemeClr val="tx1"/>
              </a:solidFill>
            </a:endParaRPr>
          </a:p>
        </p:txBody>
      </p:sp>
      <p:sp>
        <p:nvSpPr>
          <p:cNvPr id="28" name="Rectangle 27">
            <a:extLst>
              <a:ext uri="{FF2B5EF4-FFF2-40B4-BE49-F238E27FC236}">
                <a16:creationId xmlns:a16="http://schemas.microsoft.com/office/drawing/2014/main" id="{1DE015AA-3BAD-8D75-CC08-E691A5DFA553}"/>
              </a:ext>
            </a:extLst>
          </p:cNvPr>
          <p:cNvSpPr/>
          <p:nvPr/>
        </p:nvSpPr>
        <p:spPr>
          <a:xfrm>
            <a:off x="0" y="4724400"/>
            <a:ext cx="3104572" cy="2133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9" name="Rectangle 28">
            <a:extLst>
              <a:ext uri="{FF2B5EF4-FFF2-40B4-BE49-F238E27FC236}">
                <a16:creationId xmlns:a16="http://schemas.microsoft.com/office/drawing/2014/main" id="{A72504DE-F120-C9C3-0710-F0EAF08704E3}"/>
              </a:ext>
            </a:extLst>
          </p:cNvPr>
          <p:cNvSpPr/>
          <p:nvPr/>
        </p:nvSpPr>
        <p:spPr>
          <a:xfrm>
            <a:off x="152400" y="4876801"/>
            <a:ext cx="2811995" cy="18749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Two charged objects are at a certain distance from each other. Calculate the electrostatic force between them.</a:t>
            </a:r>
            <a:endParaRPr lang="en-AU" sz="1400" dirty="0">
              <a:solidFill>
                <a:schemeClr val="tx1"/>
              </a:solidFill>
            </a:endParaRPr>
          </a:p>
        </p:txBody>
      </p:sp>
      <p:sp>
        <p:nvSpPr>
          <p:cNvPr id="30" name="Rectangle 29">
            <a:extLst>
              <a:ext uri="{FF2B5EF4-FFF2-40B4-BE49-F238E27FC236}">
                <a16:creationId xmlns:a16="http://schemas.microsoft.com/office/drawing/2014/main" id="{2B1477D3-5D6C-C0DE-CC1F-25B901207CF1}"/>
              </a:ext>
            </a:extLst>
          </p:cNvPr>
          <p:cNvSpPr/>
          <p:nvPr/>
        </p:nvSpPr>
        <p:spPr>
          <a:xfrm>
            <a:off x="3400714" y="2365830"/>
            <a:ext cx="3104572" cy="2133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31" name="Rectangle 30">
            <a:extLst>
              <a:ext uri="{FF2B5EF4-FFF2-40B4-BE49-F238E27FC236}">
                <a16:creationId xmlns:a16="http://schemas.microsoft.com/office/drawing/2014/main" id="{52DEA993-AFD4-1882-4D52-F923D948EEEB}"/>
              </a:ext>
            </a:extLst>
          </p:cNvPr>
          <p:cNvSpPr/>
          <p:nvPr/>
        </p:nvSpPr>
        <p:spPr>
          <a:xfrm>
            <a:off x="3553114" y="2518231"/>
            <a:ext cx="2811995" cy="18749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Use the right-hand rule to determine the direction of the force on a current-carrying conductor in a magnetic field. Point your thumb in the direction of the current and your fingers in the direction of the magnetic field. Your palm will then point in the direction of the force. The magnitude of the force can be calculated using the equation F = BIL </a:t>
            </a:r>
            <a:r>
              <a:rPr lang="en-US" sz="1200" dirty="0" err="1">
                <a:solidFill>
                  <a:schemeClr val="tx1"/>
                </a:solidFill>
              </a:rPr>
              <a:t>sinθ</a:t>
            </a:r>
            <a:r>
              <a:rPr lang="en-US" sz="1200" dirty="0">
                <a:solidFill>
                  <a:schemeClr val="tx1"/>
                </a:solidFill>
              </a:rPr>
              <a:t>.</a:t>
            </a:r>
          </a:p>
        </p:txBody>
      </p:sp>
      <p:sp>
        <p:nvSpPr>
          <p:cNvPr id="32" name="Rectangle 31">
            <a:extLst>
              <a:ext uri="{FF2B5EF4-FFF2-40B4-BE49-F238E27FC236}">
                <a16:creationId xmlns:a16="http://schemas.microsoft.com/office/drawing/2014/main" id="{5AD169B6-1F7C-CBEB-A973-14B6741186F3}"/>
              </a:ext>
            </a:extLst>
          </p:cNvPr>
          <p:cNvSpPr/>
          <p:nvPr/>
        </p:nvSpPr>
        <p:spPr>
          <a:xfrm>
            <a:off x="3400714" y="4728030"/>
            <a:ext cx="3104572" cy="2133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33" name="Rectangle 32">
            <a:extLst>
              <a:ext uri="{FF2B5EF4-FFF2-40B4-BE49-F238E27FC236}">
                <a16:creationId xmlns:a16="http://schemas.microsoft.com/office/drawing/2014/main" id="{50337106-C371-C43F-EACF-569271212A7A}"/>
              </a:ext>
            </a:extLst>
          </p:cNvPr>
          <p:cNvSpPr/>
          <p:nvPr/>
        </p:nvSpPr>
        <p:spPr>
          <a:xfrm>
            <a:off x="3553114" y="4880431"/>
            <a:ext cx="2811995" cy="18749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Use Coulomb's Law to calculate the electrostatic force between two charged objects. The direction of the force is along the line joining the charges. It is attractive if the charges are of opposite signs, and repulsive if the charges are of the same sign.</a:t>
            </a:r>
            <a:endParaRPr lang="en-AU" sz="1400" dirty="0">
              <a:solidFill>
                <a:schemeClr val="tx1"/>
              </a:solidFill>
            </a:endParaRPr>
          </a:p>
        </p:txBody>
      </p:sp>
      <p:sp>
        <p:nvSpPr>
          <p:cNvPr id="34" name="Rectangle 33">
            <a:extLst>
              <a:ext uri="{FF2B5EF4-FFF2-40B4-BE49-F238E27FC236}">
                <a16:creationId xmlns:a16="http://schemas.microsoft.com/office/drawing/2014/main" id="{8496786A-685B-F7ED-D170-9BA4B5C1BAE2}"/>
              </a:ext>
            </a:extLst>
          </p:cNvPr>
          <p:cNvSpPr/>
          <p:nvPr/>
        </p:nvSpPr>
        <p:spPr>
          <a:xfrm>
            <a:off x="6801428" y="2369460"/>
            <a:ext cx="3104572" cy="2133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35" name="Rectangle 34">
            <a:extLst>
              <a:ext uri="{FF2B5EF4-FFF2-40B4-BE49-F238E27FC236}">
                <a16:creationId xmlns:a16="http://schemas.microsoft.com/office/drawing/2014/main" id="{7BD782C1-E9B5-AE96-25EA-700F4C5E18E3}"/>
              </a:ext>
            </a:extLst>
          </p:cNvPr>
          <p:cNvSpPr/>
          <p:nvPr/>
        </p:nvSpPr>
        <p:spPr>
          <a:xfrm>
            <a:off x="6953828" y="2521861"/>
            <a:ext cx="2811995" cy="18749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chemeClr val="tx1"/>
              </a:solidFill>
            </a:endParaRPr>
          </a:p>
        </p:txBody>
      </p:sp>
      <p:sp>
        <p:nvSpPr>
          <p:cNvPr id="36" name="Rectangle 35">
            <a:extLst>
              <a:ext uri="{FF2B5EF4-FFF2-40B4-BE49-F238E27FC236}">
                <a16:creationId xmlns:a16="http://schemas.microsoft.com/office/drawing/2014/main" id="{8928BE94-92D8-B8CC-AEB5-C26D8B740925}"/>
              </a:ext>
            </a:extLst>
          </p:cNvPr>
          <p:cNvSpPr/>
          <p:nvPr/>
        </p:nvSpPr>
        <p:spPr>
          <a:xfrm>
            <a:off x="6801428" y="4731660"/>
            <a:ext cx="3104572" cy="2133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37" name="Rectangle 36">
            <a:extLst>
              <a:ext uri="{FF2B5EF4-FFF2-40B4-BE49-F238E27FC236}">
                <a16:creationId xmlns:a16="http://schemas.microsoft.com/office/drawing/2014/main" id="{A3279571-379F-5B97-E021-1EFE67A9CDC5}"/>
              </a:ext>
            </a:extLst>
          </p:cNvPr>
          <p:cNvSpPr/>
          <p:nvPr/>
        </p:nvSpPr>
        <p:spPr>
          <a:xfrm>
            <a:off x="6953828" y="4884061"/>
            <a:ext cx="2811995" cy="18749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chemeClr val="tx1"/>
              </a:solidFill>
            </a:endParaRPr>
          </a:p>
        </p:txBody>
      </p:sp>
      <p:pic>
        <p:nvPicPr>
          <p:cNvPr id="43" name="Picture 42">
            <a:extLst>
              <a:ext uri="{FF2B5EF4-FFF2-40B4-BE49-F238E27FC236}">
                <a16:creationId xmlns:a16="http://schemas.microsoft.com/office/drawing/2014/main" id="{830A03B9-5305-E051-D2AD-3C699423F6BD}"/>
              </a:ext>
            </a:extLst>
          </p:cNvPr>
          <p:cNvPicPr>
            <a:picLocks noChangeAspect="1"/>
          </p:cNvPicPr>
          <p:nvPr/>
        </p:nvPicPr>
        <p:blipFill>
          <a:blip r:embed="rId2"/>
          <a:stretch>
            <a:fillRect/>
          </a:stretch>
        </p:blipFill>
        <p:spPr>
          <a:xfrm>
            <a:off x="7971327" y="1505673"/>
            <a:ext cx="860157" cy="377055"/>
          </a:xfrm>
          <a:prstGeom prst="rect">
            <a:avLst/>
          </a:prstGeom>
        </p:spPr>
      </p:pic>
      <p:pic>
        <p:nvPicPr>
          <p:cNvPr id="45" name="Picture 44">
            <a:extLst>
              <a:ext uri="{FF2B5EF4-FFF2-40B4-BE49-F238E27FC236}">
                <a16:creationId xmlns:a16="http://schemas.microsoft.com/office/drawing/2014/main" id="{D6EE5D83-DA1F-DA4E-45A3-D8DE56D5E2DC}"/>
              </a:ext>
            </a:extLst>
          </p:cNvPr>
          <p:cNvPicPr>
            <a:picLocks noChangeAspect="1"/>
          </p:cNvPicPr>
          <p:nvPr/>
        </p:nvPicPr>
        <p:blipFill>
          <a:blip r:embed="rId3"/>
          <a:stretch>
            <a:fillRect/>
          </a:stretch>
        </p:blipFill>
        <p:spPr>
          <a:xfrm>
            <a:off x="7491767" y="2694159"/>
            <a:ext cx="1819275" cy="485775"/>
          </a:xfrm>
          <a:prstGeom prst="rect">
            <a:avLst/>
          </a:prstGeom>
        </p:spPr>
      </p:pic>
      <p:pic>
        <p:nvPicPr>
          <p:cNvPr id="47" name="Picture 46">
            <a:extLst>
              <a:ext uri="{FF2B5EF4-FFF2-40B4-BE49-F238E27FC236}">
                <a16:creationId xmlns:a16="http://schemas.microsoft.com/office/drawing/2014/main" id="{419DD4E2-2255-B3E5-A8E3-68152B09F51F}"/>
              </a:ext>
            </a:extLst>
          </p:cNvPr>
          <p:cNvPicPr>
            <a:picLocks noChangeAspect="1"/>
          </p:cNvPicPr>
          <p:nvPr/>
        </p:nvPicPr>
        <p:blipFill>
          <a:blip r:embed="rId4"/>
          <a:stretch>
            <a:fillRect/>
          </a:stretch>
        </p:blipFill>
        <p:spPr>
          <a:xfrm>
            <a:off x="7618914" y="3352232"/>
            <a:ext cx="1304653" cy="485775"/>
          </a:xfrm>
          <a:prstGeom prst="rect">
            <a:avLst/>
          </a:prstGeom>
        </p:spPr>
      </p:pic>
      <p:pic>
        <p:nvPicPr>
          <p:cNvPr id="49" name="Picture 48">
            <a:extLst>
              <a:ext uri="{FF2B5EF4-FFF2-40B4-BE49-F238E27FC236}">
                <a16:creationId xmlns:a16="http://schemas.microsoft.com/office/drawing/2014/main" id="{25BF93FE-9BED-8F2A-BF50-6AAAFBB9A66E}"/>
              </a:ext>
            </a:extLst>
          </p:cNvPr>
          <p:cNvPicPr>
            <a:picLocks noChangeAspect="1"/>
          </p:cNvPicPr>
          <p:nvPr/>
        </p:nvPicPr>
        <p:blipFill>
          <a:blip r:embed="rId5"/>
          <a:stretch>
            <a:fillRect/>
          </a:stretch>
        </p:blipFill>
        <p:spPr>
          <a:xfrm>
            <a:off x="7695325" y="5734592"/>
            <a:ext cx="1286116" cy="643058"/>
          </a:xfrm>
          <a:prstGeom prst="rect">
            <a:avLst/>
          </a:prstGeom>
        </p:spPr>
      </p:pic>
      <p:pic>
        <p:nvPicPr>
          <p:cNvPr id="51" name="Picture 50">
            <a:extLst>
              <a:ext uri="{FF2B5EF4-FFF2-40B4-BE49-F238E27FC236}">
                <a16:creationId xmlns:a16="http://schemas.microsoft.com/office/drawing/2014/main" id="{87E34A2E-C511-5D4F-C2A5-7EC8CA67ABBA}"/>
              </a:ext>
            </a:extLst>
          </p:cNvPr>
          <p:cNvPicPr>
            <a:picLocks noChangeAspect="1"/>
          </p:cNvPicPr>
          <p:nvPr/>
        </p:nvPicPr>
        <p:blipFill>
          <a:blip r:embed="rId6"/>
          <a:stretch>
            <a:fillRect/>
          </a:stretch>
        </p:blipFill>
        <p:spPr>
          <a:xfrm>
            <a:off x="7618914" y="5150078"/>
            <a:ext cx="1675777" cy="404498"/>
          </a:xfrm>
          <a:prstGeom prst="rect">
            <a:avLst/>
          </a:prstGeom>
        </p:spPr>
      </p:pic>
      <p:grpSp>
        <p:nvGrpSpPr>
          <p:cNvPr id="52" name="Group 51">
            <a:extLst>
              <a:ext uri="{FF2B5EF4-FFF2-40B4-BE49-F238E27FC236}">
                <a16:creationId xmlns:a16="http://schemas.microsoft.com/office/drawing/2014/main" id="{83BF6B4C-07D5-B851-6492-B4B69BEECEC7}"/>
              </a:ext>
            </a:extLst>
          </p:cNvPr>
          <p:cNvGrpSpPr/>
          <p:nvPr/>
        </p:nvGrpSpPr>
        <p:grpSpPr>
          <a:xfrm>
            <a:off x="2789499" y="152401"/>
            <a:ext cx="174896" cy="4896090"/>
            <a:chOff x="2789499" y="152401"/>
            <a:chExt cx="174896" cy="4896090"/>
          </a:xfrm>
        </p:grpSpPr>
        <p:sp>
          <p:nvSpPr>
            <p:cNvPr id="53" name="Rectangle 52">
              <a:extLst>
                <a:ext uri="{FF2B5EF4-FFF2-40B4-BE49-F238E27FC236}">
                  <a16:creationId xmlns:a16="http://schemas.microsoft.com/office/drawing/2014/main" id="{8E901E6C-5537-9D82-EF47-BEEF3CD4AC40}"/>
                </a:ext>
              </a:extLst>
            </p:cNvPr>
            <p:cNvSpPr/>
            <p:nvPr/>
          </p:nvSpPr>
          <p:spPr>
            <a:xfrm>
              <a:off x="2789499" y="152401"/>
              <a:ext cx="174896" cy="17169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 name="Rectangle 53">
              <a:extLst>
                <a:ext uri="{FF2B5EF4-FFF2-40B4-BE49-F238E27FC236}">
                  <a16:creationId xmlns:a16="http://schemas.microsoft.com/office/drawing/2014/main" id="{2F5A0E04-6CD1-B08D-2738-EF9E34315138}"/>
                </a:ext>
              </a:extLst>
            </p:cNvPr>
            <p:cNvSpPr/>
            <p:nvPr/>
          </p:nvSpPr>
          <p:spPr>
            <a:xfrm>
              <a:off x="2789499" y="2514718"/>
              <a:ext cx="174896" cy="17169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 name="Rectangle 54">
              <a:extLst>
                <a:ext uri="{FF2B5EF4-FFF2-40B4-BE49-F238E27FC236}">
                  <a16:creationId xmlns:a16="http://schemas.microsoft.com/office/drawing/2014/main" id="{5B586C43-09FA-75D0-F9D1-854FE29406EC}"/>
                </a:ext>
              </a:extLst>
            </p:cNvPr>
            <p:cNvSpPr/>
            <p:nvPr/>
          </p:nvSpPr>
          <p:spPr>
            <a:xfrm>
              <a:off x="2789499" y="4876801"/>
              <a:ext cx="174896" cy="17169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56" name="Group 55">
            <a:extLst>
              <a:ext uri="{FF2B5EF4-FFF2-40B4-BE49-F238E27FC236}">
                <a16:creationId xmlns:a16="http://schemas.microsoft.com/office/drawing/2014/main" id="{0BB0E6D2-6A9E-0F98-6DAA-2908C3D87B97}"/>
              </a:ext>
            </a:extLst>
          </p:cNvPr>
          <p:cNvGrpSpPr/>
          <p:nvPr/>
        </p:nvGrpSpPr>
        <p:grpSpPr>
          <a:xfrm rot="10800000">
            <a:off x="6190213" y="152518"/>
            <a:ext cx="174896" cy="4896090"/>
            <a:chOff x="2789499" y="152401"/>
            <a:chExt cx="174896" cy="4896090"/>
          </a:xfrm>
        </p:grpSpPr>
        <p:sp>
          <p:nvSpPr>
            <p:cNvPr id="57" name="Right Triangle 56">
              <a:extLst>
                <a:ext uri="{FF2B5EF4-FFF2-40B4-BE49-F238E27FC236}">
                  <a16:creationId xmlns:a16="http://schemas.microsoft.com/office/drawing/2014/main" id="{F6FD5E29-A5E2-A9E3-B642-A3BDA26EF803}"/>
                </a:ext>
              </a:extLst>
            </p:cNvPr>
            <p:cNvSpPr/>
            <p:nvPr/>
          </p:nvSpPr>
          <p:spPr>
            <a:xfrm>
              <a:off x="2789499" y="152401"/>
              <a:ext cx="174896" cy="171690"/>
            </a:xfrm>
            <a:prstGeom prst="rtTriangl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Right Triangle 57">
              <a:extLst>
                <a:ext uri="{FF2B5EF4-FFF2-40B4-BE49-F238E27FC236}">
                  <a16:creationId xmlns:a16="http://schemas.microsoft.com/office/drawing/2014/main" id="{FA79C556-9F2E-0AAB-C189-BC9BDFF5A140}"/>
                </a:ext>
              </a:extLst>
            </p:cNvPr>
            <p:cNvSpPr/>
            <p:nvPr/>
          </p:nvSpPr>
          <p:spPr>
            <a:xfrm>
              <a:off x="2789499" y="2514718"/>
              <a:ext cx="174896" cy="171690"/>
            </a:xfrm>
            <a:prstGeom prst="rtTriangl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 name="Right Triangle 58">
              <a:extLst>
                <a:ext uri="{FF2B5EF4-FFF2-40B4-BE49-F238E27FC236}">
                  <a16:creationId xmlns:a16="http://schemas.microsoft.com/office/drawing/2014/main" id="{F34F948F-A2FA-504C-3D80-0162FC042AD7}"/>
                </a:ext>
              </a:extLst>
            </p:cNvPr>
            <p:cNvSpPr/>
            <p:nvPr/>
          </p:nvSpPr>
          <p:spPr>
            <a:xfrm>
              <a:off x="2789499" y="4876801"/>
              <a:ext cx="174896" cy="171690"/>
            </a:xfrm>
            <a:prstGeom prst="rtTriangl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60" name="Group 59">
            <a:extLst>
              <a:ext uri="{FF2B5EF4-FFF2-40B4-BE49-F238E27FC236}">
                <a16:creationId xmlns:a16="http://schemas.microsoft.com/office/drawing/2014/main" id="{7ED6479F-511E-E208-07D1-BEC554BA0BF4}"/>
              </a:ext>
            </a:extLst>
          </p:cNvPr>
          <p:cNvGrpSpPr/>
          <p:nvPr/>
        </p:nvGrpSpPr>
        <p:grpSpPr>
          <a:xfrm rot="10800000">
            <a:off x="9590927" y="161926"/>
            <a:ext cx="174896" cy="4896090"/>
            <a:chOff x="2789499" y="152401"/>
            <a:chExt cx="174896" cy="4896090"/>
          </a:xfrm>
        </p:grpSpPr>
        <p:sp>
          <p:nvSpPr>
            <p:cNvPr id="61" name="Right Triangle 12">
              <a:extLst>
                <a:ext uri="{FF2B5EF4-FFF2-40B4-BE49-F238E27FC236}">
                  <a16:creationId xmlns:a16="http://schemas.microsoft.com/office/drawing/2014/main" id="{F72F0FD0-36B6-8466-279D-8EFB151AADA1}"/>
                </a:ext>
              </a:extLst>
            </p:cNvPr>
            <p:cNvSpPr/>
            <p:nvPr/>
          </p:nvSpPr>
          <p:spPr>
            <a:xfrm>
              <a:off x="2789499" y="152401"/>
              <a:ext cx="174896" cy="17169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 name="Right Triangle 13">
              <a:extLst>
                <a:ext uri="{FF2B5EF4-FFF2-40B4-BE49-F238E27FC236}">
                  <a16:creationId xmlns:a16="http://schemas.microsoft.com/office/drawing/2014/main" id="{207E67AC-FC66-68CF-D702-8ED12CB625DA}"/>
                </a:ext>
              </a:extLst>
            </p:cNvPr>
            <p:cNvSpPr/>
            <p:nvPr/>
          </p:nvSpPr>
          <p:spPr>
            <a:xfrm>
              <a:off x="2789499" y="2514718"/>
              <a:ext cx="174896" cy="17169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3" name="Right Triangle 14">
              <a:extLst>
                <a:ext uri="{FF2B5EF4-FFF2-40B4-BE49-F238E27FC236}">
                  <a16:creationId xmlns:a16="http://schemas.microsoft.com/office/drawing/2014/main" id="{C931C574-CCAB-823D-6126-5350113BF66F}"/>
                </a:ext>
              </a:extLst>
            </p:cNvPr>
            <p:cNvSpPr/>
            <p:nvPr/>
          </p:nvSpPr>
          <p:spPr>
            <a:xfrm>
              <a:off x="2789499" y="4876801"/>
              <a:ext cx="174896" cy="17169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705282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BE10636-2DD0-D804-2FC2-0D71F427EE79}"/>
              </a:ext>
            </a:extLst>
          </p:cNvPr>
          <p:cNvSpPr/>
          <p:nvPr/>
        </p:nvSpPr>
        <p:spPr>
          <a:xfrm>
            <a:off x="0" y="0"/>
            <a:ext cx="3104572" cy="2133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0" name="Rectangle 9">
            <a:extLst>
              <a:ext uri="{FF2B5EF4-FFF2-40B4-BE49-F238E27FC236}">
                <a16:creationId xmlns:a16="http://schemas.microsoft.com/office/drawing/2014/main" id="{58144B5B-090E-09BB-805D-A4F316837CB9}"/>
              </a:ext>
            </a:extLst>
          </p:cNvPr>
          <p:cNvSpPr/>
          <p:nvPr/>
        </p:nvSpPr>
        <p:spPr>
          <a:xfrm>
            <a:off x="152400" y="152401"/>
            <a:ext cx="2811995" cy="18749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 straight conductor is moving at a known velocity in a magnetic field. Determine which end of the conductor will accumulate a negative charge.</a:t>
            </a:r>
            <a:endParaRPr lang="en-AU" sz="1400" dirty="0">
              <a:solidFill>
                <a:schemeClr val="tx1"/>
              </a:solidFill>
            </a:endParaRPr>
          </a:p>
        </p:txBody>
      </p:sp>
      <p:sp>
        <p:nvSpPr>
          <p:cNvPr id="22" name="Rectangle 21">
            <a:extLst>
              <a:ext uri="{FF2B5EF4-FFF2-40B4-BE49-F238E27FC236}">
                <a16:creationId xmlns:a16="http://schemas.microsoft.com/office/drawing/2014/main" id="{5909D3B9-8658-715B-73A8-14A9155822B9}"/>
              </a:ext>
            </a:extLst>
          </p:cNvPr>
          <p:cNvSpPr/>
          <p:nvPr/>
        </p:nvSpPr>
        <p:spPr>
          <a:xfrm>
            <a:off x="3400714" y="0"/>
            <a:ext cx="3104572" cy="2133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3" name="Rectangle 22">
            <a:extLst>
              <a:ext uri="{FF2B5EF4-FFF2-40B4-BE49-F238E27FC236}">
                <a16:creationId xmlns:a16="http://schemas.microsoft.com/office/drawing/2014/main" id="{C0FD1752-A4BE-B69F-7D42-F1074B7CFF5D}"/>
              </a:ext>
            </a:extLst>
          </p:cNvPr>
          <p:cNvSpPr/>
          <p:nvPr/>
        </p:nvSpPr>
        <p:spPr>
          <a:xfrm>
            <a:off x="3553114" y="152401"/>
            <a:ext cx="2811995" cy="18749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Use the right-hand palm rule. Fingers point in the direction of magnetic field. Thumb points in the direction of a positive charge. Palm points in the direction a positive charge would move. The negative side would be the opposite of this.</a:t>
            </a:r>
          </a:p>
        </p:txBody>
      </p:sp>
      <p:sp>
        <p:nvSpPr>
          <p:cNvPr id="24" name="Rectangle 23">
            <a:extLst>
              <a:ext uri="{FF2B5EF4-FFF2-40B4-BE49-F238E27FC236}">
                <a16:creationId xmlns:a16="http://schemas.microsoft.com/office/drawing/2014/main" id="{F38B3F76-2CE1-CDE8-B567-58A949A27982}"/>
              </a:ext>
            </a:extLst>
          </p:cNvPr>
          <p:cNvSpPr/>
          <p:nvPr/>
        </p:nvSpPr>
        <p:spPr>
          <a:xfrm>
            <a:off x="6801428" y="0"/>
            <a:ext cx="3104572" cy="2133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5" name="Rectangle 24">
            <a:extLst>
              <a:ext uri="{FF2B5EF4-FFF2-40B4-BE49-F238E27FC236}">
                <a16:creationId xmlns:a16="http://schemas.microsoft.com/office/drawing/2014/main" id="{3BDD1333-8F4E-F36C-96CC-50A949A53470}"/>
              </a:ext>
            </a:extLst>
          </p:cNvPr>
          <p:cNvSpPr/>
          <p:nvPr/>
        </p:nvSpPr>
        <p:spPr>
          <a:xfrm>
            <a:off x="6953828" y="152401"/>
            <a:ext cx="2811995" cy="18749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Lenz’s Law</a:t>
            </a:r>
          </a:p>
        </p:txBody>
      </p:sp>
      <p:sp>
        <p:nvSpPr>
          <p:cNvPr id="26" name="Rectangle 25">
            <a:extLst>
              <a:ext uri="{FF2B5EF4-FFF2-40B4-BE49-F238E27FC236}">
                <a16:creationId xmlns:a16="http://schemas.microsoft.com/office/drawing/2014/main" id="{79083C49-6AFC-1930-8464-306493C543C4}"/>
              </a:ext>
            </a:extLst>
          </p:cNvPr>
          <p:cNvSpPr/>
          <p:nvPr/>
        </p:nvSpPr>
        <p:spPr>
          <a:xfrm>
            <a:off x="0" y="2362200"/>
            <a:ext cx="3104572" cy="2133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7" name="Rectangle 26">
            <a:extLst>
              <a:ext uri="{FF2B5EF4-FFF2-40B4-BE49-F238E27FC236}">
                <a16:creationId xmlns:a16="http://schemas.microsoft.com/office/drawing/2014/main" id="{13EFD55F-BB5A-7BC6-7F78-1DE3C00C3880}"/>
              </a:ext>
            </a:extLst>
          </p:cNvPr>
          <p:cNvSpPr/>
          <p:nvPr/>
        </p:nvSpPr>
        <p:spPr>
          <a:xfrm>
            <a:off x="152400" y="2514601"/>
            <a:ext cx="2811995" cy="18749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chemeClr val="tx1"/>
              </a:solidFill>
            </a:endParaRPr>
          </a:p>
        </p:txBody>
      </p:sp>
      <p:sp>
        <p:nvSpPr>
          <p:cNvPr id="28" name="Rectangle 27">
            <a:extLst>
              <a:ext uri="{FF2B5EF4-FFF2-40B4-BE49-F238E27FC236}">
                <a16:creationId xmlns:a16="http://schemas.microsoft.com/office/drawing/2014/main" id="{1DE015AA-3BAD-8D75-CC08-E691A5DFA553}"/>
              </a:ext>
            </a:extLst>
          </p:cNvPr>
          <p:cNvSpPr/>
          <p:nvPr/>
        </p:nvSpPr>
        <p:spPr>
          <a:xfrm>
            <a:off x="0" y="4724400"/>
            <a:ext cx="3104572" cy="2133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9" name="Rectangle 28">
            <a:extLst>
              <a:ext uri="{FF2B5EF4-FFF2-40B4-BE49-F238E27FC236}">
                <a16:creationId xmlns:a16="http://schemas.microsoft.com/office/drawing/2014/main" id="{A72504DE-F120-C9C3-0710-F0EAF08704E3}"/>
              </a:ext>
            </a:extLst>
          </p:cNvPr>
          <p:cNvSpPr/>
          <p:nvPr/>
        </p:nvSpPr>
        <p:spPr>
          <a:xfrm>
            <a:off x="152400" y="4876801"/>
            <a:ext cx="2811995" cy="18749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chemeClr val="tx1"/>
              </a:solidFill>
            </a:endParaRPr>
          </a:p>
        </p:txBody>
      </p:sp>
      <p:sp>
        <p:nvSpPr>
          <p:cNvPr id="30" name="Rectangle 29">
            <a:extLst>
              <a:ext uri="{FF2B5EF4-FFF2-40B4-BE49-F238E27FC236}">
                <a16:creationId xmlns:a16="http://schemas.microsoft.com/office/drawing/2014/main" id="{2B1477D3-5D6C-C0DE-CC1F-25B901207CF1}"/>
              </a:ext>
            </a:extLst>
          </p:cNvPr>
          <p:cNvSpPr/>
          <p:nvPr/>
        </p:nvSpPr>
        <p:spPr>
          <a:xfrm>
            <a:off x="3400714" y="2365830"/>
            <a:ext cx="3104572" cy="2133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31" name="Rectangle 30">
            <a:extLst>
              <a:ext uri="{FF2B5EF4-FFF2-40B4-BE49-F238E27FC236}">
                <a16:creationId xmlns:a16="http://schemas.microsoft.com/office/drawing/2014/main" id="{52DEA993-AFD4-1882-4D52-F923D948EEEB}"/>
              </a:ext>
            </a:extLst>
          </p:cNvPr>
          <p:cNvSpPr/>
          <p:nvPr/>
        </p:nvSpPr>
        <p:spPr>
          <a:xfrm>
            <a:off x="3553114" y="2518231"/>
            <a:ext cx="2811995" cy="18749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32" name="Rectangle 31">
            <a:extLst>
              <a:ext uri="{FF2B5EF4-FFF2-40B4-BE49-F238E27FC236}">
                <a16:creationId xmlns:a16="http://schemas.microsoft.com/office/drawing/2014/main" id="{5AD169B6-1F7C-CBEB-A973-14B6741186F3}"/>
              </a:ext>
            </a:extLst>
          </p:cNvPr>
          <p:cNvSpPr/>
          <p:nvPr/>
        </p:nvSpPr>
        <p:spPr>
          <a:xfrm>
            <a:off x="3400714" y="4728030"/>
            <a:ext cx="3104572" cy="2133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33" name="Rectangle 32">
            <a:extLst>
              <a:ext uri="{FF2B5EF4-FFF2-40B4-BE49-F238E27FC236}">
                <a16:creationId xmlns:a16="http://schemas.microsoft.com/office/drawing/2014/main" id="{50337106-C371-C43F-EACF-569271212A7A}"/>
              </a:ext>
            </a:extLst>
          </p:cNvPr>
          <p:cNvSpPr/>
          <p:nvPr/>
        </p:nvSpPr>
        <p:spPr>
          <a:xfrm>
            <a:off x="3553114" y="4880431"/>
            <a:ext cx="2811995" cy="18749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chemeClr val="tx1"/>
              </a:solidFill>
            </a:endParaRPr>
          </a:p>
        </p:txBody>
      </p:sp>
      <p:sp>
        <p:nvSpPr>
          <p:cNvPr id="34" name="Rectangle 33">
            <a:extLst>
              <a:ext uri="{FF2B5EF4-FFF2-40B4-BE49-F238E27FC236}">
                <a16:creationId xmlns:a16="http://schemas.microsoft.com/office/drawing/2014/main" id="{8496786A-685B-F7ED-D170-9BA4B5C1BAE2}"/>
              </a:ext>
            </a:extLst>
          </p:cNvPr>
          <p:cNvSpPr/>
          <p:nvPr/>
        </p:nvSpPr>
        <p:spPr>
          <a:xfrm>
            <a:off x="6801428" y="2369460"/>
            <a:ext cx="3104572" cy="2133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35" name="Rectangle 34">
            <a:extLst>
              <a:ext uri="{FF2B5EF4-FFF2-40B4-BE49-F238E27FC236}">
                <a16:creationId xmlns:a16="http://schemas.microsoft.com/office/drawing/2014/main" id="{7BD782C1-E9B5-AE96-25EA-700F4C5E18E3}"/>
              </a:ext>
            </a:extLst>
          </p:cNvPr>
          <p:cNvSpPr/>
          <p:nvPr/>
        </p:nvSpPr>
        <p:spPr>
          <a:xfrm>
            <a:off x="6953828" y="2521861"/>
            <a:ext cx="2811995" cy="18749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chemeClr val="tx1"/>
              </a:solidFill>
            </a:endParaRPr>
          </a:p>
        </p:txBody>
      </p:sp>
      <p:sp>
        <p:nvSpPr>
          <p:cNvPr id="36" name="Rectangle 35">
            <a:extLst>
              <a:ext uri="{FF2B5EF4-FFF2-40B4-BE49-F238E27FC236}">
                <a16:creationId xmlns:a16="http://schemas.microsoft.com/office/drawing/2014/main" id="{8928BE94-92D8-B8CC-AEB5-C26D8B740925}"/>
              </a:ext>
            </a:extLst>
          </p:cNvPr>
          <p:cNvSpPr/>
          <p:nvPr/>
        </p:nvSpPr>
        <p:spPr>
          <a:xfrm>
            <a:off x="6801428" y="4731660"/>
            <a:ext cx="3104572" cy="2133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37" name="Rectangle 36">
            <a:extLst>
              <a:ext uri="{FF2B5EF4-FFF2-40B4-BE49-F238E27FC236}">
                <a16:creationId xmlns:a16="http://schemas.microsoft.com/office/drawing/2014/main" id="{A3279571-379F-5B97-E021-1EFE67A9CDC5}"/>
              </a:ext>
            </a:extLst>
          </p:cNvPr>
          <p:cNvSpPr/>
          <p:nvPr/>
        </p:nvSpPr>
        <p:spPr>
          <a:xfrm>
            <a:off x="6953828" y="4884061"/>
            <a:ext cx="2811995" cy="18749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chemeClr val="tx1"/>
              </a:solidFill>
            </a:endParaRPr>
          </a:p>
        </p:txBody>
      </p:sp>
      <p:grpSp>
        <p:nvGrpSpPr>
          <p:cNvPr id="7" name="Group 6">
            <a:extLst>
              <a:ext uri="{FF2B5EF4-FFF2-40B4-BE49-F238E27FC236}">
                <a16:creationId xmlns:a16="http://schemas.microsoft.com/office/drawing/2014/main" id="{A3E736AF-456E-7245-7A65-A48A09F0BAC5}"/>
              </a:ext>
            </a:extLst>
          </p:cNvPr>
          <p:cNvGrpSpPr/>
          <p:nvPr/>
        </p:nvGrpSpPr>
        <p:grpSpPr>
          <a:xfrm>
            <a:off x="2789499" y="152401"/>
            <a:ext cx="174896" cy="4896090"/>
            <a:chOff x="2789499" y="152401"/>
            <a:chExt cx="174896" cy="4896090"/>
          </a:xfrm>
        </p:grpSpPr>
        <p:sp>
          <p:nvSpPr>
            <p:cNvPr id="8" name="Rectangle 7">
              <a:extLst>
                <a:ext uri="{FF2B5EF4-FFF2-40B4-BE49-F238E27FC236}">
                  <a16:creationId xmlns:a16="http://schemas.microsoft.com/office/drawing/2014/main" id="{1C06A347-D04E-20FD-E4F5-97FB13F49DA9}"/>
                </a:ext>
              </a:extLst>
            </p:cNvPr>
            <p:cNvSpPr/>
            <p:nvPr/>
          </p:nvSpPr>
          <p:spPr>
            <a:xfrm>
              <a:off x="2789499" y="152401"/>
              <a:ext cx="174896" cy="17169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502FED34-87CB-F7C1-95A1-6619E0E35169}"/>
                </a:ext>
              </a:extLst>
            </p:cNvPr>
            <p:cNvSpPr/>
            <p:nvPr/>
          </p:nvSpPr>
          <p:spPr>
            <a:xfrm>
              <a:off x="2789499" y="2514718"/>
              <a:ext cx="174896" cy="17169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a:extLst>
                <a:ext uri="{FF2B5EF4-FFF2-40B4-BE49-F238E27FC236}">
                  <a16:creationId xmlns:a16="http://schemas.microsoft.com/office/drawing/2014/main" id="{2350B094-5EF5-9C77-7BFD-651B319A3EEF}"/>
                </a:ext>
              </a:extLst>
            </p:cNvPr>
            <p:cNvSpPr/>
            <p:nvPr/>
          </p:nvSpPr>
          <p:spPr>
            <a:xfrm>
              <a:off x="2789499" y="4876801"/>
              <a:ext cx="174896" cy="17169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2" name="Group 11">
            <a:extLst>
              <a:ext uri="{FF2B5EF4-FFF2-40B4-BE49-F238E27FC236}">
                <a16:creationId xmlns:a16="http://schemas.microsoft.com/office/drawing/2014/main" id="{BBF07E12-BE69-10FC-EAD0-2CA41CFAD446}"/>
              </a:ext>
            </a:extLst>
          </p:cNvPr>
          <p:cNvGrpSpPr/>
          <p:nvPr/>
        </p:nvGrpSpPr>
        <p:grpSpPr>
          <a:xfrm rot="10800000">
            <a:off x="6190213" y="152518"/>
            <a:ext cx="174896" cy="4896090"/>
            <a:chOff x="2789499" y="152401"/>
            <a:chExt cx="174896" cy="4896090"/>
          </a:xfrm>
        </p:grpSpPr>
        <p:sp>
          <p:nvSpPr>
            <p:cNvPr id="13" name="Right Triangle 12">
              <a:extLst>
                <a:ext uri="{FF2B5EF4-FFF2-40B4-BE49-F238E27FC236}">
                  <a16:creationId xmlns:a16="http://schemas.microsoft.com/office/drawing/2014/main" id="{C65F02FA-0878-5168-0DD1-59AE136CD2A6}"/>
                </a:ext>
              </a:extLst>
            </p:cNvPr>
            <p:cNvSpPr/>
            <p:nvPr/>
          </p:nvSpPr>
          <p:spPr>
            <a:xfrm>
              <a:off x="2789499" y="152401"/>
              <a:ext cx="174896" cy="171690"/>
            </a:xfrm>
            <a:prstGeom prst="rtTriangl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ight Triangle 13">
              <a:extLst>
                <a:ext uri="{FF2B5EF4-FFF2-40B4-BE49-F238E27FC236}">
                  <a16:creationId xmlns:a16="http://schemas.microsoft.com/office/drawing/2014/main" id="{F1403867-4859-F0C6-264F-BF4B5446847C}"/>
                </a:ext>
              </a:extLst>
            </p:cNvPr>
            <p:cNvSpPr/>
            <p:nvPr/>
          </p:nvSpPr>
          <p:spPr>
            <a:xfrm>
              <a:off x="2789499" y="2514718"/>
              <a:ext cx="174896" cy="171690"/>
            </a:xfrm>
            <a:prstGeom prst="rtTriangl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ight Triangle 14">
              <a:extLst>
                <a:ext uri="{FF2B5EF4-FFF2-40B4-BE49-F238E27FC236}">
                  <a16:creationId xmlns:a16="http://schemas.microsoft.com/office/drawing/2014/main" id="{BEE429B0-5279-67D7-9F4A-4146D6464900}"/>
                </a:ext>
              </a:extLst>
            </p:cNvPr>
            <p:cNvSpPr/>
            <p:nvPr/>
          </p:nvSpPr>
          <p:spPr>
            <a:xfrm>
              <a:off x="2789499" y="4876801"/>
              <a:ext cx="174896" cy="171690"/>
            </a:xfrm>
            <a:prstGeom prst="rtTriangl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6" name="Group 15">
            <a:extLst>
              <a:ext uri="{FF2B5EF4-FFF2-40B4-BE49-F238E27FC236}">
                <a16:creationId xmlns:a16="http://schemas.microsoft.com/office/drawing/2014/main" id="{168B7C91-6647-F2C1-4C37-DF3AB41C5437}"/>
              </a:ext>
            </a:extLst>
          </p:cNvPr>
          <p:cNvGrpSpPr/>
          <p:nvPr/>
        </p:nvGrpSpPr>
        <p:grpSpPr>
          <a:xfrm rot="10800000">
            <a:off x="9590927" y="161926"/>
            <a:ext cx="174896" cy="4896090"/>
            <a:chOff x="2789499" y="152401"/>
            <a:chExt cx="174896" cy="4896090"/>
          </a:xfrm>
        </p:grpSpPr>
        <p:sp>
          <p:nvSpPr>
            <p:cNvPr id="17" name="Right Triangle 12">
              <a:extLst>
                <a:ext uri="{FF2B5EF4-FFF2-40B4-BE49-F238E27FC236}">
                  <a16:creationId xmlns:a16="http://schemas.microsoft.com/office/drawing/2014/main" id="{332C1283-1EF1-D5FA-DBF2-F8F3513D956B}"/>
                </a:ext>
              </a:extLst>
            </p:cNvPr>
            <p:cNvSpPr/>
            <p:nvPr/>
          </p:nvSpPr>
          <p:spPr>
            <a:xfrm>
              <a:off x="2789499" y="152401"/>
              <a:ext cx="174896" cy="17169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ight Triangle 13">
              <a:extLst>
                <a:ext uri="{FF2B5EF4-FFF2-40B4-BE49-F238E27FC236}">
                  <a16:creationId xmlns:a16="http://schemas.microsoft.com/office/drawing/2014/main" id="{34AD9896-1055-7A97-B0DB-0D95529AFCEB}"/>
                </a:ext>
              </a:extLst>
            </p:cNvPr>
            <p:cNvSpPr/>
            <p:nvPr/>
          </p:nvSpPr>
          <p:spPr>
            <a:xfrm>
              <a:off x="2789499" y="2514718"/>
              <a:ext cx="174896" cy="17169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ight Triangle 14">
              <a:extLst>
                <a:ext uri="{FF2B5EF4-FFF2-40B4-BE49-F238E27FC236}">
                  <a16:creationId xmlns:a16="http://schemas.microsoft.com/office/drawing/2014/main" id="{E63B5D41-73C3-EE16-FF0F-C7A886206FBF}"/>
                </a:ext>
              </a:extLst>
            </p:cNvPr>
            <p:cNvSpPr/>
            <p:nvPr/>
          </p:nvSpPr>
          <p:spPr>
            <a:xfrm>
              <a:off x="2789499" y="4876801"/>
              <a:ext cx="174896" cy="17169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2226221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F36116-35B3-20EB-239D-AE2A67FA3982}"/>
              </a:ext>
            </a:extLst>
          </p:cNvPr>
          <p:cNvSpPr txBox="1"/>
          <p:nvPr/>
        </p:nvSpPr>
        <p:spPr>
          <a:xfrm>
            <a:off x="-895864" y="-6889302"/>
            <a:ext cx="4955058" cy="23083242"/>
          </a:xfrm>
          <a:prstGeom prst="rect">
            <a:avLst/>
          </a:prstGeom>
          <a:noFill/>
        </p:spPr>
        <p:txBody>
          <a:bodyPr wrap="square">
            <a:spAutoFit/>
          </a:bodyPr>
          <a:lstStyle/>
          <a:p>
            <a:r>
              <a:rPr lang="en-US" dirty="0"/>
              <a:t>Set A: Type of Problem</a:t>
            </a:r>
          </a:p>
          <a:p>
            <a:endParaRPr lang="en-US" dirty="0"/>
          </a:p>
          <a:p>
            <a:r>
              <a:rPr lang="en-US" dirty="0"/>
              <a:t>A particle with a known charge is moving in a known electric field. Determine the force experienced by the particle.</a:t>
            </a:r>
          </a:p>
          <a:p>
            <a:r>
              <a:rPr lang="en-US" dirty="0"/>
              <a:t>A current is running through a straight long conductor. Determine the strength of the magnetic field at a certain distance from the conductor.</a:t>
            </a:r>
          </a:p>
          <a:p>
            <a:r>
              <a:rPr lang="en-US" dirty="0"/>
              <a:t>A magnet is approaching a solenoid. Determine the direction of the induced emf.</a:t>
            </a:r>
          </a:p>
          <a:p>
            <a:r>
              <a:rPr lang="en-US" dirty="0"/>
              <a:t>A coil is in a changing magnetic field. Calculate the induced emf.</a:t>
            </a:r>
          </a:p>
          <a:p>
            <a:r>
              <a:rPr lang="en-US" dirty="0"/>
              <a:t>A current-carrying conductor is in a known magnetic field. Determine the force experienced by the conductor.</a:t>
            </a:r>
          </a:p>
          <a:p>
            <a:r>
              <a:rPr lang="en-US" dirty="0"/>
              <a:t>There is a point charge in space. Determine the electric field it generates at a certain distance.</a:t>
            </a:r>
          </a:p>
          <a:p>
            <a:r>
              <a:rPr lang="en-US" dirty="0"/>
              <a:t>Two charged objects are at a certain distance from each other. Calculate the electrostatic force between them.</a:t>
            </a:r>
          </a:p>
          <a:p>
            <a:r>
              <a:rPr lang="en-US" dirty="0"/>
              <a:t>A charged particle moves a certain distance in a known electric field. Calculate the work done on the particle.</a:t>
            </a:r>
          </a:p>
          <a:p>
            <a:r>
              <a:rPr lang="en-US" dirty="0"/>
              <a:t>A wire is carrying a known current. Determine the strength of the magnetic field it produces.</a:t>
            </a:r>
          </a:p>
          <a:p>
            <a:r>
              <a:rPr lang="en-US" dirty="0"/>
              <a:t>A current-carrying wire is cutting through the lines of a known magnetic field. Determine the force experienced by the wire.</a:t>
            </a:r>
          </a:p>
          <a:p>
            <a:r>
              <a:rPr lang="en-US" dirty="0"/>
              <a:t>A coil in a DC electric motor is experiencing a known force in a magnetic field. Determine the torque on the coil.</a:t>
            </a:r>
          </a:p>
          <a:p>
            <a:r>
              <a:rPr lang="en-US" dirty="0"/>
              <a:t>A certain area is exposed to a known magnetic flux density. Calculate the magnetic flux through this area.</a:t>
            </a:r>
          </a:p>
          <a:p>
            <a:r>
              <a:rPr lang="en-US" dirty="0"/>
              <a:t>A straight conductor is moving at a known velocity in a magnetic field. Determine the induced emf in the conductor.</a:t>
            </a:r>
          </a:p>
          <a:p>
            <a:r>
              <a:rPr lang="en-US" dirty="0"/>
              <a:t>A step-up transformer has known primary and secondary coil turn numbers and a known input voltage. Calculate the output voltage.</a:t>
            </a:r>
          </a:p>
          <a:p>
            <a:r>
              <a:rPr lang="en-US" dirty="0"/>
              <a:t>A coil in a changing magnetic field is experiencing an induced current. Determine the direction of the induced current using Lenz's Law.</a:t>
            </a:r>
          </a:p>
          <a:p>
            <a:r>
              <a:rPr lang="en-US" dirty="0"/>
              <a:t>A loop of wire is rotating in a magnetic field. Determine the maximum emf induced in the loop.</a:t>
            </a:r>
          </a:p>
          <a:p>
            <a:r>
              <a:rPr lang="en-US" dirty="0"/>
              <a:t>A transformer has a known input voltage and current, and a known output current. Determine the output voltage.</a:t>
            </a:r>
          </a:p>
          <a:p>
            <a:r>
              <a:rPr lang="en-US" dirty="0"/>
              <a:t>A charged particle is moving perpendicularly to a uniform magnetic field. Determine the radius of the circular path it will follow.</a:t>
            </a:r>
          </a:p>
          <a:p>
            <a:r>
              <a:rPr lang="en-US" dirty="0"/>
              <a:t>A solenoid with known current and number of turns is used. Calculate the magnetic field inside the solenoid.</a:t>
            </a:r>
          </a:p>
          <a:p>
            <a:r>
              <a:rPr lang="en-US" dirty="0"/>
              <a:t>Set B: General Steps to Solve</a:t>
            </a:r>
          </a:p>
          <a:p>
            <a:endParaRPr lang="en-US" dirty="0"/>
          </a:p>
          <a:p>
            <a:r>
              <a:rPr lang="en-US" dirty="0"/>
              <a:t>The force on a charged particle in an electric field can be found by applying the equation F=</a:t>
            </a:r>
            <a:r>
              <a:rPr lang="en-US" dirty="0" err="1"/>
              <a:t>qE</a:t>
            </a:r>
            <a:r>
              <a:rPr lang="en-US" dirty="0"/>
              <a:t>. The direction of the force is the same as the direction of the electric field if the charge is positive and in the opposite direction if the charge is negative.</a:t>
            </a:r>
          </a:p>
          <a:p>
            <a:r>
              <a:rPr lang="en-US" dirty="0"/>
              <a:t>To find the magnetic field created by a straight long conductor carrying current, we can use Ampere's Law. The right-hand rule can be used to determine the direction of the magnetic field:</a:t>
            </a:r>
          </a:p>
          <a:p>
            <a:r>
              <a:rPr lang="en-US" dirty="0"/>
              <a:t>Stretch out the thumb of your right hand and curl your fingers.</a:t>
            </a:r>
          </a:p>
          <a:p>
            <a:r>
              <a:rPr lang="en-US" dirty="0"/>
              <a:t>Point your thumb in the direction of the current.</a:t>
            </a:r>
          </a:p>
          <a:p>
            <a:r>
              <a:rPr lang="en-US" dirty="0"/>
              <a:t>Your curled fingers will point in the direction of the magnetic field, which is circular around the wire.</a:t>
            </a:r>
          </a:p>
          <a:p>
            <a:r>
              <a:rPr lang="en-US" dirty="0"/>
              <a:t>Apply Ampere's law, B = </a:t>
            </a:r>
            <a:r>
              <a:rPr lang="en-US" dirty="0" err="1"/>
              <a:t>μ₀I</a:t>
            </a:r>
            <a:r>
              <a:rPr lang="en-US" dirty="0"/>
              <a:t>/(2πr), where B is the magnetic field, μ₀ is the permeability of free space, I is the current, and r is the distance from the wire.</a:t>
            </a:r>
          </a:p>
          <a:p>
            <a:r>
              <a:rPr lang="en-US" dirty="0"/>
              <a:t>To find the direction of the induced emf in a solenoid with an approaching magnet, we can use Lenz's Law:</a:t>
            </a:r>
          </a:p>
          <a:p>
            <a:r>
              <a:rPr lang="en-US" dirty="0"/>
              <a:t>First, identify the north and south poles of the approaching magnet.</a:t>
            </a:r>
          </a:p>
          <a:p>
            <a:r>
              <a:rPr lang="en-US" dirty="0"/>
              <a:t>If the north pole is approaching, the solenoid will act to oppose the change causing it. Therefore, it will create its own north pole at the end facing the approaching magnet to repel it. This means the current</a:t>
            </a:r>
            <a:endParaRPr lang="en-AU" dirty="0"/>
          </a:p>
        </p:txBody>
      </p:sp>
      <p:sp>
        <p:nvSpPr>
          <p:cNvPr id="7" name="TextBox 6">
            <a:extLst>
              <a:ext uri="{FF2B5EF4-FFF2-40B4-BE49-F238E27FC236}">
                <a16:creationId xmlns:a16="http://schemas.microsoft.com/office/drawing/2014/main" id="{93E1901E-5774-087E-7DBC-5B45098EF878}"/>
              </a:ext>
            </a:extLst>
          </p:cNvPr>
          <p:cNvSpPr txBox="1"/>
          <p:nvPr/>
        </p:nvSpPr>
        <p:spPr>
          <a:xfrm>
            <a:off x="4714103" y="-6589127"/>
            <a:ext cx="4955058" cy="20036254"/>
          </a:xfrm>
          <a:prstGeom prst="rect">
            <a:avLst/>
          </a:prstGeom>
          <a:noFill/>
        </p:spPr>
        <p:txBody>
          <a:bodyPr wrap="square">
            <a:spAutoFit/>
          </a:bodyPr>
          <a:lstStyle/>
          <a:p>
            <a:r>
              <a:rPr lang="en-US" dirty="0"/>
              <a:t>will flow in such a way to make this happen.</a:t>
            </a:r>
          </a:p>
          <a:p>
            <a:r>
              <a:rPr lang="en-US" dirty="0"/>
              <a:t>Use the right-hand rule to find the direction of the current: Wrap the fingers of your right hand around the solenoid in the direction of the current, and your thumb will point towards the north pole of the solenoid.</a:t>
            </a:r>
          </a:p>
          <a:p>
            <a:r>
              <a:rPr lang="en-US" dirty="0"/>
              <a:t>To calculate the induced emf in a coil in a changing magnetic field, use Faraday's Law, ε = -</a:t>
            </a:r>
            <a:r>
              <a:rPr lang="en-US" dirty="0" err="1"/>
              <a:t>dΦ</a:t>
            </a:r>
            <a:r>
              <a:rPr lang="en-US" dirty="0"/>
              <a:t>/dt. The negative sign represents Lenz's Law, which states that the induced emf and the change in flux have opposite signs.</a:t>
            </a:r>
          </a:p>
          <a:p>
            <a:r>
              <a:rPr lang="en-US" dirty="0"/>
              <a:t>Use the right-hand rule to determine the direction of the force on a current-carrying conductor in a magnetic field. Point your thumb in the direction of the current and your fingers in the direction of the magnetic field. Your palm will then point in the direction of the force. The magnitude of the force can be calculated using the equation F = BIL </a:t>
            </a:r>
            <a:r>
              <a:rPr lang="en-US" dirty="0" err="1"/>
              <a:t>sinθ</a:t>
            </a:r>
            <a:r>
              <a:rPr lang="en-US" dirty="0"/>
              <a:t>.</a:t>
            </a:r>
          </a:p>
          <a:p>
            <a:r>
              <a:rPr lang="en-US" dirty="0"/>
              <a:t>The electric field created by a point charge can be found using the equation E = </a:t>
            </a:r>
            <a:r>
              <a:rPr lang="en-US" dirty="0" err="1"/>
              <a:t>kq</a:t>
            </a:r>
            <a:r>
              <a:rPr lang="en-US" dirty="0"/>
              <a:t>/r². The direction of the field is radially outward from the charge if it's positive and radially inwards if it's negative.</a:t>
            </a:r>
          </a:p>
          <a:p>
            <a:r>
              <a:rPr lang="en-US" dirty="0"/>
              <a:t>Use Coulomb's Law, F = k(q1q2/r²), to calculate the electrostatic force between two charged objects. The direction of the force is along the line joining the charges, it is attractive if the charges are of opposite signs, and repulsive if the charges are of the same sign.</a:t>
            </a:r>
          </a:p>
          <a:p>
            <a:r>
              <a:rPr lang="en-US" dirty="0"/>
              <a:t>The work done on a charged particle moving in an electric field can be found using the equation W = </a:t>
            </a:r>
            <a:r>
              <a:rPr lang="en-US" dirty="0" err="1"/>
              <a:t>qEd</a:t>
            </a:r>
            <a:r>
              <a:rPr lang="en-US" dirty="0"/>
              <a:t>. The work done is positive if the displacement is in the direction of the force, and negative if it is in the opposite direction.</a:t>
            </a:r>
          </a:p>
          <a:p>
            <a:r>
              <a:rPr lang="en-US" dirty="0"/>
              <a:t>To find the strength of the magnetic field produced by a current-carrying wire, use Ampere's Law or the </a:t>
            </a:r>
            <a:r>
              <a:rPr lang="en-US" dirty="0" err="1"/>
              <a:t>Biot</a:t>
            </a:r>
            <a:r>
              <a:rPr lang="en-US" dirty="0"/>
              <a:t>-Savart Law. The right-hand rule can be used to determine the direction of the magnetic field.</a:t>
            </a:r>
          </a:p>
          <a:p>
            <a:r>
              <a:rPr lang="en-US" dirty="0"/>
              <a:t>Use the right-hand rule to determine the direction of the force on a current-carrying wire in a magnetic field. Point your thumb in the direction of the current and your fingers in the direction of the magnetic field. Your palm will then point in the direction of the force. The magnitude of the force can be calculated using the equation F = BIL </a:t>
            </a:r>
            <a:r>
              <a:rPr lang="en-US" dirty="0" err="1"/>
              <a:t>sinθ</a:t>
            </a:r>
            <a:r>
              <a:rPr lang="en-US" dirty="0"/>
              <a:t>.</a:t>
            </a:r>
          </a:p>
          <a:p>
            <a:r>
              <a:rPr lang="en-US" dirty="0"/>
              <a:t>Use the equation τ = </a:t>
            </a:r>
            <a:r>
              <a:rPr lang="en-US" dirty="0" err="1"/>
              <a:t>rF</a:t>
            </a:r>
            <a:r>
              <a:rPr lang="en-US" dirty="0"/>
              <a:t> </a:t>
            </a:r>
            <a:r>
              <a:rPr lang="en-US" dirty="0" err="1"/>
              <a:t>sinθ</a:t>
            </a:r>
            <a:r>
              <a:rPr lang="en-US" dirty="0"/>
              <a:t> to determine the torque on the coil in the magnetic field. The direction of the torque can be found using the right-hand rule.</a:t>
            </a:r>
          </a:p>
          <a:p>
            <a:r>
              <a:rPr lang="en-US" dirty="0"/>
              <a:t>Use the equation Φ = BA </a:t>
            </a:r>
            <a:r>
              <a:rPr lang="en-US" dirty="0" err="1"/>
              <a:t>cosθ</a:t>
            </a:r>
            <a:r>
              <a:rPr lang="en-US" dirty="0"/>
              <a:t> to calculate the magnetic flux through the area. The direction of the magnetic flux is given by the direction of the magnetic field.</a:t>
            </a:r>
          </a:p>
          <a:p>
            <a:r>
              <a:rPr lang="en-US" dirty="0"/>
              <a:t>Use the equation ε = </a:t>
            </a:r>
            <a:r>
              <a:rPr lang="en-US" dirty="0" err="1"/>
              <a:t>Blv</a:t>
            </a:r>
            <a:r>
              <a:rPr lang="en-US" dirty="0"/>
              <a:t> </a:t>
            </a:r>
            <a:r>
              <a:rPr lang="en-US" dirty="0" err="1"/>
              <a:t>sinθ</a:t>
            </a:r>
            <a:r>
              <a:rPr lang="en-US" dirty="0"/>
              <a:t> to determine the induced emf in the conductor. The direction of the induced emf can be found using Lenz's Law.</a:t>
            </a:r>
          </a:p>
          <a:p>
            <a:r>
              <a:rPr lang="en-US" dirty="0"/>
              <a:t>Use the transformer equations, </a:t>
            </a:r>
            <a:r>
              <a:rPr lang="en-US" dirty="0" err="1"/>
              <a:t>Vp</a:t>
            </a:r>
            <a:r>
              <a:rPr lang="en-US" dirty="0"/>
              <a:t>/Vs = Np/Ns and </a:t>
            </a:r>
            <a:r>
              <a:rPr lang="en-US" dirty="0" err="1"/>
              <a:t>IpIs</a:t>
            </a:r>
            <a:r>
              <a:rPr lang="en-US" dirty="0"/>
              <a:t> = </a:t>
            </a:r>
            <a:r>
              <a:rPr lang="en-US" dirty="0" err="1"/>
              <a:t>IpIs</a:t>
            </a:r>
            <a:r>
              <a:rPr lang="en-US" dirty="0"/>
              <a:t>, to calculate the output voltage. The direction of the induced current is given by Lenz's Law.</a:t>
            </a:r>
          </a:p>
          <a:p>
            <a:r>
              <a:rPr lang="en-US" dirty="0"/>
              <a:t>Use Lenz's Law to determine the direction of the induced current. The induced emf will act to oppose the change in magnetic flux that produced it.</a:t>
            </a:r>
          </a:p>
          <a:p>
            <a:r>
              <a:rPr lang="en-US" dirty="0"/>
              <a:t>Use Faraday's Law for a rotating loop, </a:t>
            </a:r>
            <a:r>
              <a:rPr lang="en-US" dirty="0" err="1"/>
              <a:t>ε_max</a:t>
            </a:r>
            <a:r>
              <a:rPr lang="en-US" dirty="0"/>
              <a:t> = </a:t>
            </a:r>
            <a:r>
              <a:rPr lang="en-US" dirty="0" err="1"/>
              <a:t>NBAω</a:t>
            </a:r>
            <a:r>
              <a:rPr lang="en-US" dirty="0"/>
              <a:t>, to determine the maximum emf induced in the loop. The direction of the induced emf can be found using Lenz's Law.</a:t>
            </a:r>
          </a:p>
          <a:p>
            <a:r>
              <a:rPr lang="en-US" dirty="0"/>
              <a:t>Use the transformer power equation, </a:t>
            </a:r>
            <a:r>
              <a:rPr lang="en-US" dirty="0" err="1"/>
              <a:t>VpIp</a:t>
            </a:r>
            <a:r>
              <a:rPr lang="en-US" dirty="0"/>
              <a:t> = </a:t>
            </a:r>
            <a:r>
              <a:rPr lang="en-US" dirty="0" err="1"/>
              <a:t>VsIs</a:t>
            </a:r>
            <a:r>
              <a:rPr lang="en-US" dirty="0"/>
              <a:t>, to determine the output voltage. The direction of the induced current is given by Lenz's Law.</a:t>
            </a:r>
          </a:p>
          <a:p>
            <a:r>
              <a:rPr lang="en-US" dirty="0"/>
              <a:t>Use</a:t>
            </a:r>
            <a:endParaRPr lang="en-AU" dirty="0"/>
          </a:p>
        </p:txBody>
      </p:sp>
      <p:sp>
        <p:nvSpPr>
          <p:cNvPr id="9" name="TextBox 8">
            <a:extLst>
              <a:ext uri="{FF2B5EF4-FFF2-40B4-BE49-F238E27FC236}">
                <a16:creationId xmlns:a16="http://schemas.microsoft.com/office/drawing/2014/main" id="{34B179AA-741C-3242-37FD-F410B381F30D}"/>
              </a:ext>
            </a:extLst>
          </p:cNvPr>
          <p:cNvSpPr txBox="1"/>
          <p:nvPr/>
        </p:nvSpPr>
        <p:spPr>
          <a:xfrm>
            <a:off x="10324070" y="-6367195"/>
            <a:ext cx="5429250" cy="11172289"/>
          </a:xfrm>
          <a:prstGeom prst="rect">
            <a:avLst/>
          </a:prstGeom>
          <a:noFill/>
        </p:spPr>
        <p:txBody>
          <a:bodyPr wrap="square">
            <a:spAutoFit/>
          </a:bodyPr>
          <a:lstStyle/>
          <a:p>
            <a:r>
              <a:rPr lang="en-US" dirty="0"/>
              <a:t>Use the equation r = mv/(</a:t>
            </a:r>
            <a:r>
              <a:rPr lang="en-US" dirty="0" err="1"/>
              <a:t>qB</a:t>
            </a:r>
            <a:r>
              <a:rPr lang="en-US" dirty="0"/>
              <a:t>) to determine the radius of the circular path a charged particle will follow in a magnetic field. The direction of motion can be found using the right-hand rule: point your fingers in the direction of the velocity of the particle, then bend your fingers towards the direction of the magnetic field, and your thumb will point in the direction of the force on the particle.</a:t>
            </a:r>
          </a:p>
          <a:p>
            <a:r>
              <a:rPr lang="en-US" dirty="0"/>
              <a:t>To calculate the magnetic field inside a solenoid, use the equation B = </a:t>
            </a:r>
            <a:r>
              <a:rPr lang="en-US" dirty="0" err="1"/>
              <a:t>μ₀nI</a:t>
            </a:r>
            <a:r>
              <a:rPr lang="en-US" dirty="0"/>
              <a:t>. The direction of the magnetic field can be determined using the right-hand rule: if you wrap your right hand around the solenoid with your fingers in the direction of the current, your thumb will point in the direction of the magnetic field.</a:t>
            </a:r>
          </a:p>
          <a:p>
            <a:r>
              <a:rPr lang="en-US" dirty="0"/>
              <a:t>Set C: Formula or Key Concept</a:t>
            </a:r>
          </a:p>
          <a:p>
            <a:endParaRPr lang="en-US" dirty="0"/>
          </a:p>
          <a:p>
            <a:r>
              <a:rPr lang="en-US" dirty="0"/>
              <a:t>Electric Force: F = </a:t>
            </a:r>
            <a:r>
              <a:rPr lang="en-US" dirty="0" err="1"/>
              <a:t>qE</a:t>
            </a:r>
            <a:endParaRPr lang="en-US" dirty="0"/>
          </a:p>
          <a:p>
            <a:r>
              <a:rPr lang="en-US" dirty="0"/>
              <a:t>Magnetic Field around a Current-Carrying Conductor: B = </a:t>
            </a:r>
            <a:r>
              <a:rPr lang="en-US" dirty="0" err="1"/>
              <a:t>μ₀I</a:t>
            </a:r>
            <a:r>
              <a:rPr lang="en-US" dirty="0"/>
              <a:t>/(2πr)</a:t>
            </a:r>
          </a:p>
          <a:p>
            <a:r>
              <a:rPr lang="en-US" dirty="0"/>
              <a:t>Lenz's Law for Induced EMF</a:t>
            </a:r>
          </a:p>
          <a:p>
            <a:r>
              <a:rPr lang="en-US" dirty="0"/>
              <a:t>Faraday's Law of Electromagnetic Induction: ε = -</a:t>
            </a:r>
            <a:r>
              <a:rPr lang="en-US" dirty="0" err="1"/>
              <a:t>dΦ</a:t>
            </a:r>
            <a:r>
              <a:rPr lang="en-US" dirty="0"/>
              <a:t>/dt</a:t>
            </a:r>
          </a:p>
          <a:p>
            <a:r>
              <a:rPr lang="en-US" dirty="0"/>
              <a:t>Force on a Current-Carrying Conductor in a Magnetic Field: F = BIL </a:t>
            </a:r>
            <a:r>
              <a:rPr lang="en-US" dirty="0" err="1"/>
              <a:t>sinθ</a:t>
            </a:r>
            <a:endParaRPr lang="en-US" dirty="0"/>
          </a:p>
          <a:p>
            <a:r>
              <a:rPr lang="en-US" dirty="0"/>
              <a:t>Electric Field due to a Point Charge: E = </a:t>
            </a:r>
            <a:r>
              <a:rPr lang="en-US" dirty="0" err="1"/>
              <a:t>kq</a:t>
            </a:r>
            <a:r>
              <a:rPr lang="en-US" dirty="0"/>
              <a:t>/r²</a:t>
            </a:r>
          </a:p>
          <a:p>
            <a:r>
              <a:rPr lang="en-US" dirty="0"/>
              <a:t>Coulomb's Law: F = k(q1q2/r²)</a:t>
            </a:r>
          </a:p>
          <a:p>
            <a:r>
              <a:rPr lang="en-US" dirty="0"/>
              <a:t>Work Done on a Charge in an Electric Field: W = </a:t>
            </a:r>
            <a:r>
              <a:rPr lang="en-US" dirty="0" err="1"/>
              <a:t>qEd</a:t>
            </a:r>
            <a:endParaRPr lang="en-US" dirty="0"/>
          </a:p>
          <a:p>
            <a:r>
              <a:rPr lang="en-US" dirty="0"/>
              <a:t>Ampere's Law or </a:t>
            </a:r>
            <a:r>
              <a:rPr lang="en-US" dirty="0" err="1"/>
              <a:t>Biot</a:t>
            </a:r>
            <a:r>
              <a:rPr lang="en-US" dirty="0"/>
              <a:t>-Savart Law for Magnetic Field due to Current</a:t>
            </a:r>
          </a:p>
          <a:p>
            <a:r>
              <a:rPr lang="en-US" dirty="0"/>
              <a:t>Force on a Current-Carrying Wire in a Magnetic Field: F = BIL </a:t>
            </a:r>
            <a:r>
              <a:rPr lang="en-US" dirty="0" err="1"/>
              <a:t>sinθ</a:t>
            </a:r>
            <a:endParaRPr lang="en-US" dirty="0"/>
          </a:p>
          <a:p>
            <a:r>
              <a:rPr lang="en-US" dirty="0"/>
              <a:t>Torque on a Coil in a Magnetic Field: τ = </a:t>
            </a:r>
            <a:r>
              <a:rPr lang="en-US" dirty="0" err="1"/>
              <a:t>rF</a:t>
            </a:r>
            <a:r>
              <a:rPr lang="en-US" dirty="0"/>
              <a:t> </a:t>
            </a:r>
            <a:r>
              <a:rPr lang="en-US" dirty="0" err="1"/>
              <a:t>sinθ</a:t>
            </a:r>
            <a:endParaRPr lang="en-US" dirty="0"/>
          </a:p>
          <a:p>
            <a:r>
              <a:rPr lang="en-US" dirty="0"/>
              <a:t>Magnetic Flux: Φ = BA </a:t>
            </a:r>
            <a:r>
              <a:rPr lang="en-US" dirty="0" err="1"/>
              <a:t>cosθ</a:t>
            </a:r>
            <a:endParaRPr lang="en-US" dirty="0"/>
          </a:p>
          <a:p>
            <a:r>
              <a:rPr lang="en-US" dirty="0"/>
              <a:t>Induced EMF in a Moving Conductor: ε = </a:t>
            </a:r>
            <a:r>
              <a:rPr lang="en-US" dirty="0" err="1"/>
              <a:t>Blv</a:t>
            </a:r>
            <a:r>
              <a:rPr lang="en-US" dirty="0"/>
              <a:t> </a:t>
            </a:r>
            <a:r>
              <a:rPr lang="en-US" dirty="0" err="1"/>
              <a:t>sinθ</a:t>
            </a:r>
            <a:endParaRPr lang="en-US" dirty="0"/>
          </a:p>
          <a:p>
            <a:r>
              <a:rPr lang="en-US" dirty="0"/>
              <a:t>Transformer Equations: </a:t>
            </a:r>
            <a:r>
              <a:rPr lang="en-US" dirty="0" err="1"/>
              <a:t>Vp</a:t>
            </a:r>
            <a:r>
              <a:rPr lang="en-US" dirty="0"/>
              <a:t>/Vs = Np/Ns and </a:t>
            </a:r>
            <a:r>
              <a:rPr lang="en-US" dirty="0" err="1"/>
              <a:t>IpIs</a:t>
            </a:r>
            <a:r>
              <a:rPr lang="en-US" dirty="0"/>
              <a:t> = </a:t>
            </a:r>
            <a:r>
              <a:rPr lang="en-US" dirty="0" err="1"/>
              <a:t>IpIs</a:t>
            </a:r>
            <a:endParaRPr lang="en-US" dirty="0"/>
          </a:p>
          <a:p>
            <a:r>
              <a:rPr lang="en-US" dirty="0"/>
              <a:t>Lenz's Law of Electromagnetic Induction</a:t>
            </a:r>
          </a:p>
          <a:p>
            <a:r>
              <a:rPr lang="en-US" dirty="0"/>
              <a:t>Faraday's Law for a Rotating Loop: </a:t>
            </a:r>
            <a:r>
              <a:rPr lang="en-US" dirty="0" err="1"/>
              <a:t>ε_max</a:t>
            </a:r>
            <a:r>
              <a:rPr lang="en-US" dirty="0"/>
              <a:t> = </a:t>
            </a:r>
            <a:r>
              <a:rPr lang="en-US" dirty="0" err="1"/>
              <a:t>NBAω</a:t>
            </a:r>
            <a:endParaRPr lang="en-US" dirty="0"/>
          </a:p>
          <a:p>
            <a:r>
              <a:rPr lang="en-US" dirty="0"/>
              <a:t>Transformer Power Equation: </a:t>
            </a:r>
            <a:r>
              <a:rPr lang="en-US" dirty="0" err="1"/>
              <a:t>VpIp</a:t>
            </a:r>
            <a:r>
              <a:rPr lang="en-US" dirty="0"/>
              <a:t> = </a:t>
            </a:r>
            <a:r>
              <a:rPr lang="en-US" dirty="0" err="1"/>
              <a:t>VsIs</a:t>
            </a:r>
            <a:endParaRPr lang="en-US" dirty="0"/>
          </a:p>
          <a:p>
            <a:r>
              <a:rPr lang="en-US" dirty="0"/>
              <a:t>Radius of a Charged Particle in a Magnetic Field: r = mv/(</a:t>
            </a:r>
            <a:r>
              <a:rPr lang="en-US" dirty="0" err="1"/>
              <a:t>qB</a:t>
            </a:r>
            <a:r>
              <a:rPr lang="en-US" dirty="0"/>
              <a:t>)</a:t>
            </a:r>
          </a:p>
          <a:p>
            <a:r>
              <a:rPr lang="en-US" dirty="0"/>
              <a:t>Magnetic Field Inside a Solenoid: B = </a:t>
            </a:r>
            <a:r>
              <a:rPr lang="en-US" dirty="0" err="1"/>
              <a:t>μ₀nI</a:t>
            </a:r>
            <a:endParaRPr lang="en-AU" dirty="0"/>
          </a:p>
        </p:txBody>
      </p:sp>
    </p:spTree>
    <p:extLst>
      <p:ext uri="{BB962C8B-B14F-4D97-AF65-F5344CB8AC3E}">
        <p14:creationId xmlns:p14="http://schemas.microsoft.com/office/powerpoint/2010/main" val="29353654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DB0227CD2BEFA46BD0287DFC43E823B" ma:contentTypeVersion="12" ma:contentTypeDescription="Create a new document." ma:contentTypeScope="" ma:versionID="f500aaac1970466c61e0d6a58ec4849b">
  <xsd:schema xmlns:xsd="http://www.w3.org/2001/XMLSchema" xmlns:xs="http://www.w3.org/2001/XMLSchema" xmlns:p="http://schemas.microsoft.com/office/2006/metadata/properties" xmlns:ns2="ba6ee96d-6780-4ce9-ba7b-fb47f72e0c1e" xmlns:ns3="07fa3f3b-e89d-475b-8a2d-088e5c03107e" targetNamespace="http://schemas.microsoft.com/office/2006/metadata/properties" ma:root="true" ma:fieldsID="f4b8f0e602227ea9a857af5db6146451" ns2:_="" ns3:_="">
    <xsd:import namespace="ba6ee96d-6780-4ce9-ba7b-fb47f72e0c1e"/>
    <xsd:import namespace="07fa3f3b-e89d-475b-8a2d-088e5c03107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6ee96d-6780-4ce9-ba7b-fb47f72e0c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7fa3f3b-e89d-475b-8a2d-088e5c03107e"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026e962-f6c1-4e27-9cc1-399dc89cc7ee}" ma:internalName="TaxCatchAll" ma:showField="CatchAllData" ma:web="07fa3f3b-e89d-475b-8a2d-088e5c03107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07fa3f3b-e89d-475b-8a2d-088e5c03107e" xsi:nil="true"/>
    <lcf76f155ced4ddcb4097134ff3c332f xmlns="ba6ee96d-6780-4ce9-ba7b-fb47f72e0c1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48C82EB-8B8B-4E6F-8CF8-005C448EC8C4}"/>
</file>

<file path=customXml/itemProps2.xml><?xml version="1.0" encoding="utf-8"?>
<ds:datastoreItem xmlns:ds="http://schemas.openxmlformats.org/officeDocument/2006/customXml" ds:itemID="{5C139790-8845-4B6D-8972-70EECFB9E159}"/>
</file>

<file path=customXml/itemProps3.xml><?xml version="1.0" encoding="utf-8"?>
<ds:datastoreItem xmlns:ds="http://schemas.openxmlformats.org/officeDocument/2006/customXml" ds:itemID="{D8B37E30-B5F7-45CE-85B2-08A38399CBBE}"/>
</file>

<file path=docProps/app.xml><?xml version="1.0" encoding="utf-8"?>
<Properties xmlns="http://schemas.openxmlformats.org/officeDocument/2006/extended-properties" xmlns:vt="http://schemas.openxmlformats.org/officeDocument/2006/docPropsVTypes">
  <Template>Office Theme 2013 - 2022</Template>
  <TotalTime>364</TotalTime>
  <Words>2240</Words>
  <Application>Microsoft Office PowerPoint</Application>
  <PresentationFormat>A4 Paper (210x297 mm)</PresentationFormat>
  <Paragraphs>100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BAKER Mark [Southern River College]</dc:creator>
  <cp:lastModifiedBy>BAKER Mark [Southern River College]</cp:lastModifiedBy>
  <cp:revision>4</cp:revision>
  <dcterms:created xsi:type="dcterms:W3CDTF">2023-05-14T05:32:58Z</dcterms:created>
  <dcterms:modified xsi:type="dcterms:W3CDTF">2023-05-14T11:37:14Z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0x010100ADB0227CD2BEFA46BD0287DFC43E823B</vt:lpwstr>
  </property>
</Properties>
</file>