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76" r:id="rId5"/>
    <p:sldId id="259" r:id="rId6"/>
    <p:sldId id="260" r:id="rId7"/>
    <p:sldId id="261" r:id="rId8"/>
    <p:sldId id="262" r:id="rId9"/>
    <p:sldId id="263" r:id="rId10"/>
    <p:sldId id="264" r:id="rId11"/>
    <p:sldId id="265" r:id="rId12"/>
    <p:sldId id="267" r:id="rId13"/>
    <p:sldId id="266" r:id="rId14"/>
    <p:sldId id="293" r:id="rId15"/>
    <p:sldId id="268" r:id="rId16"/>
    <p:sldId id="269" r:id="rId17"/>
    <p:sldId id="270" r:id="rId18"/>
    <p:sldId id="271" r:id="rId19"/>
    <p:sldId id="272" r:id="rId20"/>
    <p:sldId id="273" r:id="rId21"/>
    <p:sldId id="274" r:id="rId22"/>
    <p:sldId id="275" r:id="rId23"/>
    <p:sldId id="277" r:id="rId24"/>
    <p:sldId id="278" r:id="rId25"/>
    <p:sldId id="279" r:id="rId26"/>
    <p:sldId id="284" r:id="rId27"/>
    <p:sldId id="281" r:id="rId28"/>
    <p:sldId id="282" r:id="rId29"/>
    <p:sldId id="283" r:id="rId30"/>
    <p:sldId id="285" r:id="rId31"/>
    <p:sldId id="292" r:id="rId32"/>
    <p:sldId id="286" r:id="rId33"/>
    <p:sldId id="287" r:id="rId34"/>
    <p:sldId id="288" r:id="rId35"/>
    <p:sldId id="289" r:id="rId36"/>
    <p:sldId id="290" r:id="rId37"/>
    <p:sldId id="29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C0099"/>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375" autoAdjust="0"/>
  </p:normalViewPr>
  <p:slideViewPr>
    <p:cSldViewPr snapToGrid="0">
      <p:cViewPr varScale="1">
        <p:scale>
          <a:sx n="79" d="100"/>
          <a:sy n="79"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96120B-33A6-4C83-A5C7-B2F339F752AD}" type="datetimeFigureOut">
              <a:rPr lang="en-AU" smtClean="0"/>
              <a:t>3/05/2021</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BE539-DD07-4ECB-876E-BC44CBD74BB2}" type="slidenum">
              <a:rPr lang="en-AU" smtClean="0"/>
              <a:t>‹#›</a:t>
            </a:fld>
            <a:endParaRPr lang="en-AU" dirty="0"/>
          </a:p>
        </p:txBody>
      </p:sp>
    </p:spTree>
    <p:extLst>
      <p:ext uri="{BB962C8B-B14F-4D97-AF65-F5344CB8AC3E}">
        <p14:creationId xmlns:p14="http://schemas.microsoft.com/office/powerpoint/2010/main" val="1915287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hydrogen.physik.uni-wuppertal.de/hyperphysics/hyperphysics/hbase/electric/dielec.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*For the first value, we’re really only interested in the MAGNITUDE of the values here, so we tend to ignore the sign of the charge. For the second example, sign does matter as it gives us direction of the force (i.e. with field lines or against them; negative = against).</a:t>
            </a:r>
          </a:p>
        </p:txBody>
      </p:sp>
      <p:sp>
        <p:nvSpPr>
          <p:cNvPr id="4" name="Slide Number Placeholder 3"/>
          <p:cNvSpPr>
            <a:spLocks noGrp="1"/>
          </p:cNvSpPr>
          <p:nvPr>
            <p:ph type="sldNum" sz="quarter" idx="5"/>
          </p:nvPr>
        </p:nvSpPr>
        <p:spPr/>
        <p:txBody>
          <a:bodyPr/>
          <a:lstStyle/>
          <a:p>
            <a:fld id="{CBCBE539-DD07-4ECB-876E-BC44CBD74BB2}" type="slidenum">
              <a:rPr lang="en-AU" smtClean="0"/>
              <a:t>10</a:t>
            </a:fld>
            <a:endParaRPr lang="en-AU" dirty="0"/>
          </a:p>
        </p:txBody>
      </p:sp>
    </p:spTree>
    <p:extLst>
      <p:ext uri="{BB962C8B-B14F-4D97-AF65-F5344CB8AC3E}">
        <p14:creationId xmlns:p14="http://schemas.microsoft.com/office/powerpoint/2010/main" val="25607867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*Useful for charged plates.</a:t>
            </a:r>
          </a:p>
        </p:txBody>
      </p:sp>
      <p:sp>
        <p:nvSpPr>
          <p:cNvPr id="4" name="Slide Number Placeholder 3"/>
          <p:cNvSpPr>
            <a:spLocks noGrp="1"/>
          </p:cNvSpPr>
          <p:nvPr>
            <p:ph type="sldNum" sz="quarter" idx="5"/>
          </p:nvPr>
        </p:nvSpPr>
        <p:spPr/>
        <p:txBody>
          <a:bodyPr/>
          <a:lstStyle/>
          <a:p>
            <a:fld id="{CBCBE539-DD07-4ECB-876E-BC44CBD74BB2}" type="slidenum">
              <a:rPr lang="en-AU" smtClean="0"/>
              <a:t>26</a:t>
            </a:fld>
            <a:endParaRPr lang="en-AU" dirty="0"/>
          </a:p>
        </p:txBody>
      </p:sp>
    </p:spTree>
    <p:extLst>
      <p:ext uri="{BB962C8B-B14F-4D97-AF65-F5344CB8AC3E}">
        <p14:creationId xmlns:p14="http://schemas.microsoft.com/office/powerpoint/2010/main" val="2531311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BCBE539-DD07-4ECB-876E-BC44CBD74BB2}" type="slidenum">
              <a:rPr lang="en-AU" smtClean="0"/>
              <a:t>27</a:t>
            </a:fld>
            <a:endParaRPr lang="en-AU" dirty="0"/>
          </a:p>
        </p:txBody>
      </p:sp>
    </p:spTree>
    <p:extLst>
      <p:ext uri="{BB962C8B-B14F-4D97-AF65-F5344CB8AC3E}">
        <p14:creationId xmlns:p14="http://schemas.microsoft.com/office/powerpoint/2010/main" val="741688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BCBE539-DD07-4ECB-876E-BC44CBD74BB2}" type="slidenum">
              <a:rPr lang="en-AU" smtClean="0"/>
              <a:t>30</a:t>
            </a:fld>
            <a:endParaRPr lang="en-AU" dirty="0"/>
          </a:p>
        </p:txBody>
      </p:sp>
    </p:spTree>
    <p:extLst>
      <p:ext uri="{BB962C8B-B14F-4D97-AF65-F5344CB8AC3E}">
        <p14:creationId xmlns:p14="http://schemas.microsoft.com/office/powerpoint/2010/main" val="4245830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BCBE539-DD07-4ECB-876E-BC44CBD74BB2}" type="slidenum">
              <a:rPr lang="en-AU" smtClean="0"/>
              <a:t>31</a:t>
            </a:fld>
            <a:endParaRPr lang="en-AU" dirty="0"/>
          </a:p>
        </p:txBody>
      </p:sp>
    </p:spTree>
    <p:extLst>
      <p:ext uri="{BB962C8B-B14F-4D97-AF65-F5344CB8AC3E}">
        <p14:creationId xmlns:p14="http://schemas.microsoft.com/office/powerpoint/2010/main" val="808088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hlinkClick r:id="rId3"/>
              </a:rPr>
              <a:t>Dielectrics (uni-wuppertal.de)</a:t>
            </a:r>
            <a:endParaRPr lang="en-AU" dirty="0"/>
          </a:p>
        </p:txBody>
      </p:sp>
      <p:sp>
        <p:nvSpPr>
          <p:cNvPr id="4" name="Slide Number Placeholder 3"/>
          <p:cNvSpPr>
            <a:spLocks noGrp="1"/>
          </p:cNvSpPr>
          <p:nvPr>
            <p:ph type="sldNum" sz="quarter" idx="5"/>
          </p:nvPr>
        </p:nvSpPr>
        <p:spPr/>
        <p:txBody>
          <a:bodyPr/>
          <a:lstStyle/>
          <a:p>
            <a:fld id="{CBCBE539-DD07-4ECB-876E-BC44CBD74BB2}" type="slidenum">
              <a:rPr lang="en-AU" smtClean="0"/>
              <a:t>14</a:t>
            </a:fld>
            <a:endParaRPr lang="en-AU" dirty="0"/>
          </a:p>
        </p:txBody>
      </p:sp>
    </p:spTree>
    <p:extLst>
      <p:ext uri="{BB962C8B-B14F-4D97-AF65-F5344CB8AC3E}">
        <p14:creationId xmlns:p14="http://schemas.microsoft.com/office/powerpoint/2010/main" val="578563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BCBE539-DD07-4ECB-876E-BC44CBD74BB2}" type="slidenum">
              <a:rPr lang="en-AU" smtClean="0"/>
              <a:t>19</a:t>
            </a:fld>
            <a:endParaRPr lang="en-AU" dirty="0"/>
          </a:p>
        </p:txBody>
      </p:sp>
    </p:spTree>
    <p:extLst>
      <p:ext uri="{BB962C8B-B14F-4D97-AF65-F5344CB8AC3E}">
        <p14:creationId xmlns:p14="http://schemas.microsoft.com/office/powerpoint/2010/main" val="783933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*Sign matters here.</a:t>
            </a:r>
          </a:p>
        </p:txBody>
      </p:sp>
      <p:sp>
        <p:nvSpPr>
          <p:cNvPr id="4" name="Slide Number Placeholder 3"/>
          <p:cNvSpPr>
            <a:spLocks noGrp="1"/>
          </p:cNvSpPr>
          <p:nvPr>
            <p:ph type="sldNum" sz="quarter" idx="5"/>
          </p:nvPr>
        </p:nvSpPr>
        <p:spPr/>
        <p:txBody>
          <a:bodyPr/>
          <a:lstStyle/>
          <a:p>
            <a:fld id="{CBCBE539-DD07-4ECB-876E-BC44CBD74BB2}" type="slidenum">
              <a:rPr lang="en-AU" smtClean="0"/>
              <a:t>20</a:t>
            </a:fld>
            <a:endParaRPr lang="en-AU" dirty="0"/>
          </a:p>
        </p:txBody>
      </p:sp>
    </p:spTree>
    <p:extLst>
      <p:ext uri="{BB962C8B-B14F-4D97-AF65-F5344CB8AC3E}">
        <p14:creationId xmlns:p14="http://schemas.microsoft.com/office/powerpoint/2010/main" val="2869650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1. F=Eq = 6.4x10^-29 N. Time to get to end of plate = s/v = 3.33 seconds. a(down) = F/m = 3.83x10^-2 m/s/s. Time to ‘fall’ 2.5 cm = 1.14 seconds, therefore yes, will hit bottom plate. Final vertical velocity, therefore, is 4.38x10^-2 m/s. Using Pythagoras &amp; SOH CAH TOA, final velocity is 5.31x10^-2 m/s at 55.6</a:t>
            </a:r>
            <a:r>
              <a:rPr lang="en-AU" dirty="0">
                <a:latin typeface="Times New Roman" panose="02020603050405020304" pitchFamily="18" charset="0"/>
                <a:cs typeface="Times New Roman" panose="02020603050405020304" pitchFamily="18" charset="0"/>
              </a:rPr>
              <a:t>˚ from the plate.</a:t>
            </a:r>
            <a:endParaRPr lang="en-AU" dirty="0"/>
          </a:p>
        </p:txBody>
      </p:sp>
      <p:sp>
        <p:nvSpPr>
          <p:cNvPr id="4" name="Slide Number Placeholder 3"/>
          <p:cNvSpPr>
            <a:spLocks noGrp="1"/>
          </p:cNvSpPr>
          <p:nvPr>
            <p:ph type="sldNum" sz="quarter" idx="5"/>
          </p:nvPr>
        </p:nvSpPr>
        <p:spPr/>
        <p:txBody>
          <a:bodyPr/>
          <a:lstStyle/>
          <a:p>
            <a:fld id="{CBCBE539-DD07-4ECB-876E-BC44CBD74BB2}" type="slidenum">
              <a:rPr lang="en-AU" smtClean="0"/>
              <a:t>21</a:t>
            </a:fld>
            <a:endParaRPr lang="en-AU" dirty="0"/>
          </a:p>
        </p:txBody>
      </p:sp>
    </p:spTree>
    <p:extLst>
      <p:ext uri="{BB962C8B-B14F-4D97-AF65-F5344CB8AC3E}">
        <p14:creationId xmlns:p14="http://schemas.microsoft.com/office/powerpoint/2010/main" val="3221466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2. Field lines must be pointing DOWN (as this would make electron accelerate upwards, countering gravity). Fe = Fg, so Eq = mg, rearranging E = mg/q = 5.58x10^-11 N/C.</a:t>
            </a:r>
          </a:p>
          <a:p>
            <a:endParaRPr lang="en-AU" dirty="0"/>
          </a:p>
          <a:p>
            <a:r>
              <a:rPr lang="en-AU" dirty="0"/>
              <a:t>3. Draw forces Fe, Fg &amp; T. Then, draw two triangles – a vector triangle and a geometric triangle; these are similar triangles, so the angles are the same. Use them both to make two different expressions for one of the common angles (i.e. use tan theta), and equate these expressions to each other, substituting formulas for Fg &amp; Fe. Rearrange and solve for Q (charge) – should get 4.2 nC (4.17x10^-9 C). See here for solution: http://physicstasks.eu/1551/charged-balls-hanging-on-a-string</a:t>
            </a:r>
          </a:p>
        </p:txBody>
      </p:sp>
      <p:sp>
        <p:nvSpPr>
          <p:cNvPr id="4" name="Slide Number Placeholder 3"/>
          <p:cNvSpPr>
            <a:spLocks noGrp="1"/>
          </p:cNvSpPr>
          <p:nvPr>
            <p:ph type="sldNum" sz="quarter" idx="5"/>
          </p:nvPr>
        </p:nvSpPr>
        <p:spPr/>
        <p:txBody>
          <a:bodyPr/>
          <a:lstStyle/>
          <a:p>
            <a:fld id="{CBCBE539-DD07-4ECB-876E-BC44CBD74BB2}" type="slidenum">
              <a:rPr lang="en-AU" smtClean="0"/>
              <a:t>22</a:t>
            </a:fld>
            <a:endParaRPr lang="en-AU" dirty="0"/>
          </a:p>
        </p:txBody>
      </p:sp>
    </p:spTree>
    <p:extLst>
      <p:ext uri="{BB962C8B-B14F-4D97-AF65-F5344CB8AC3E}">
        <p14:creationId xmlns:p14="http://schemas.microsoft.com/office/powerpoint/2010/main" val="2140816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*Useful for charged plates.</a:t>
            </a:r>
          </a:p>
        </p:txBody>
      </p:sp>
      <p:sp>
        <p:nvSpPr>
          <p:cNvPr id="4" name="Slide Number Placeholder 3"/>
          <p:cNvSpPr>
            <a:spLocks noGrp="1"/>
          </p:cNvSpPr>
          <p:nvPr>
            <p:ph type="sldNum" sz="quarter" idx="5"/>
          </p:nvPr>
        </p:nvSpPr>
        <p:spPr/>
        <p:txBody>
          <a:bodyPr/>
          <a:lstStyle/>
          <a:p>
            <a:fld id="{CBCBE539-DD07-4ECB-876E-BC44CBD74BB2}" type="slidenum">
              <a:rPr lang="en-AU" smtClean="0"/>
              <a:t>23</a:t>
            </a:fld>
            <a:endParaRPr lang="en-AU" dirty="0"/>
          </a:p>
        </p:txBody>
      </p:sp>
    </p:spTree>
    <p:extLst>
      <p:ext uri="{BB962C8B-B14F-4D97-AF65-F5344CB8AC3E}">
        <p14:creationId xmlns:p14="http://schemas.microsoft.com/office/powerpoint/2010/main" val="2483549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*Useful for charged plates.</a:t>
            </a:r>
          </a:p>
        </p:txBody>
      </p:sp>
      <p:sp>
        <p:nvSpPr>
          <p:cNvPr id="4" name="Slide Number Placeholder 3"/>
          <p:cNvSpPr>
            <a:spLocks noGrp="1"/>
          </p:cNvSpPr>
          <p:nvPr>
            <p:ph type="sldNum" sz="quarter" idx="5"/>
          </p:nvPr>
        </p:nvSpPr>
        <p:spPr/>
        <p:txBody>
          <a:bodyPr/>
          <a:lstStyle/>
          <a:p>
            <a:fld id="{CBCBE539-DD07-4ECB-876E-BC44CBD74BB2}" type="slidenum">
              <a:rPr lang="en-AU" smtClean="0"/>
              <a:t>24</a:t>
            </a:fld>
            <a:endParaRPr lang="en-AU" dirty="0"/>
          </a:p>
        </p:txBody>
      </p:sp>
    </p:spTree>
    <p:extLst>
      <p:ext uri="{BB962C8B-B14F-4D97-AF65-F5344CB8AC3E}">
        <p14:creationId xmlns:p14="http://schemas.microsoft.com/office/powerpoint/2010/main" val="1478261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*Useful for charged plates.</a:t>
            </a:r>
          </a:p>
        </p:txBody>
      </p:sp>
      <p:sp>
        <p:nvSpPr>
          <p:cNvPr id="4" name="Slide Number Placeholder 3"/>
          <p:cNvSpPr>
            <a:spLocks noGrp="1"/>
          </p:cNvSpPr>
          <p:nvPr>
            <p:ph type="sldNum" sz="quarter" idx="5"/>
          </p:nvPr>
        </p:nvSpPr>
        <p:spPr/>
        <p:txBody>
          <a:bodyPr/>
          <a:lstStyle/>
          <a:p>
            <a:fld id="{CBCBE539-DD07-4ECB-876E-BC44CBD74BB2}" type="slidenum">
              <a:rPr lang="en-AU" smtClean="0"/>
              <a:t>25</a:t>
            </a:fld>
            <a:endParaRPr lang="en-AU" dirty="0"/>
          </a:p>
        </p:txBody>
      </p:sp>
    </p:spTree>
    <p:extLst>
      <p:ext uri="{BB962C8B-B14F-4D97-AF65-F5344CB8AC3E}">
        <p14:creationId xmlns:p14="http://schemas.microsoft.com/office/powerpoint/2010/main" val="640294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BE008-1141-4F7B-A83F-08588639C5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526A3B1A-069E-4113-9D2C-E584DE2AB9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C0BC630-4459-4FDF-B13A-2A2E07DACF85}"/>
              </a:ext>
            </a:extLst>
          </p:cNvPr>
          <p:cNvSpPr>
            <a:spLocks noGrp="1"/>
          </p:cNvSpPr>
          <p:nvPr>
            <p:ph type="dt" sz="half" idx="10"/>
          </p:nvPr>
        </p:nvSpPr>
        <p:spPr/>
        <p:txBody>
          <a:bodyPr/>
          <a:lstStyle/>
          <a:p>
            <a:fld id="{95F9D6E1-A91D-4640-9F10-AB8786003E3D}" type="datetimeFigureOut">
              <a:rPr lang="en-AU" smtClean="0"/>
              <a:t>3/05/2021</a:t>
            </a:fld>
            <a:endParaRPr lang="en-AU" dirty="0"/>
          </a:p>
        </p:txBody>
      </p:sp>
      <p:sp>
        <p:nvSpPr>
          <p:cNvPr id="5" name="Footer Placeholder 4">
            <a:extLst>
              <a:ext uri="{FF2B5EF4-FFF2-40B4-BE49-F238E27FC236}">
                <a16:creationId xmlns:a16="http://schemas.microsoft.com/office/drawing/2014/main" id="{8133E9D6-31EE-4C00-B836-3083D2740A09}"/>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9B5191DA-BD19-466C-9700-42115F45B90B}"/>
              </a:ext>
            </a:extLst>
          </p:cNvPr>
          <p:cNvSpPr>
            <a:spLocks noGrp="1"/>
          </p:cNvSpPr>
          <p:nvPr>
            <p:ph type="sldNum" sz="quarter" idx="12"/>
          </p:nvPr>
        </p:nvSpPr>
        <p:spPr/>
        <p:txBody>
          <a:bodyPr/>
          <a:lstStyle/>
          <a:p>
            <a:fld id="{123E62CC-726B-4745-A123-A01E07D0288B}" type="slidenum">
              <a:rPr lang="en-AU" smtClean="0"/>
              <a:t>‹#›</a:t>
            </a:fld>
            <a:endParaRPr lang="en-AU" dirty="0"/>
          </a:p>
        </p:txBody>
      </p:sp>
    </p:spTree>
    <p:extLst>
      <p:ext uri="{BB962C8B-B14F-4D97-AF65-F5344CB8AC3E}">
        <p14:creationId xmlns:p14="http://schemas.microsoft.com/office/powerpoint/2010/main" val="1211431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7C4E-E2F8-483B-B249-647AB0F7E2E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58C459D-0ED4-4BB5-BE8F-D4EA33C325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9C0017A-8B1E-451E-8CE5-0A76953F567D}"/>
              </a:ext>
            </a:extLst>
          </p:cNvPr>
          <p:cNvSpPr>
            <a:spLocks noGrp="1"/>
          </p:cNvSpPr>
          <p:nvPr>
            <p:ph type="dt" sz="half" idx="10"/>
          </p:nvPr>
        </p:nvSpPr>
        <p:spPr/>
        <p:txBody>
          <a:bodyPr/>
          <a:lstStyle/>
          <a:p>
            <a:fld id="{95F9D6E1-A91D-4640-9F10-AB8786003E3D}" type="datetimeFigureOut">
              <a:rPr lang="en-AU" smtClean="0"/>
              <a:t>3/05/2021</a:t>
            </a:fld>
            <a:endParaRPr lang="en-AU" dirty="0"/>
          </a:p>
        </p:txBody>
      </p:sp>
      <p:sp>
        <p:nvSpPr>
          <p:cNvPr id="5" name="Footer Placeholder 4">
            <a:extLst>
              <a:ext uri="{FF2B5EF4-FFF2-40B4-BE49-F238E27FC236}">
                <a16:creationId xmlns:a16="http://schemas.microsoft.com/office/drawing/2014/main" id="{5E6B6DA3-F00B-4F33-B21B-D460F52AFDF5}"/>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244EC074-DDB7-44E9-94A9-A970C455FA68}"/>
              </a:ext>
            </a:extLst>
          </p:cNvPr>
          <p:cNvSpPr>
            <a:spLocks noGrp="1"/>
          </p:cNvSpPr>
          <p:nvPr>
            <p:ph type="sldNum" sz="quarter" idx="12"/>
          </p:nvPr>
        </p:nvSpPr>
        <p:spPr/>
        <p:txBody>
          <a:bodyPr/>
          <a:lstStyle/>
          <a:p>
            <a:fld id="{123E62CC-726B-4745-A123-A01E07D0288B}" type="slidenum">
              <a:rPr lang="en-AU" smtClean="0"/>
              <a:t>‹#›</a:t>
            </a:fld>
            <a:endParaRPr lang="en-AU" dirty="0"/>
          </a:p>
        </p:txBody>
      </p:sp>
    </p:spTree>
    <p:extLst>
      <p:ext uri="{BB962C8B-B14F-4D97-AF65-F5344CB8AC3E}">
        <p14:creationId xmlns:p14="http://schemas.microsoft.com/office/powerpoint/2010/main" val="1873800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EAD47E-0023-441D-89BD-1C0DEC1B13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E9DE401-0E33-4323-A140-24C9EDE558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25EDE4A-52FC-4633-9FBC-1F23B3421D0F}"/>
              </a:ext>
            </a:extLst>
          </p:cNvPr>
          <p:cNvSpPr>
            <a:spLocks noGrp="1"/>
          </p:cNvSpPr>
          <p:nvPr>
            <p:ph type="dt" sz="half" idx="10"/>
          </p:nvPr>
        </p:nvSpPr>
        <p:spPr/>
        <p:txBody>
          <a:bodyPr/>
          <a:lstStyle/>
          <a:p>
            <a:fld id="{95F9D6E1-A91D-4640-9F10-AB8786003E3D}" type="datetimeFigureOut">
              <a:rPr lang="en-AU" smtClean="0"/>
              <a:t>3/05/2021</a:t>
            </a:fld>
            <a:endParaRPr lang="en-AU" dirty="0"/>
          </a:p>
        </p:txBody>
      </p:sp>
      <p:sp>
        <p:nvSpPr>
          <p:cNvPr id="5" name="Footer Placeholder 4">
            <a:extLst>
              <a:ext uri="{FF2B5EF4-FFF2-40B4-BE49-F238E27FC236}">
                <a16:creationId xmlns:a16="http://schemas.microsoft.com/office/drawing/2014/main" id="{DF5C5C06-86E4-476E-AF05-4E6473CB1F4D}"/>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9835F4EE-A6D4-4637-81FF-27D1507CA7D4}"/>
              </a:ext>
            </a:extLst>
          </p:cNvPr>
          <p:cNvSpPr>
            <a:spLocks noGrp="1"/>
          </p:cNvSpPr>
          <p:nvPr>
            <p:ph type="sldNum" sz="quarter" idx="12"/>
          </p:nvPr>
        </p:nvSpPr>
        <p:spPr/>
        <p:txBody>
          <a:bodyPr/>
          <a:lstStyle/>
          <a:p>
            <a:fld id="{123E62CC-726B-4745-A123-A01E07D0288B}" type="slidenum">
              <a:rPr lang="en-AU" smtClean="0"/>
              <a:t>‹#›</a:t>
            </a:fld>
            <a:endParaRPr lang="en-AU" dirty="0"/>
          </a:p>
        </p:txBody>
      </p:sp>
    </p:spTree>
    <p:extLst>
      <p:ext uri="{BB962C8B-B14F-4D97-AF65-F5344CB8AC3E}">
        <p14:creationId xmlns:p14="http://schemas.microsoft.com/office/powerpoint/2010/main" val="703523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B9439-837C-4E1A-A5C4-4307715C863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5BC5C9E-79AC-45A9-9D3B-63FB63CE72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AEEDDD9-B692-4FAE-9C64-CF319ABBE614}"/>
              </a:ext>
            </a:extLst>
          </p:cNvPr>
          <p:cNvSpPr>
            <a:spLocks noGrp="1"/>
          </p:cNvSpPr>
          <p:nvPr>
            <p:ph type="dt" sz="half" idx="10"/>
          </p:nvPr>
        </p:nvSpPr>
        <p:spPr/>
        <p:txBody>
          <a:bodyPr/>
          <a:lstStyle/>
          <a:p>
            <a:fld id="{95F9D6E1-A91D-4640-9F10-AB8786003E3D}" type="datetimeFigureOut">
              <a:rPr lang="en-AU" smtClean="0"/>
              <a:t>3/05/2021</a:t>
            </a:fld>
            <a:endParaRPr lang="en-AU" dirty="0"/>
          </a:p>
        </p:txBody>
      </p:sp>
      <p:sp>
        <p:nvSpPr>
          <p:cNvPr id="5" name="Footer Placeholder 4">
            <a:extLst>
              <a:ext uri="{FF2B5EF4-FFF2-40B4-BE49-F238E27FC236}">
                <a16:creationId xmlns:a16="http://schemas.microsoft.com/office/drawing/2014/main" id="{E9E51172-C50F-40FE-A60D-C7FB2618E34A}"/>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D9C2E2AC-9457-4D7A-B977-3DB734489197}"/>
              </a:ext>
            </a:extLst>
          </p:cNvPr>
          <p:cNvSpPr>
            <a:spLocks noGrp="1"/>
          </p:cNvSpPr>
          <p:nvPr>
            <p:ph type="sldNum" sz="quarter" idx="12"/>
          </p:nvPr>
        </p:nvSpPr>
        <p:spPr/>
        <p:txBody>
          <a:bodyPr/>
          <a:lstStyle/>
          <a:p>
            <a:fld id="{123E62CC-726B-4745-A123-A01E07D0288B}" type="slidenum">
              <a:rPr lang="en-AU" smtClean="0"/>
              <a:t>‹#›</a:t>
            </a:fld>
            <a:endParaRPr lang="en-AU" dirty="0"/>
          </a:p>
        </p:txBody>
      </p:sp>
    </p:spTree>
    <p:extLst>
      <p:ext uri="{BB962C8B-B14F-4D97-AF65-F5344CB8AC3E}">
        <p14:creationId xmlns:p14="http://schemas.microsoft.com/office/powerpoint/2010/main" val="3371577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A3B83-8404-4378-9F0C-2BC13D62C8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8BFCA50-A73D-4F3E-BA14-CB8A566FC7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5DFC11-0983-4CD1-B423-30BB94AA779A}"/>
              </a:ext>
            </a:extLst>
          </p:cNvPr>
          <p:cNvSpPr>
            <a:spLocks noGrp="1"/>
          </p:cNvSpPr>
          <p:nvPr>
            <p:ph type="dt" sz="half" idx="10"/>
          </p:nvPr>
        </p:nvSpPr>
        <p:spPr/>
        <p:txBody>
          <a:bodyPr/>
          <a:lstStyle/>
          <a:p>
            <a:fld id="{95F9D6E1-A91D-4640-9F10-AB8786003E3D}" type="datetimeFigureOut">
              <a:rPr lang="en-AU" smtClean="0"/>
              <a:t>3/05/2021</a:t>
            </a:fld>
            <a:endParaRPr lang="en-AU" dirty="0"/>
          </a:p>
        </p:txBody>
      </p:sp>
      <p:sp>
        <p:nvSpPr>
          <p:cNvPr id="5" name="Footer Placeholder 4">
            <a:extLst>
              <a:ext uri="{FF2B5EF4-FFF2-40B4-BE49-F238E27FC236}">
                <a16:creationId xmlns:a16="http://schemas.microsoft.com/office/drawing/2014/main" id="{D7C3A28C-99A7-4FA0-B2E7-9FE207EFF15B}"/>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F597325C-DAFE-40D0-A220-00CCFB253A38}"/>
              </a:ext>
            </a:extLst>
          </p:cNvPr>
          <p:cNvSpPr>
            <a:spLocks noGrp="1"/>
          </p:cNvSpPr>
          <p:nvPr>
            <p:ph type="sldNum" sz="quarter" idx="12"/>
          </p:nvPr>
        </p:nvSpPr>
        <p:spPr/>
        <p:txBody>
          <a:bodyPr/>
          <a:lstStyle/>
          <a:p>
            <a:fld id="{123E62CC-726B-4745-A123-A01E07D0288B}" type="slidenum">
              <a:rPr lang="en-AU" smtClean="0"/>
              <a:t>‹#›</a:t>
            </a:fld>
            <a:endParaRPr lang="en-AU" dirty="0"/>
          </a:p>
        </p:txBody>
      </p:sp>
    </p:spTree>
    <p:extLst>
      <p:ext uri="{BB962C8B-B14F-4D97-AF65-F5344CB8AC3E}">
        <p14:creationId xmlns:p14="http://schemas.microsoft.com/office/powerpoint/2010/main" val="2265535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59279-AA9E-4CF6-8217-FA0165F2C0C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4229661-3F98-413A-9508-04DC312C94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E46012B-F3E7-4F72-928D-CC944B67DE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4DE1DA7-5530-47EB-9836-9377DBE06077}"/>
              </a:ext>
            </a:extLst>
          </p:cNvPr>
          <p:cNvSpPr>
            <a:spLocks noGrp="1"/>
          </p:cNvSpPr>
          <p:nvPr>
            <p:ph type="dt" sz="half" idx="10"/>
          </p:nvPr>
        </p:nvSpPr>
        <p:spPr/>
        <p:txBody>
          <a:bodyPr/>
          <a:lstStyle/>
          <a:p>
            <a:fld id="{95F9D6E1-A91D-4640-9F10-AB8786003E3D}" type="datetimeFigureOut">
              <a:rPr lang="en-AU" smtClean="0"/>
              <a:t>3/05/2021</a:t>
            </a:fld>
            <a:endParaRPr lang="en-AU" dirty="0"/>
          </a:p>
        </p:txBody>
      </p:sp>
      <p:sp>
        <p:nvSpPr>
          <p:cNvPr id="6" name="Footer Placeholder 5">
            <a:extLst>
              <a:ext uri="{FF2B5EF4-FFF2-40B4-BE49-F238E27FC236}">
                <a16:creationId xmlns:a16="http://schemas.microsoft.com/office/drawing/2014/main" id="{BD234C97-BB66-4586-ACFD-E03ADE5CE064}"/>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D54BF43E-FE2C-4ADF-BC28-6A1FB2CD5440}"/>
              </a:ext>
            </a:extLst>
          </p:cNvPr>
          <p:cNvSpPr>
            <a:spLocks noGrp="1"/>
          </p:cNvSpPr>
          <p:nvPr>
            <p:ph type="sldNum" sz="quarter" idx="12"/>
          </p:nvPr>
        </p:nvSpPr>
        <p:spPr/>
        <p:txBody>
          <a:bodyPr/>
          <a:lstStyle/>
          <a:p>
            <a:fld id="{123E62CC-726B-4745-A123-A01E07D0288B}" type="slidenum">
              <a:rPr lang="en-AU" smtClean="0"/>
              <a:t>‹#›</a:t>
            </a:fld>
            <a:endParaRPr lang="en-AU" dirty="0"/>
          </a:p>
        </p:txBody>
      </p:sp>
    </p:spTree>
    <p:extLst>
      <p:ext uri="{BB962C8B-B14F-4D97-AF65-F5344CB8AC3E}">
        <p14:creationId xmlns:p14="http://schemas.microsoft.com/office/powerpoint/2010/main" val="4155065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E5465-D9CE-4520-AE8F-FCB739BFA49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11CEBFD-877D-4396-BFAE-CE07072C60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A4E0C3-AFBF-4C1B-B660-39E2A6F866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B99DA4F-FB11-43DC-B925-F4E3172263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58135B-5BBD-45B2-86DE-DE1524A048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43BB947-9831-41B1-B49E-96D2BAA981A0}"/>
              </a:ext>
            </a:extLst>
          </p:cNvPr>
          <p:cNvSpPr>
            <a:spLocks noGrp="1"/>
          </p:cNvSpPr>
          <p:nvPr>
            <p:ph type="dt" sz="half" idx="10"/>
          </p:nvPr>
        </p:nvSpPr>
        <p:spPr/>
        <p:txBody>
          <a:bodyPr/>
          <a:lstStyle/>
          <a:p>
            <a:fld id="{95F9D6E1-A91D-4640-9F10-AB8786003E3D}" type="datetimeFigureOut">
              <a:rPr lang="en-AU" smtClean="0"/>
              <a:t>3/05/2021</a:t>
            </a:fld>
            <a:endParaRPr lang="en-AU" dirty="0"/>
          </a:p>
        </p:txBody>
      </p:sp>
      <p:sp>
        <p:nvSpPr>
          <p:cNvPr id="8" name="Footer Placeholder 7">
            <a:extLst>
              <a:ext uri="{FF2B5EF4-FFF2-40B4-BE49-F238E27FC236}">
                <a16:creationId xmlns:a16="http://schemas.microsoft.com/office/drawing/2014/main" id="{A2645ECF-DB3C-4BD3-BFF6-7532FC75200B}"/>
              </a:ext>
            </a:extLst>
          </p:cNvPr>
          <p:cNvSpPr>
            <a:spLocks noGrp="1"/>
          </p:cNvSpPr>
          <p:nvPr>
            <p:ph type="ftr" sz="quarter" idx="11"/>
          </p:nvPr>
        </p:nvSpPr>
        <p:spPr/>
        <p:txBody>
          <a:bodyPr/>
          <a:lstStyle/>
          <a:p>
            <a:endParaRPr lang="en-AU" dirty="0"/>
          </a:p>
        </p:txBody>
      </p:sp>
      <p:sp>
        <p:nvSpPr>
          <p:cNvPr id="9" name="Slide Number Placeholder 8">
            <a:extLst>
              <a:ext uri="{FF2B5EF4-FFF2-40B4-BE49-F238E27FC236}">
                <a16:creationId xmlns:a16="http://schemas.microsoft.com/office/drawing/2014/main" id="{D9C29026-7A5B-4F3E-90DA-97694644AB74}"/>
              </a:ext>
            </a:extLst>
          </p:cNvPr>
          <p:cNvSpPr>
            <a:spLocks noGrp="1"/>
          </p:cNvSpPr>
          <p:nvPr>
            <p:ph type="sldNum" sz="quarter" idx="12"/>
          </p:nvPr>
        </p:nvSpPr>
        <p:spPr/>
        <p:txBody>
          <a:bodyPr/>
          <a:lstStyle/>
          <a:p>
            <a:fld id="{123E62CC-726B-4745-A123-A01E07D0288B}" type="slidenum">
              <a:rPr lang="en-AU" smtClean="0"/>
              <a:t>‹#›</a:t>
            </a:fld>
            <a:endParaRPr lang="en-AU" dirty="0"/>
          </a:p>
        </p:txBody>
      </p:sp>
    </p:spTree>
    <p:extLst>
      <p:ext uri="{BB962C8B-B14F-4D97-AF65-F5344CB8AC3E}">
        <p14:creationId xmlns:p14="http://schemas.microsoft.com/office/powerpoint/2010/main" val="32140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CFA47-7ACA-4C00-B457-9A59853376E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DB2640F-DBBE-439D-88A3-4ACB2625F0A9}"/>
              </a:ext>
            </a:extLst>
          </p:cNvPr>
          <p:cNvSpPr>
            <a:spLocks noGrp="1"/>
          </p:cNvSpPr>
          <p:nvPr>
            <p:ph type="dt" sz="half" idx="10"/>
          </p:nvPr>
        </p:nvSpPr>
        <p:spPr/>
        <p:txBody>
          <a:bodyPr/>
          <a:lstStyle/>
          <a:p>
            <a:fld id="{95F9D6E1-A91D-4640-9F10-AB8786003E3D}" type="datetimeFigureOut">
              <a:rPr lang="en-AU" smtClean="0"/>
              <a:t>3/05/2021</a:t>
            </a:fld>
            <a:endParaRPr lang="en-AU" dirty="0"/>
          </a:p>
        </p:txBody>
      </p:sp>
      <p:sp>
        <p:nvSpPr>
          <p:cNvPr id="4" name="Footer Placeholder 3">
            <a:extLst>
              <a:ext uri="{FF2B5EF4-FFF2-40B4-BE49-F238E27FC236}">
                <a16:creationId xmlns:a16="http://schemas.microsoft.com/office/drawing/2014/main" id="{AC2DD556-8070-4AC4-89F8-94548E1E8601}"/>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15ED35D9-4F1C-4630-9DC2-A713A6FF66D8}"/>
              </a:ext>
            </a:extLst>
          </p:cNvPr>
          <p:cNvSpPr>
            <a:spLocks noGrp="1"/>
          </p:cNvSpPr>
          <p:nvPr>
            <p:ph type="sldNum" sz="quarter" idx="12"/>
          </p:nvPr>
        </p:nvSpPr>
        <p:spPr/>
        <p:txBody>
          <a:bodyPr/>
          <a:lstStyle/>
          <a:p>
            <a:fld id="{123E62CC-726B-4745-A123-A01E07D0288B}" type="slidenum">
              <a:rPr lang="en-AU" smtClean="0"/>
              <a:t>‹#›</a:t>
            </a:fld>
            <a:endParaRPr lang="en-AU" dirty="0"/>
          </a:p>
        </p:txBody>
      </p:sp>
    </p:spTree>
    <p:extLst>
      <p:ext uri="{BB962C8B-B14F-4D97-AF65-F5344CB8AC3E}">
        <p14:creationId xmlns:p14="http://schemas.microsoft.com/office/powerpoint/2010/main" val="3255296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1C5E1A-A990-4D79-8A54-2F3CFF3E6516}"/>
              </a:ext>
            </a:extLst>
          </p:cNvPr>
          <p:cNvSpPr>
            <a:spLocks noGrp="1"/>
          </p:cNvSpPr>
          <p:nvPr>
            <p:ph type="dt" sz="half" idx="10"/>
          </p:nvPr>
        </p:nvSpPr>
        <p:spPr/>
        <p:txBody>
          <a:bodyPr/>
          <a:lstStyle/>
          <a:p>
            <a:fld id="{95F9D6E1-A91D-4640-9F10-AB8786003E3D}" type="datetimeFigureOut">
              <a:rPr lang="en-AU" smtClean="0"/>
              <a:t>3/05/2021</a:t>
            </a:fld>
            <a:endParaRPr lang="en-AU" dirty="0"/>
          </a:p>
        </p:txBody>
      </p:sp>
      <p:sp>
        <p:nvSpPr>
          <p:cNvPr id="3" name="Footer Placeholder 2">
            <a:extLst>
              <a:ext uri="{FF2B5EF4-FFF2-40B4-BE49-F238E27FC236}">
                <a16:creationId xmlns:a16="http://schemas.microsoft.com/office/drawing/2014/main" id="{C65C3016-C3F0-4E45-B36A-101E621505F9}"/>
              </a:ext>
            </a:extLst>
          </p:cNvPr>
          <p:cNvSpPr>
            <a:spLocks noGrp="1"/>
          </p:cNvSpPr>
          <p:nvPr>
            <p:ph type="ftr" sz="quarter" idx="11"/>
          </p:nvPr>
        </p:nvSpPr>
        <p:spPr/>
        <p:txBody>
          <a:bodyPr/>
          <a:lstStyle/>
          <a:p>
            <a:endParaRPr lang="en-AU" dirty="0"/>
          </a:p>
        </p:txBody>
      </p:sp>
      <p:sp>
        <p:nvSpPr>
          <p:cNvPr id="4" name="Slide Number Placeholder 3">
            <a:extLst>
              <a:ext uri="{FF2B5EF4-FFF2-40B4-BE49-F238E27FC236}">
                <a16:creationId xmlns:a16="http://schemas.microsoft.com/office/drawing/2014/main" id="{7D55DA16-27F1-4EFC-A167-5E51D344E1BC}"/>
              </a:ext>
            </a:extLst>
          </p:cNvPr>
          <p:cNvSpPr>
            <a:spLocks noGrp="1"/>
          </p:cNvSpPr>
          <p:nvPr>
            <p:ph type="sldNum" sz="quarter" idx="12"/>
          </p:nvPr>
        </p:nvSpPr>
        <p:spPr/>
        <p:txBody>
          <a:bodyPr/>
          <a:lstStyle/>
          <a:p>
            <a:fld id="{123E62CC-726B-4745-A123-A01E07D0288B}" type="slidenum">
              <a:rPr lang="en-AU" smtClean="0"/>
              <a:t>‹#›</a:t>
            </a:fld>
            <a:endParaRPr lang="en-AU" dirty="0"/>
          </a:p>
        </p:txBody>
      </p:sp>
    </p:spTree>
    <p:extLst>
      <p:ext uri="{BB962C8B-B14F-4D97-AF65-F5344CB8AC3E}">
        <p14:creationId xmlns:p14="http://schemas.microsoft.com/office/powerpoint/2010/main" val="165016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B0DC1-0C05-4711-A392-52BC255D83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1A792EF0-2C42-4860-835C-4CE8590A41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FB7FADA-481A-4C48-89F1-24D475831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1B5005-52FB-4B84-8A1B-E6E10C796C32}"/>
              </a:ext>
            </a:extLst>
          </p:cNvPr>
          <p:cNvSpPr>
            <a:spLocks noGrp="1"/>
          </p:cNvSpPr>
          <p:nvPr>
            <p:ph type="dt" sz="half" idx="10"/>
          </p:nvPr>
        </p:nvSpPr>
        <p:spPr/>
        <p:txBody>
          <a:bodyPr/>
          <a:lstStyle/>
          <a:p>
            <a:fld id="{95F9D6E1-A91D-4640-9F10-AB8786003E3D}" type="datetimeFigureOut">
              <a:rPr lang="en-AU" smtClean="0"/>
              <a:t>3/05/2021</a:t>
            </a:fld>
            <a:endParaRPr lang="en-AU" dirty="0"/>
          </a:p>
        </p:txBody>
      </p:sp>
      <p:sp>
        <p:nvSpPr>
          <p:cNvPr id="6" name="Footer Placeholder 5">
            <a:extLst>
              <a:ext uri="{FF2B5EF4-FFF2-40B4-BE49-F238E27FC236}">
                <a16:creationId xmlns:a16="http://schemas.microsoft.com/office/drawing/2014/main" id="{24474FD7-9D91-4053-AECE-7DBBBB56EDDA}"/>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4D7AF268-74B9-44D4-88D3-961210998D84}"/>
              </a:ext>
            </a:extLst>
          </p:cNvPr>
          <p:cNvSpPr>
            <a:spLocks noGrp="1"/>
          </p:cNvSpPr>
          <p:nvPr>
            <p:ph type="sldNum" sz="quarter" idx="12"/>
          </p:nvPr>
        </p:nvSpPr>
        <p:spPr/>
        <p:txBody>
          <a:bodyPr/>
          <a:lstStyle/>
          <a:p>
            <a:fld id="{123E62CC-726B-4745-A123-A01E07D0288B}" type="slidenum">
              <a:rPr lang="en-AU" smtClean="0"/>
              <a:t>‹#›</a:t>
            </a:fld>
            <a:endParaRPr lang="en-AU" dirty="0"/>
          </a:p>
        </p:txBody>
      </p:sp>
    </p:spTree>
    <p:extLst>
      <p:ext uri="{BB962C8B-B14F-4D97-AF65-F5344CB8AC3E}">
        <p14:creationId xmlns:p14="http://schemas.microsoft.com/office/powerpoint/2010/main" val="390563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9ACBA-F701-45C1-8F44-69BE8C00A5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E4D274F-4DC3-4ADC-A58F-88C40FEC90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a:extLst>
              <a:ext uri="{FF2B5EF4-FFF2-40B4-BE49-F238E27FC236}">
                <a16:creationId xmlns:a16="http://schemas.microsoft.com/office/drawing/2014/main" id="{0CD0D5E6-FC26-441D-B604-548C23C0EB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F2510E-85BD-430D-A935-D309CA2A4B4C}"/>
              </a:ext>
            </a:extLst>
          </p:cNvPr>
          <p:cNvSpPr>
            <a:spLocks noGrp="1"/>
          </p:cNvSpPr>
          <p:nvPr>
            <p:ph type="dt" sz="half" idx="10"/>
          </p:nvPr>
        </p:nvSpPr>
        <p:spPr/>
        <p:txBody>
          <a:bodyPr/>
          <a:lstStyle/>
          <a:p>
            <a:fld id="{95F9D6E1-A91D-4640-9F10-AB8786003E3D}" type="datetimeFigureOut">
              <a:rPr lang="en-AU" smtClean="0"/>
              <a:t>3/05/2021</a:t>
            </a:fld>
            <a:endParaRPr lang="en-AU" dirty="0"/>
          </a:p>
        </p:txBody>
      </p:sp>
      <p:sp>
        <p:nvSpPr>
          <p:cNvPr id="6" name="Footer Placeholder 5">
            <a:extLst>
              <a:ext uri="{FF2B5EF4-FFF2-40B4-BE49-F238E27FC236}">
                <a16:creationId xmlns:a16="http://schemas.microsoft.com/office/drawing/2014/main" id="{A590CBA0-9B2E-4AF0-A736-07F6E3A64D7B}"/>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CE74FB25-45BB-486B-82DC-8A942045521F}"/>
              </a:ext>
            </a:extLst>
          </p:cNvPr>
          <p:cNvSpPr>
            <a:spLocks noGrp="1"/>
          </p:cNvSpPr>
          <p:nvPr>
            <p:ph type="sldNum" sz="quarter" idx="12"/>
          </p:nvPr>
        </p:nvSpPr>
        <p:spPr/>
        <p:txBody>
          <a:bodyPr/>
          <a:lstStyle/>
          <a:p>
            <a:fld id="{123E62CC-726B-4745-A123-A01E07D0288B}" type="slidenum">
              <a:rPr lang="en-AU" smtClean="0"/>
              <a:t>‹#›</a:t>
            </a:fld>
            <a:endParaRPr lang="en-AU" dirty="0"/>
          </a:p>
        </p:txBody>
      </p:sp>
    </p:spTree>
    <p:extLst>
      <p:ext uri="{BB962C8B-B14F-4D97-AF65-F5344CB8AC3E}">
        <p14:creationId xmlns:p14="http://schemas.microsoft.com/office/powerpoint/2010/main" val="2788693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D2C744-3F18-43A3-AAA2-5FDF3627D0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132165D-C1E9-4A19-B3F9-97785F6D1F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21F4D0C-C1EB-46AF-B534-C430215E70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F9D6E1-A91D-4640-9F10-AB8786003E3D}" type="datetimeFigureOut">
              <a:rPr lang="en-AU" smtClean="0"/>
              <a:t>3/05/2021</a:t>
            </a:fld>
            <a:endParaRPr lang="en-AU" dirty="0"/>
          </a:p>
        </p:txBody>
      </p:sp>
      <p:sp>
        <p:nvSpPr>
          <p:cNvPr id="5" name="Footer Placeholder 4">
            <a:extLst>
              <a:ext uri="{FF2B5EF4-FFF2-40B4-BE49-F238E27FC236}">
                <a16:creationId xmlns:a16="http://schemas.microsoft.com/office/drawing/2014/main" id="{AD35B791-0D3E-45B4-B916-7714C93843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946A4335-D600-4D2D-83AC-B81DD76C30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3E62CC-726B-4745-A123-A01E07D0288B}" type="slidenum">
              <a:rPr lang="en-AU" smtClean="0"/>
              <a:t>‹#›</a:t>
            </a:fld>
            <a:endParaRPr lang="en-AU" dirty="0"/>
          </a:p>
        </p:txBody>
      </p:sp>
    </p:spTree>
    <p:extLst>
      <p:ext uri="{BB962C8B-B14F-4D97-AF65-F5344CB8AC3E}">
        <p14:creationId xmlns:p14="http://schemas.microsoft.com/office/powerpoint/2010/main" val="4048978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gif"/></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1B8E2-B9F3-49F2-BB81-730060CA221C}"/>
              </a:ext>
            </a:extLst>
          </p:cNvPr>
          <p:cNvSpPr>
            <a:spLocks noGrp="1"/>
          </p:cNvSpPr>
          <p:nvPr>
            <p:ph type="ctrTitle"/>
          </p:nvPr>
        </p:nvSpPr>
        <p:spPr>
          <a:xfrm>
            <a:off x="1524000" y="563064"/>
            <a:ext cx="9144000" cy="2387600"/>
          </a:xfrm>
        </p:spPr>
        <p:txBody>
          <a:bodyPr/>
          <a:lstStyle/>
          <a:p>
            <a:r>
              <a:rPr lang="en-AU" u="sng" dirty="0"/>
              <a:t>ELECTRIC FIELDS</a:t>
            </a:r>
          </a:p>
        </p:txBody>
      </p:sp>
      <p:sp>
        <p:nvSpPr>
          <p:cNvPr id="3" name="Subtitle 2">
            <a:extLst>
              <a:ext uri="{FF2B5EF4-FFF2-40B4-BE49-F238E27FC236}">
                <a16:creationId xmlns:a16="http://schemas.microsoft.com/office/drawing/2014/main" id="{3A519A15-A4BA-4C13-A290-19A19B29E3B1}"/>
              </a:ext>
            </a:extLst>
          </p:cNvPr>
          <p:cNvSpPr>
            <a:spLocks noGrp="1"/>
          </p:cNvSpPr>
          <p:nvPr>
            <p:ph type="subTitle" idx="1"/>
          </p:nvPr>
        </p:nvSpPr>
        <p:spPr>
          <a:xfrm>
            <a:off x="1524000" y="3042739"/>
            <a:ext cx="9144000" cy="1655762"/>
          </a:xfrm>
        </p:spPr>
        <p:txBody>
          <a:bodyPr/>
          <a:lstStyle/>
          <a:p>
            <a:r>
              <a:rPr lang="en-AU" dirty="0"/>
              <a:t>A </a:t>
            </a:r>
            <a:r>
              <a:rPr lang="en-AU" i="1" dirty="0"/>
              <a:t>Shocking</a:t>
            </a:r>
            <a:r>
              <a:rPr lang="en-AU" dirty="0"/>
              <a:t> Development… Let’s </a:t>
            </a:r>
            <a:r>
              <a:rPr lang="en-AU" i="1" dirty="0"/>
              <a:t>Zap</a:t>
            </a:r>
            <a:r>
              <a:rPr lang="en-AU" dirty="0"/>
              <a:t> Through It!</a:t>
            </a:r>
          </a:p>
        </p:txBody>
      </p:sp>
      <p:pic>
        <p:nvPicPr>
          <p:cNvPr id="5" name="Picture 4">
            <a:extLst>
              <a:ext uri="{FF2B5EF4-FFF2-40B4-BE49-F238E27FC236}">
                <a16:creationId xmlns:a16="http://schemas.microsoft.com/office/drawing/2014/main" id="{71070B2C-AF3B-45EA-99E0-7B6BB9521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9036" y="3932802"/>
            <a:ext cx="1653928" cy="1890203"/>
          </a:xfrm>
          <a:prstGeom prst="rect">
            <a:avLst/>
          </a:prstGeom>
        </p:spPr>
      </p:pic>
    </p:spTree>
    <p:extLst>
      <p:ext uri="{BB962C8B-B14F-4D97-AF65-F5344CB8AC3E}">
        <p14:creationId xmlns:p14="http://schemas.microsoft.com/office/powerpoint/2010/main" val="2985286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EXAMPLES</a:t>
            </a:r>
          </a:p>
        </p:txBody>
      </p:sp>
      <p:sp>
        <p:nvSpPr>
          <p:cNvPr id="3" name="Content Placeholder 2">
            <a:extLst>
              <a:ext uri="{FF2B5EF4-FFF2-40B4-BE49-F238E27FC236}">
                <a16:creationId xmlns:a16="http://schemas.microsoft.com/office/drawing/2014/main" id="{50714ED7-2042-4DBE-B49A-3409889D02C0}"/>
              </a:ext>
            </a:extLst>
          </p:cNvPr>
          <p:cNvSpPr>
            <a:spLocks noGrp="1"/>
          </p:cNvSpPr>
          <p:nvPr>
            <p:ph idx="1"/>
          </p:nvPr>
        </p:nvSpPr>
        <p:spPr>
          <a:xfrm>
            <a:off x="838200" y="1630315"/>
            <a:ext cx="10515600" cy="4667251"/>
          </a:xfrm>
        </p:spPr>
        <p:txBody>
          <a:bodyPr>
            <a:normAutofit/>
          </a:bodyPr>
          <a:lstStyle/>
          <a:p>
            <a:r>
              <a:rPr lang="en-AU" dirty="0"/>
              <a:t>Q: An electric field causes an electron to experience a force of magnitude 8.00 x 10</a:t>
            </a:r>
            <a:r>
              <a:rPr lang="en-AU" baseline="30000" dirty="0"/>
              <a:t>-20</a:t>
            </a:r>
            <a:r>
              <a:rPr lang="en-AU" dirty="0"/>
              <a:t> N. Find the strength of the field:</a:t>
            </a:r>
          </a:p>
          <a:p>
            <a:r>
              <a:rPr lang="en-AU" dirty="0">
                <a:solidFill>
                  <a:srgbClr val="FF0000"/>
                </a:solidFill>
              </a:rPr>
              <a:t>A: E = F/q = (8.00 x 10</a:t>
            </a:r>
            <a:r>
              <a:rPr lang="en-AU" baseline="30000" dirty="0">
                <a:solidFill>
                  <a:srgbClr val="FF0000"/>
                </a:solidFill>
              </a:rPr>
              <a:t>-20</a:t>
            </a:r>
            <a:r>
              <a:rPr lang="en-AU" dirty="0">
                <a:solidFill>
                  <a:srgbClr val="FF0000"/>
                </a:solidFill>
              </a:rPr>
              <a:t>) / (1.60 x 10</a:t>
            </a:r>
            <a:r>
              <a:rPr lang="en-AU" baseline="30000" dirty="0">
                <a:solidFill>
                  <a:srgbClr val="FF0000"/>
                </a:solidFill>
              </a:rPr>
              <a:t>-19</a:t>
            </a:r>
            <a:r>
              <a:rPr lang="en-AU" dirty="0">
                <a:solidFill>
                  <a:srgbClr val="FF0000"/>
                </a:solidFill>
              </a:rPr>
              <a:t>) = </a:t>
            </a:r>
            <a:r>
              <a:rPr lang="en-AU" b="1" dirty="0">
                <a:solidFill>
                  <a:srgbClr val="FF0000"/>
                </a:solidFill>
              </a:rPr>
              <a:t>0.50 N C</a:t>
            </a:r>
            <a:r>
              <a:rPr lang="en-AU" b="1" baseline="30000" dirty="0">
                <a:solidFill>
                  <a:srgbClr val="FF0000"/>
                </a:solidFill>
              </a:rPr>
              <a:t>-1</a:t>
            </a:r>
            <a:r>
              <a:rPr lang="en-AU" dirty="0">
                <a:solidFill>
                  <a:srgbClr val="FF0000"/>
                </a:solidFill>
              </a:rPr>
              <a:t>.</a:t>
            </a:r>
            <a:endParaRPr lang="en-AU" dirty="0"/>
          </a:p>
          <a:p>
            <a:r>
              <a:rPr lang="en-AU" dirty="0"/>
              <a:t>Q: An alpha particle passes through an electric field of 0.25 N C</a:t>
            </a:r>
            <a:r>
              <a:rPr lang="en-AU" baseline="30000" dirty="0"/>
              <a:t>-1</a:t>
            </a:r>
            <a:r>
              <a:rPr lang="en-AU" dirty="0"/>
              <a:t>. Find the magnitude of the subsequent force acting on the particle:</a:t>
            </a:r>
          </a:p>
          <a:p>
            <a:r>
              <a:rPr lang="en-AU" dirty="0">
                <a:solidFill>
                  <a:srgbClr val="FF0000"/>
                </a:solidFill>
              </a:rPr>
              <a:t>A: F = Eq = (0.25) x (2 x 1.60 x 10</a:t>
            </a:r>
            <a:r>
              <a:rPr lang="en-AU" baseline="30000" dirty="0">
                <a:solidFill>
                  <a:srgbClr val="FF0000"/>
                </a:solidFill>
              </a:rPr>
              <a:t>-19</a:t>
            </a:r>
            <a:r>
              <a:rPr lang="en-AU" dirty="0">
                <a:solidFill>
                  <a:srgbClr val="FF0000"/>
                </a:solidFill>
              </a:rPr>
              <a:t>) = </a:t>
            </a:r>
            <a:r>
              <a:rPr lang="en-AU" b="1" dirty="0">
                <a:solidFill>
                  <a:srgbClr val="FF0000"/>
                </a:solidFill>
              </a:rPr>
              <a:t>8.00 x 10</a:t>
            </a:r>
            <a:r>
              <a:rPr lang="en-AU" b="1" baseline="30000" dirty="0">
                <a:solidFill>
                  <a:srgbClr val="FF0000"/>
                </a:solidFill>
              </a:rPr>
              <a:t>-20</a:t>
            </a:r>
            <a:r>
              <a:rPr lang="en-AU" b="1" dirty="0">
                <a:solidFill>
                  <a:srgbClr val="FF0000"/>
                </a:solidFill>
              </a:rPr>
              <a:t> N</a:t>
            </a:r>
            <a:r>
              <a:rPr lang="en-AU" dirty="0">
                <a:solidFill>
                  <a:srgbClr val="FF0000"/>
                </a:solidFill>
              </a:rPr>
              <a:t>.</a:t>
            </a:r>
          </a:p>
          <a:p>
            <a:r>
              <a:rPr lang="en-AU" dirty="0"/>
              <a:t>Q: A neutron passes through an electric field of 0.93 N C</a:t>
            </a:r>
            <a:r>
              <a:rPr lang="en-AU" baseline="30000" dirty="0"/>
              <a:t>-1</a:t>
            </a:r>
            <a:r>
              <a:rPr lang="en-AU" dirty="0"/>
              <a:t>. Find the magnitude of the subsequent force acting on the particle:</a:t>
            </a:r>
          </a:p>
          <a:p>
            <a:r>
              <a:rPr lang="en-AU" dirty="0">
                <a:solidFill>
                  <a:srgbClr val="FF0000"/>
                </a:solidFill>
              </a:rPr>
              <a:t>A: Neutrons have no charge, so it does not experience any force due to the electric field.</a:t>
            </a:r>
          </a:p>
        </p:txBody>
      </p:sp>
    </p:spTree>
    <p:extLst>
      <p:ext uri="{BB962C8B-B14F-4D97-AF65-F5344CB8AC3E}">
        <p14:creationId xmlns:p14="http://schemas.microsoft.com/office/powerpoint/2010/main" val="103449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2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left)">
                                      <p:cBhvr>
                                        <p:cTn id="1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COULOMB’S LAW</a:t>
            </a:r>
          </a:p>
        </p:txBody>
      </p:sp>
      <p:sp>
        <p:nvSpPr>
          <p:cNvPr id="3" name="Content Placeholder 2">
            <a:extLst>
              <a:ext uri="{FF2B5EF4-FFF2-40B4-BE49-F238E27FC236}">
                <a16:creationId xmlns:a16="http://schemas.microsoft.com/office/drawing/2014/main" id="{50714ED7-2042-4DBE-B49A-3409889D02C0}"/>
              </a:ext>
            </a:extLst>
          </p:cNvPr>
          <p:cNvSpPr>
            <a:spLocks noGrp="1"/>
          </p:cNvSpPr>
          <p:nvPr>
            <p:ph idx="1"/>
          </p:nvPr>
        </p:nvSpPr>
        <p:spPr>
          <a:xfrm>
            <a:off x="838200" y="1825625"/>
            <a:ext cx="10515600" cy="2715765"/>
          </a:xfrm>
        </p:spPr>
        <p:txBody>
          <a:bodyPr/>
          <a:lstStyle/>
          <a:p>
            <a:r>
              <a:rPr lang="en-AU" dirty="0"/>
              <a:t>We now know that, not only do charged particles generate electric fields, but charged particles entering an electric field (not their own) will experience a force. Logically, we can conclude that charged particles will each exert a force on the other when they pass near to one another. To calculate this force, we use Coulomb’s Law:</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D28130-1ACB-4E3A-9B32-5BEEF7018BB3}"/>
                  </a:ext>
                </a:extLst>
              </p:cNvPr>
              <p:cNvSpPr txBox="1"/>
              <p:nvPr/>
            </p:nvSpPr>
            <p:spPr>
              <a:xfrm>
                <a:off x="5767159" y="4918228"/>
                <a:ext cx="1952201" cy="756617"/>
              </a:xfrm>
              <a:prstGeom prst="rect">
                <a:avLst/>
              </a:prstGeom>
              <a:noFill/>
              <a:ln w="12700">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𝐹</m:t>
                      </m:r>
                      <m:r>
                        <a:rPr lang="en-AU" sz="2400" b="0" i="1" smtClean="0">
                          <a:latin typeface="Cambria Math" panose="02040503050406030204" pitchFamily="18" charset="0"/>
                        </a:rPr>
                        <m:t>=</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1</m:t>
                          </m:r>
                        </m:num>
                        <m:den>
                          <m:r>
                            <a:rPr lang="en-AU" sz="2400" b="0" i="1" smtClean="0">
                              <a:latin typeface="Cambria Math" panose="02040503050406030204" pitchFamily="18" charset="0"/>
                            </a:rPr>
                            <m:t>4</m:t>
                          </m:r>
                          <m:r>
                            <a:rPr lang="en-AU" sz="2400" b="0" i="1" smtClean="0">
                              <a:latin typeface="Cambria Math" panose="02040503050406030204" pitchFamily="18" charset="0"/>
                              <a:ea typeface="Cambria Math" panose="02040503050406030204" pitchFamily="18" charset="0"/>
                            </a:rPr>
                            <m:t>𝜋</m:t>
                          </m:r>
                          <m:sSub>
                            <m:sSubPr>
                              <m:ctrlPr>
                                <a:rPr lang="en-AU" sz="2400" b="0" i="1" smtClean="0">
                                  <a:latin typeface="Cambria Math" panose="02040503050406030204" pitchFamily="18" charset="0"/>
                                  <a:ea typeface="Cambria Math" panose="02040503050406030204" pitchFamily="18" charset="0"/>
                                </a:rPr>
                              </m:ctrlPr>
                            </m:sSubPr>
                            <m:e>
                              <m:r>
                                <a:rPr lang="en-AU" sz="2400" b="0" i="1" smtClean="0">
                                  <a:latin typeface="Cambria Math" panose="02040503050406030204" pitchFamily="18" charset="0"/>
                                  <a:ea typeface="Cambria Math" panose="02040503050406030204" pitchFamily="18" charset="0"/>
                                </a:rPr>
                                <m:t>𝜀</m:t>
                              </m:r>
                            </m:e>
                            <m:sub>
                              <m:r>
                                <a:rPr lang="en-AU" sz="2400" b="0" i="1" smtClean="0">
                                  <a:latin typeface="Cambria Math" panose="02040503050406030204" pitchFamily="18" charset="0"/>
                                  <a:ea typeface="Cambria Math" panose="02040503050406030204" pitchFamily="18" charset="0"/>
                                </a:rPr>
                                <m:t>0</m:t>
                              </m:r>
                            </m:sub>
                          </m:sSub>
                        </m:den>
                      </m:f>
                      <m:f>
                        <m:fPr>
                          <m:ctrlPr>
                            <a:rPr lang="en-AU" sz="2400" b="0" i="1" smtClean="0">
                              <a:latin typeface="Cambria Math" panose="02040503050406030204" pitchFamily="18" charset="0"/>
                            </a:rPr>
                          </m:ctrlPr>
                        </m:fPr>
                        <m:num>
                          <m:sSub>
                            <m:sSubPr>
                              <m:ctrlPr>
                                <a:rPr lang="en-AU" sz="2400" b="0" i="1" smtClean="0">
                                  <a:latin typeface="Cambria Math" panose="02040503050406030204" pitchFamily="18" charset="0"/>
                                </a:rPr>
                              </m:ctrlPr>
                            </m:sSubPr>
                            <m:e>
                              <m:r>
                                <a:rPr lang="en-AU" sz="2400" b="0" i="1" smtClean="0">
                                  <a:latin typeface="Cambria Math" panose="02040503050406030204" pitchFamily="18" charset="0"/>
                                </a:rPr>
                                <m:t>𝑞</m:t>
                              </m:r>
                            </m:e>
                            <m:sub>
                              <m:r>
                                <a:rPr lang="en-AU" sz="2400" b="0" i="1" smtClean="0">
                                  <a:latin typeface="Cambria Math" panose="02040503050406030204" pitchFamily="18" charset="0"/>
                                </a:rPr>
                                <m:t>1</m:t>
                              </m:r>
                            </m:sub>
                          </m:sSub>
                          <m:sSub>
                            <m:sSubPr>
                              <m:ctrlPr>
                                <a:rPr lang="en-AU" sz="2400" b="0" i="1" smtClean="0">
                                  <a:latin typeface="Cambria Math" panose="02040503050406030204" pitchFamily="18" charset="0"/>
                                </a:rPr>
                              </m:ctrlPr>
                            </m:sSubPr>
                            <m:e>
                              <m:r>
                                <a:rPr lang="en-AU" sz="2400" b="0" i="1" smtClean="0">
                                  <a:latin typeface="Cambria Math" panose="02040503050406030204" pitchFamily="18" charset="0"/>
                                </a:rPr>
                                <m:t>𝑞</m:t>
                              </m:r>
                            </m:e>
                            <m:sub>
                              <m:r>
                                <a:rPr lang="en-AU" sz="2400" b="0" i="1" smtClean="0">
                                  <a:latin typeface="Cambria Math" panose="02040503050406030204" pitchFamily="18" charset="0"/>
                                </a:rPr>
                                <m:t>2</m:t>
                              </m:r>
                            </m:sub>
                          </m:sSub>
                        </m:num>
                        <m:den>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𝑟</m:t>
                              </m:r>
                            </m:e>
                            <m:sup>
                              <m:r>
                                <a:rPr lang="en-AU" sz="2400" b="0" i="1" smtClean="0">
                                  <a:latin typeface="Cambria Math" panose="02040503050406030204" pitchFamily="18" charset="0"/>
                                </a:rPr>
                                <m:t>2</m:t>
                              </m:r>
                            </m:sup>
                          </m:sSup>
                        </m:den>
                      </m:f>
                    </m:oMath>
                  </m:oMathPara>
                </a14:m>
                <a:endParaRPr lang="en-AU" sz="2400" dirty="0"/>
              </a:p>
            </p:txBody>
          </p:sp>
        </mc:Choice>
        <mc:Fallback xmlns="">
          <p:sp>
            <p:nvSpPr>
              <p:cNvPr id="4" name="TextBox 3">
                <a:extLst>
                  <a:ext uri="{FF2B5EF4-FFF2-40B4-BE49-F238E27FC236}">
                    <a16:creationId xmlns:a16="http://schemas.microsoft.com/office/drawing/2014/main" id="{13D28130-1ACB-4E3A-9B32-5BEEF7018BB3}"/>
                  </a:ext>
                </a:extLst>
              </p:cNvPr>
              <p:cNvSpPr txBox="1">
                <a:spLocks noRot="1" noChangeAspect="1" noMove="1" noResize="1" noEditPoints="1" noAdjustHandles="1" noChangeArrowheads="1" noChangeShapeType="1" noTextEdit="1"/>
              </p:cNvSpPr>
              <p:nvPr/>
            </p:nvSpPr>
            <p:spPr>
              <a:xfrm>
                <a:off x="5767159" y="4918228"/>
                <a:ext cx="1952201" cy="756617"/>
              </a:xfrm>
              <a:prstGeom prst="rect">
                <a:avLst/>
              </a:prstGeom>
              <a:blipFill>
                <a:blip r:embed="rId2"/>
                <a:stretch>
                  <a:fillRect/>
                </a:stretch>
              </a:blipFill>
              <a:ln w="12700">
                <a:solidFill>
                  <a:srgbClr val="FF0000"/>
                </a:solidFill>
              </a:ln>
            </p:spPr>
            <p:txBody>
              <a:bodyPr/>
              <a:lstStyle/>
              <a:p>
                <a:r>
                  <a:rPr lang="en-AU">
                    <a:noFill/>
                  </a:rPr>
                  <a:t> </a:t>
                </a:r>
              </a:p>
            </p:txBody>
          </p:sp>
        </mc:Fallback>
      </mc:AlternateContent>
      <p:cxnSp>
        <p:nvCxnSpPr>
          <p:cNvPr id="6" name="Straight Arrow Connector 5">
            <a:extLst>
              <a:ext uri="{FF2B5EF4-FFF2-40B4-BE49-F238E27FC236}">
                <a16:creationId xmlns:a16="http://schemas.microsoft.com/office/drawing/2014/main" id="{73D908D8-818D-4560-A4CA-C6E44C578428}"/>
              </a:ext>
            </a:extLst>
          </p:cNvPr>
          <p:cNvCxnSpPr>
            <a:cxnSpLocks/>
            <a:stCxn id="13" idx="3"/>
            <a:endCxn id="4" idx="1"/>
          </p:cNvCxnSpPr>
          <p:nvPr/>
        </p:nvCxnSpPr>
        <p:spPr>
          <a:xfrm>
            <a:off x="4272962" y="4399348"/>
            <a:ext cx="1494197" cy="8971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EA5C316-E7A0-471E-BA8F-87F1C5930F33}"/>
              </a:ext>
            </a:extLst>
          </p:cNvPr>
          <p:cNvCxnSpPr>
            <a:cxnSpLocks/>
            <a:stCxn id="14" idx="1"/>
          </p:cNvCxnSpPr>
          <p:nvPr/>
        </p:nvCxnSpPr>
        <p:spPr>
          <a:xfrm flipH="1">
            <a:off x="7614665" y="4352973"/>
            <a:ext cx="397432" cy="6362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A51144C-15EE-4C84-BD80-E9AA1B0AE14E}"/>
              </a:ext>
            </a:extLst>
          </p:cNvPr>
          <p:cNvCxnSpPr>
            <a:cxnSpLocks/>
            <a:stCxn id="14" idx="1"/>
          </p:cNvCxnSpPr>
          <p:nvPr/>
        </p:nvCxnSpPr>
        <p:spPr>
          <a:xfrm flipH="1">
            <a:off x="7235301" y="4352973"/>
            <a:ext cx="776796" cy="6362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291BC9E1-4C6F-4E6E-98EE-4DFE807124EA}"/>
              </a:ext>
            </a:extLst>
          </p:cNvPr>
          <p:cNvSpPr txBox="1">
            <a:spLocks/>
          </p:cNvSpPr>
          <p:nvPr/>
        </p:nvSpPr>
        <p:spPr>
          <a:xfrm>
            <a:off x="3102161" y="4210931"/>
            <a:ext cx="1170801" cy="3768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Force (N)</a:t>
            </a:r>
          </a:p>
        </p:txBody>
      </p:sp>
      <p:sp>
        <p:nvSpPr>
          <p:cNvPr id="14" name="Content Placeholder 2">
            <a:extLst>
              <a:ext uri="{FF2B5EF4-FFF2-40B4-BE49-F238E27FC236}">
                <a16:creationId xmlns:a16="http://schemas.microsoft.com/office/drawing/2014/main" id="{096197B6-5939-4505-9644-60A475A62A49}"/>
              </a:ext>
            </a:extLst>
          </p:cNvPr>
          <p:cNvSpPr txBox="1">
            <a:spLocks/>
          </p:cNvSpPr>
          <p:nvPr/>
        </p:nvSpPr>
        <p:spPr>
          <a:xfrm>
            <a:off x="8012097" y="4164556"/>
            <a:ext cx="2423604" cy="3768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Charges (C)</a:t>
            </a:r>
          </a:p>
        </p:txBody>
      </p:sp>
      <p:cxnSp>
        <p:nvCxnSpPr>
          <p:cNvPr id="15" name="Straight Arrow Connector 14">
            <a:extLst>
              <a:ext uri="{FF2B5EF4-FFF2-40B4-BE49-F238E27FC236}">
                <a16:creationId xmlns:a16="http://schemas.microsoft.com/office/drawing/2014/main" id="{188D65E2-FDAF-43E1-B7EA-E513554F84EF}"/>
              </a:ext>
            </a:extLst>
          </p:cNvPr>
          <p:cNvCxnSpPr>
            <a:cxnSpLocks/>
            <a:stCxn id="16" idx="1"/>
          </p:cNvCxnSpPr>
          <p:nvPr/>
        </p:nvCxnSpPr>
        <p:spPr>
          <a:xfrm flipH="1" flipV="1">
            <a:off x="7341833" y="5674845"/>
            <a:ext cx="670264" cy="5065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5C412EDB-B8A6-428A-BECE-036B13979265}"/>
              </a:ext>
            </a:extLst>
          </p:cNvPr>
          <p:cNvSpPr txBox="1">
            <a:spLocks/>
          </p:cNvSpPr>
          <p:nvPr/>
        </p:nvSpPr>
        <p:spPr>
          <a:xfrm>
            <a:off x="8012097" y="5992983"/>
            <a:ext cx="3679794" cy="3768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Distance between charges (m)</a:t>
            </a:r>
          </a:p>
        </p:txBody>
      </p:sp>
      <p:cxnSp>
        <p:nvCxnSpPr>
          <p:cNvPr id="19" name="Straight Arrow Connector 18">
            <a:extLst>
              <a:ext uri="{FF2B5EF4-FFF2-40B4-BE49-F238E27FC236}">
                <a16:creationId xmlns:a16="http://schemas.microsoft.com/office/drawing/2014/main" id="{7E210F00-CDD3-49B4-B970-F1F64E200522}"/>
              </a:ext>
            </a:extLst>
          </p:cNvPr>
          <p:cNvCxnSpPr>
            <a:cxnSpLocks/>
            <a:stCxn id="20" idx="3"/>
          </p:cNvCxnSpPr>
          <p:nvPr/>
        </p:nvCxnSpPr>
        <p:spPr>
          <a:xfrm flipV="1">
            <a:off x="6507332" y="5674845"/>
            <a:ext cx="355107" cy="3378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74C47E9A-761F-44FC-BF2B-A4784DFF1F2B}"/>
              </a:ext>
            </a:extLst>
          </p:cNvPr>
          <p:cNvSpPr txBox="1">
            <a:spLocks/>
          </p:cNvSpPr>
          <p:nvPr/>
        </p:nvSpPr>
        <p:spPr>
          <a:xfrm>
            <a:off x="1162975" y="5824307"/>
            <a:ext cx="5344357" cy="3768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Permittivity of Free Space (8.85 x 10</a:t>
            </a:r>
            <a:r>
              <a:rPr lang="en-AU" sz="2000" baseline="30000" dirty="0"/>
              <a:t>-12</a:t>
            </a:r>
            <a:r>
              <a:rPr lang="en-AU" sz="2000" dirty="0"/>
              <a:t> C</a:t>
            </a:r>
            <a:r>
              <a:rPr lang="en-AU" sz="2000" baseline="30000" dirty="0"/>
              <a:t>2</a:t>
            </a:r>
            <a:r>
              <a:rPr lang="en-AU" sz="2000" dirty="0"/>
              <a:t> N</a:t>
            </a:r>
            <a:r>
              <a:rPr lang="en-AU" sz="2000" baseline="30000" dirty="0"/>
              <a:t>-1</a:t>
            </a:r>
            <a:r>
              <a:rPr lang="en-AU" sz="2000" dirty="0"/>
              <a:t> m</a:t>
            </a:r>
            <a:r>
              <a:rPr lang="en-AU" sz="2000" baseline="30000" dirty="0"/>
              <a:t>-2</a:t>
            </a:r>
            <a:r>
              <a:rPr lang="en-AU" sz="2000" dirty="0"/>
              <a:t>)</a:t>
            </a:r>
          </a:p>
        </p:txBody>
      </p:sp>
      <p:sp>
        <p:nvSpPr>
          <p:cNvPr id="28" name="Content Placeholder 2">
            <a:extLst>
              <a:ext uri="{FF2B5EF4-FFF2-40B4-BE49-F238E27FC236}">
                <a16:creationId xmlns:a16="http://schemas.microsoft.com/office/drawing/2014/main" id="{9FA8C9AB-069F-49DD-8A93-65BC9E6619E1}"/>
              </a:ext>
            </a:extLst>
          </p:cNvPr>
          <p:cNvSpPr txBox="1">
            <a:spLocks/>
          </p:cNvSpPr>
          <p:nvPr/>
        </p:nvSpPr>
        <p:spPr>
          <a:xfrm>
            <a:off x="1553593" y="6157836"/>
            <a:ext cx="4287914" cy="3768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1600" i="1" dirty="0"/>
              <a:t>*Called the ‘Electric Constant’ on your Data Sheet</a:t>
            </a:r>
          </a:p>
        </p:txBody>
      </p:sp>
    </p:spTree>
    <p:extLst>
      <p:ext uri="{BB962C8B-B14F-4D97-AF65-F5344CB8AC3E}">
        <p14:creationId xmlns:p14="http://schemas.microsoft.com/office/powerpoint/2010/main" val="4171565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THE ‘ELECTRIC CONSTANT’</a:t>
            </a:r>
          </a:p>
        </p:txBody>
      </p:sp>
      <p:sp>
        <p:nvSpPr>
          <p:cNvPr id="3" name="Content Placeholder 2">
            <a:extLst>
              <a:ext uri="{FF2B5EF4-FFF2-40B4-BE49-F238E27FC236}">
                <a16:creationId xmlns:a16="http://schemas.microsoft.com/office/drawing/2014/main" id="{50714ED7-2042-4DBE-B49A-3409889D02C0}"/>
              </a:ext>
            </a:extLst>
          </p:cNvPr>
          <p:cNvSpPr>
            <a:spLocks noGrp="1"/>
          </p:cNvSpPr>
          <p:nvPr>
            <p:ph idx="1"/>
          </p:nvPr>
        </p:nvSpPr>
        <p:spPr>
          <a:xfrm>
            <a:off x="838200" y="1825625"/>
            <a:ext cx="10515600" cy="4667250"/>
          </a:xfrm>
        </p:spPr>
        <p:txBody>
          <a:bodyPr>
            <a:normAutofit/>
          </a:bodyPr>
          <a:lstStyle/>
          <a:p>
            <a:r>
              <a:rPr lang="en-AU" dirty="0"/>
              <a:t>The ‘Electric Constant’ goes by a number of names (we will stick to the first two):</a:t>
            </a:r>
          </a:p>
          <a:p>
            <a:pPr lvl="1"/>
            <a:r>
              <a:rPr lang="en-AU" dirty="0"/>
              <a:t>Electric Constant</a:t>
            </a:r>
          </a:p>
          <a:p>
            <a:pPr lvl="1"/>
            <a:r>
              <a:rPr lang="en-AU" dirty="0"/>
              <a:t>Permittivity of Free Space</a:t>
            </a:r>
          </a:p>
          <a:p>
            <a:pPr lvl="1"/>
            <a:r>
              <a:rPr lang="en-AU" dirty="0"/>
              <a:t>Vacuum Permittivity</a:t>
            </a:r>
          </a:p>
          <a:p>
            <a:pPr lvl="1"/>
            <a:r>
              <a:rPr lang="en-AU" dirty="0"/>
              <a:t>Dielectric Constant of a Vacuum</a:t>
            </a:r>
          </a:p>
          <a:p>
            <a:pPr lvl="1"/>
            <a:r>
              <a:rPr lang="en-AU" dirty="0"/>
              <a:t>Distributed Capacitance of the Vacuum</a:t>
            </a:r>
          </a:p>
          <a:p>
            <a:pPr lvl="1"/>
            <a:endParaRPr lang="en-AU" dirty="0"/>
          </a:p>
          <a:p>
            <a:r>
              <a:rPr lang="en-AU" dirty="0"/>
              <a:t>Different media have their own permittivity, usually higher than that of a vacuum.</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D28130-1ACB-4E3A-9B32-5BEEF7018BB3}"/>
                  </a:ext>
                </a:extLst>
              </p:cNvPr>
              <p:cNvSpPr txBox="1"/>
              <p:nvPr/>
            </p:nvSpPr>
            <p:spPr>
              <a:xfrm>
                <a:off x="7196464" y="647931"/>
                <a:ext cx="578107" cy="615553"/>
              </a:xfrm>
              <a:prstGeom prst="rect">
                <a:avLst/>
              </a:prstGeom>
              <a:noFill/>
              <a:ln w="1270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AU" sz="4000" i="1">
                              <a:latin typeface="Cambria Math" panose="02040503050406030204" pitchFamily="18" charset="0"/>
                              <a:ea typeface="Cambria Math" panose="02040503050406030204" pitchFamily="18" charset="0"/>
                            </a:rPr>
                          </m:ctrlPr>
                        </m:sSubPr>
                        <m:e>
                          <m:r>
                            <a:rPr lang="en-AU" sz="4000" i="1">
                              <a:latin typeface="Cambria Math" panose="02040503050406030204" pitchFamily="18" charset="0"/>
                              <a:ea typeface="Cambria Math" panose="02040503050406030204" pitchFamily="18" charset="0"/>
                            </a:rPr>
                            <m:t>𝜀</m:t>
                          </m:r>
                        </m:e>
                        <m:sub>
                          <m:r>
                            <a:rPr lang="en-AU" sz="4000" i="1">
                              <a:latin typeface="Cambria Math" panose="02040503050406030204" pitchFamily="18" charset="0"/>
                              <a:ea typeface="Cambria Math" panose="02040503050406030204" pitchFamily="18" charset="0"/>
                            </a:rPr>
                            <m:t>0</m:t>
                          </m:r>
                        </m:sub>
                      </m:sSub>
                    </m:oMath>
                  </m:oMathPara>
                </a14:m>
                <a:endParaRPr lang="en-AU" sz="4000" dirty="0"/>
              </a:p>
            </p:txBody>
          </p:sp>
        </mc:Choice>
        <mc:Fallback xmlns="">
          <p:sp>
            <p:nvSpPr>
              <p:cNvPr id="4" name="TextBox 3">
                <a:extLst>
                  <a:ext uri="{FF2B5EF4-FFF2-40B4-BE49-F238E27FC236}">
                    <a16:creationId xmlns:a16="http://schemas.microsoft.com/office/drawing/2014/main" id="{13D28130-1ACB-4E3A-9B32-5BEEF7018BB3}"/>
                  </a:ext>
                </a:extLst>
              </p:cNvPr>
              <p:cNvSpPr txBox="1">
                <a:spLocks noRot="1" noChangeAspect="1" noMove="1" noResize="1" noEditPoints="1" noAdjustHandles="1" noChangeArrowheads="1" noChangeShapeType="1" noTextEdit="1"/>
              </p:cNvSpPr>
              <p:nvPr/>
            </p:nvSpPr>
            <p:spPr>
              <a:xfrm>
                <a:off x="7196464" y="647931"/>
                <a:ext cx="578107" cy="615553"/>
              </a:xfrm>
              <a:prstGeom prst="rect">
                <a:avLst/>
              </a:prstGeom>
              <a:blipFill>
                <a:blip r:embed="rId2"/>
                <a:stretch>
                  <a:fillRect/>
                </a:stretch>
              </a:blipFill>
              <a:ln w="12700">
                <a:noFill/>
              </a:ln>
            </p:spPr>
            <p:txBody>
              <a:bodyPr/>
              <a:lstStyle/>
              <a:p>
                <a:r>
                  <a:rPr lang="en-AU">
                    <a:noFill/>
                  </a:rPr>
                  <a:t> </a:t>
                </a:r>
              </a:p>
            </p:txBody>
          </p:sp>
        </mc:Fallback>
      </mc:AlternateContent>
    </p:spTree>
    <p:extLst>
      <p:ext uri="{BB962C8B-B14F-4D97-AF65-F5344CB8AC3E}">
        <p14:creationId xmlns:p14="http://schemas.microsoft.com/office/powerpoint/2010/main" val="98802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3000" fill="hold" nodeType="clickEffect">
                                  <p:stCondLst>
                                    <p:cond delay="0"/>
                                  </p:stCondLst>
                                  <p:childTnLst>
                                    <p:animEffect transition="out" filter="fade">
                                      <p:cBhvr>
                                        <p:cTn id="6" dur="500" tmFilter="0, 0; .2, .5; .8, .5; 1, 0"/>
                                        <p:tgtEl>
                                          <p:spTgt spid="3">
                                            <p:txEl>
                                              <p:pRg st="1" end="1"/>
                                            </p:txEl>
                                          </p:spTgt>
                                        </p:tgtEl>
                                      </p:cBhvr>
                                    </p:animEffect>
                                    <p:animScale>
                                      <p:cBhvr>
                                        <p:cTn id="7" dur="250" autoRev="1" fill="hold"/>
                                        <p:tgtEl>
                                          <p:spTgt spid="3">
                                            <p:txEl>
                                              <p:pRg st="1" end="1"/>
                                            </p:txEl>
                                          </p:spTgt>
                                        </p:tgtEl>
                                      </p:cBhvr>
                                      <p:by x="105000" y="105000"/>
                                    </p:animScale>
                                  </p:childTnLst>
                                </p:cTn>
                              </p:par>
                              <p:par>
                                <p:cTn id="8" presetID="26" presetClass="emph" presetSubtype="0" repeatCount="3000" fill="hold" nodeType="withEffect">
                                  <p:stCondLst>
                                    <p:cond delay="0"/>
                                  </p:stCondLst>
                                  <p:childTnLst>
                                    <p:animEffect transition="out" filter="fade">
                                      <p:cBhvr>
                                        <p:cTn id="9" dur="500" tmFilter="0, 0; .2, .5; .8, .5; 1, 0"/>
                                        <p:tgtEl>
                                          <p:spTgt spid="3">
                                            <p:txEl>
                                              <p:pRg st="2" end="2"/>
                                            </p:txEl>
                                          </p:spTgt>
                                        </p:tgtEl>
                                      </p:cBhvr>
                                    </p:animEffect>
                                    <p:animScale>
                                      <p:cBhvr>
                                        <p:cTn id="10" dur="250" autoRev="1" fill="hold"/>
                                        <p:tgtEl>
                                          <p:spTgt spid="3">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THE ‘ELECTRIC CONSTANT’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0714ED7-2042-4DBE-B49A-3409889D02C0}"/>
                  </a:ext>
                </a:extLst>
              </p:cNvPr>
              <p:cNvSpPr>
                <a:spLocks noGrp="1"/>
              </p:cNvSpPr>
              <p:nvPr>
                <p:ph idx="1"/>
              </p:nvPr>
            </p:nvSpPr>
            <p:spPr>
              <a:xfrm>
                <a:off x="838200" y="1825625"/>
                <a:ext cx="10515600" cy="4667250"/>
              </a:xfrm>
            </p:spPr>
            <p:txBody>
              <a:bodyPr>
                <a:normAutofit/>
              </a:bodyPr>
              <a:lstStyle/>
              <a:p>
                <a:r>
                  <a:rPr lang="en-AU" dirty="0"/>
                  <a:t>Essentially, the ‘permittivity’ (</a:t>
                </a:r>
                <a14:m>
                  <m:oMath xmlns:m="http://schemas.openxmlformats.org/officeDocument/2006/math">
                    <m:r>
                      <a:rPr lang="en-AU" sz="2800" i="1" smtClean="0">
                        <a:latin typeface="Cambria Math" panose="02040503050406030204" pitchFamily="18" charset="0"/>
                        <a:ea typeface="Cambria Math" panose="02040503050406030204" pitchFamily="18" charset="0"/>
                      </a:rPr>
                      <m:t>𝜀</m:t>
                    </m:r>
                  </m:oMath>
                </a14:m>
                <a:r>
                  <a:rPr lang="en-AU" dirty="0"/>
                  <a:t>) of a substance tells us how easy it is for a substance to support an electric field (or ‘the electric polarizability of a dielectric’, to sound fancy).</a:t>
                </a:r>
              </a:p>
              <a:p>
                <a:r>
                  <a:rPr lang="en-AU" dirty="0"/>
                  <a:t>A higher ‘permittivity’ means that it is </a:t>
                </a:r>
                <a:r>
                  <a:rPr lang="en-AU" i="1" dirty="0"/>
                  <a:t>harder</a:t>
                </a:r>
                <a:r>
                  <a:rPr lang="en-AU" dirty="0"/>
                  <a:t> for a substance to support an electric field. This is because the medium itself polarizes more in response to an applied electric field, partially counteracting the effect of the applied electric field.</a:t>
                </a:r>
              </a:p>
              <a:p>
                <a:r>
                  <a:rPr lang="en-AU" dirty="0"/>
                  <a:t>In practice, this means that substances with higher permittivities will support a weaker electric field than a substance with a low permittivity (for the same charge).</a:t>
                </a:r>
              </a:p>
            </p:txBody>
          </p:sp>
        </mc:Choice>
        <mc:Fallback>
          <p:sp>
            <p:nvSpPr>
              <p:cNvPr id="3" name="Content Placeholder 2">
                <a:extLst>
                  <a:ext uri="{FF2B5EF4-FFF2-40B4-BE49-F238E27FC236}">
                    <a16:creationId xmlns:a16="http://schemas.microsoft.com/office/drawing/2014/main" id="{50714ED7-2042-4DBE-B49A-3409889D02C0}"/>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3D28130-1ACB-4E3A-9B32-5BEEF7018BB3}"/>
                  </a:ext>
                </a:extLst>
              </p:cNvPr>
              <p:cNvSpPr txBox="1"/>
              <p:nvPr/>
            </p:nvSpPr>
            <p:spPr>
              <a:xfrm>
                <a:off x="7196464" y="647931"/>
                <a:ext cx="365741" cy="615553"/>
              </a:xfrm>
              <a:prstGeom prst="rect">
                <a:avLst/>
              </a:prstGeom>
              <a:noFill/>
              <a:ln w="1270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4000" i="1">
                          <a:latin typeface="Cambria Math" panose="02040503050406030204" pitchFamily="18" charset="0"/>
                          <a:ea typeface="Cambria Math" panose="02040503050406030204" pitchFamily="18" charset="0"/>
                        </a:rPr>
                        <m:t>𝜀</m:t>
                      </m:r>
                    </m:oMath>
                  </m:oMathPara>
                </a14:m>
                <a:endParaRPr lang="en-AU" sz="4000" dirty="0"/>
              </a:p>
            </p:txBody>
          </p:sp>
        </mc:Choice>
        <mc:Fallback>
          <p:sp>
            <p:nvSpPr>
              <p:cNvPr id="4" name="TextBox 3">
                <a:extLst>
                  <a:ext uri="{FF2B5EF4-FFF2-40B4-BE49-F238E27FC236}">
                    <a16:creationId xmlns:a16="http://schemas.microsoft.com/office/drawing/2014/main" id="{13D28130-1ACB-4E3A-9B32-5BEEF7018BB3}"/>
                  </a:ext>
                </a:extLst>
              </p:cNvPr>
              <p:cNvSpPr txBox="1">
                <a:spLocks noRot="1" noChangeAspect="1" noMove="1" noResize="1" noEditPoints="1" noAdjustHandles="1" noChangeArrowheads="1" noChangeShapeType="1" noTextEdit="1"/>
              </p:cNvSpPr>
              <p:nvPr/>
            </p:nvSpPr>
            <p:spPr>
              <a:xfrm>
                <a:off x="7196464" y="647931"/>
                <a:ext cx="365741" cy="615553"/>
              </a:xfrm>
              <a:prstGeom prst="rect">
                <a:avLst/>
              </a:prstGeom>
              <a:blipFill>
                <a:blip r:embed="rId3"/>
                <a:stretch>
                  <a:fillRect/>
                </a:stretch>
              </a:blipFill>
              <a:ln w="12700">
                <a:noFill/>
              </a:ln>
            </p:spPr>
            <p:txBody>
              <a:bodyPr/>
              <a:lstStyle/>
              <a:p>
                <a:r>
                  <a:rPr lang="en-AU">
                    <a:noFill/>
                  </a:rPr>
                  <a:t> </a:t>
                </a:r>
              </a:p>
            </p:txBody>
          </p:sp>
        </mc:Fallback>
      </mc:AlternateContent>
    </p:spTree>
    <p:extLst>
      <p:ext uri="{BB962C8B-B14F-4D97-AF65-F5344CB8AC3E}">
        <p14:creationId xmlns:p14="http://schemas.microsoft.com/office/powerpoint/2010/main" val="2402004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THE ‘ELECTRIC CONSTANT’</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3D28130-1ACB-4E3A-9B32-5BEEF7018BB3}"/>
                  </a:ext>
                </a:extLst>
              </p:cNvPr>
              <p:cNvSpPr txBox="1"/>
              <p:nvPr/>
            </p:nvSpPr>
            <p:spPr>
              <a:xfrm>
                <a:off x="7196464" y="647931"/>
                <a:ext cx="365741" cy="615553"/>
              </a:xfrm>
              <a:prstGeom prst="rect">
                <a:avLst/>
              </a:prstGeom>
              <a:noFill/>
              <a:ln w="1270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4000" i="1">
                          <a:latin typeface="Cambria Math" panose="02040503050406030204" pitchFamily="18" charset="0"/>
                          <a:ea typeface="Cambria Math" panose="02040503050406030204" pitchFamily="18" charset="0"/>
                        </a:rPr>
                        <m:t>𝜀</m:t>
                      </m:r>
                    </m:oMath>
                  </m:oMathPara>
                </a14:m>
                <a:endParaRPr lang="en-AU" sz="4000" dirty="0"/>
              </a:p>
            </p:txBody>
          </p:sp>
        </mc:Choice>
        <mc:Fallback>
          <p:sp>
            <p:nvSpPr>
              <p:cNvPr id="4" name="TextBox 3">
                <a:extLst>
                  <a:ext uri="{FF2B5EF4-FFF2-40B4-BE49-F238E27FC236}">
                    <a16:creationId xmlns:a16="http://schemas.microsoft.com/office/drawing/2014/main" id="{13D28130-1ACB-4E3A-9B32-5BEEF7018BB3}"/>
                  </a:ext>
                </a:extLst>
              </p:cNvPr>
              <p:cNvSpPr txBox="1">
                <a:spLocks noRot="1" noChangeAspect="1" noMove="1" noResize="1" noEditPoints="1" noAdjustHandles="1" noChangeArrowheads="1" noChangeShapeType="1" noTextEdit="1"/>
              </p:cNvSpPr>
              <p:nvPr/>
            </p:nvSpPr>
            <p:spPr>
              <a:xfrm>
                <a:off x="7196464" y="647931"/>
                <a:ext cx="365741" cy="615553"/>
              </a:xfrm>
              <a:prstGeom prst="rect">
                <a:avLst/>
              </a:prstGeom>
              <a:blipFill>
                <a:blip r:embed="rId3"/>
                <a:stretch>
                  <a:fillRect/>
                </a:stretch>
              </a:blipFill>
              <a:ln w="12700">
                <a:noFill/>
              </a:ln>
            </p:spPr>
            <p:txBody>
              <a:bodyPr/>
              <a:lstStyle/>
              <a:p>
                <a:r>
                  <a:rPr lang="en-AU">
                    <a:noFill/>
                  </a:rPr>
                  <a:t> </a:t>
                </a:r>
              </a:p>
            </p:txBody>
          </p:sp>
        </mc:Fallback>
      </mc:AlternateContent>
      <p:pic>
        <p:nvPicPr>
          <p:cNvPr id="1026" name="Picture 2">
            <a:extLst>
              <a:ext uri="{FF2B5EF4-FFF2-40B4-BE49-F238E27FC236}">
                <a16:creationId xmlns:a16="http://schemas.microsoft.com/office/drawing/2014/main" id="{3BF6F1B2-5BF1-4D29-9EA5-A1F35CE9C0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1621" y="1452663"/>
            <a:ext cx="4728757" cy="4928053"/>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6D83FDF5-629D-4198-A4A5-DD30761EA7D9}"/>
              </a:ext>
            </a:extLst>
          </p:cNvPr>
          <p:cNvSpPr>
            <a:spLocks noGrp="1"/>
          </p:cNvSpPr>
          <p:nvPr>
            <p:ph idx="1"/>
          </p:nvPr>
        </p:nvSpPr>
        <p:spPr>
          <a:xfrm>
            <a:off x="990043" y="3397948"/>
            <a:ext cx="1685064" cy="518741"/>
          </a:xfrm>
        </p:spPr>
        <p:txBody>
          <a:bodyPr>
            <a:normAutofit/>
          </a:bodyPr>
          <a:lstStyle/>
          <a:p>
            <a:pPr marL="0" indent="0">
              <a:buNone/>
            </a:pPr>
            <a:r>
              <a:rPr lang="en-AU" sz="2400" dirty="0"/>
              <a:t>Applied E</a:t>
            </a:r>
          </a:p>
        </p:txBody>
      </p:sp>
      <p:sp>
        <p:nvSpPr>
          <p:cNvPr id="9" name="Content Placeholder 2">
            <a:extLst>
              <a:ext uri="{FF2B5EF4-FFF2-40B4-BE49-F238E27FC236}">
                <a16:creationId xmlns:a16="http://schemas.microsoft.com/office/drawing/2014/main" id="{3E393053-9045-45DF-B745-FB1A1936A054}"/>
              </a:ext>
            </a:extLst>
          </p:cNvPr>
          <p:cNvSpPr txBox="1">
            <a:spLocks/>
          </p:cNvSpPr>
          <p:nvPr/>
        </p:nvSpPr>
        <p:spPr>
          <a:xfrm>
            <a:off x="990042" y="4574953"/>
            <a:ext cx="2220087" cy="104899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E from dielectric in response to Applied E</a:t>
            </a:r>
          </a:p>
        </p:txBody>
      </p:sp>
      <p:sp>
        <p:nvSpPr>
          <p:cNvPr id="10" name="Content Placeholder 2">
            <a:extLst>
              <a:ext uri="{FF2B5EF4-FFF2-40B4-BE49-F238E27FC236}">
                <a16:creationId xmlns:a16="http://schemas.microsoft.com/office/drawing/2014/main" id="{7BF4292C-4F69-448C-A538-2C7E7C736D3A}"/>
              </a:ext>
            </a:extLst>
          </p:cNvPr>
          <p:cNvSpPr txBox="1">
            <a:spLocks/>
          </p:cNvSpPr>
          <p:nvPr/>
        </p:nvSpPr>
        <p:spPr>
          <a:xfrm>
            <a:off x="9516894" y="5099451"/>
            <a:ext cx="2477310" cy="120407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400" dirty="0"/>
              <a:t>Dielectric (medium containing charged particles that will respond to an applied electric field)</a:t>
            </a:r>
          </a:p>
        </p:txBody>
      </p:sp>
      <p:cxnSp>
        <p:nvCxnSpPr>
          <p:cNvPr id="11" name="Straight Arrow Connector 10">
            <a:extLst>
              <a:ext uri="{FF2B5EF4-FFF2-40B4-BE49-F238E27FC236}">
                <a16:creationId xmlns:a16="http://schemas.microsoft.com/office/drawing/2014/main" id="{BF01B66A-42B9-4AD2-B715-124F1EDB792E}"/>
              </a:ext>
            </a:extLst>
          </p:cNvPr>
          <p:cNvCxnSpPr>
            <a:stCxn id="8" idx="3"/>
          </p:cNvCxnSpPr>
          <p:nvPr/>
        </p:nvCxnSpPr>
        <p:spPr>
          <a:xfrm>
            <a:off x="2675107" y="3657319"/>
            <a:ext cx="1741250" cy="1002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A892F98-0126-4C8D-8E91-F6F993D55842}"/>
              </a:ext>
            </a:extLst>
          </p:cNvPr>
          <p:cNvCxnSpPr>
            <a:stCxn id="8" idx="3"/>
          </p:cNvCxnSpPr>
          <p:nvPr/>
        </p:nvCxnSpPr>
        <p:spPr>
          <a:xfrm flipV="1">
            <a:off x="2675107" y="2918298"/>
            <a:ext cx="1685064" cy="739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59B5E54-4C62-47F9-A125-AB173FC69007}"/>
              </a:ext>
            </a:extLst>
          </p:cNvPr>
          <p:cNvCxnSpPr>
            <a:stCxn id="9" idx="3"/>
          </p:cNvCxnSpPr>
          <p:nvPr/>
        </p:nvCxnSpPr>
        <p:spPr>
          <a:xfrm>
            <a:off x="3210129" y="5099451"/>
            <a:ext cx="700390" cy="305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CF64EC4-35B0-4768-986C-8EEDE893C3E6}"/>
              </a:ext>
            </a:extLst>
          </p:cNvPr>
          <p:cNvCxnSpPr>
            <a:cxnSpLocks/>
            <a:stCxn id="10" idx="1"/>
          </p:cNvCxnSpPr>
          <p:nvPr/>
        </p:nvCxnSpPr>
        <p:spPr>
          <a:xfrm flipH="1" flipV="1">
            <a:off x="7782128" y="5398571"/>
            <a:ext cx="1734766" cy="302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826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THE ‘ELECTRIC CONSTANT’</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3D28130-1ACB-4E3A-9B32-5BEEF7018BB3}"/>
                  </a:ext>
                </a:extLst>
              </p:cNvPr>
              <p:cNvSpPr txBox="1"/>
              <p:nvPr/>
            </p:nvSpPr>
            <p:spPr>
              <a:xfrm>
                <a:off x="7196464" y="647931"/>
                <a:ext cx="365741" cy="615553"/>
              </a:xfrm>
              <a:prstGeom prst="rect">
                <a:avLst/>
              </a:prstGeom>
              <a:noFill/>
              <a:ln w="1270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4000" i="1">
                          <a:latin typeface="Cambria Math" panose="02040503050406030204" pitchFamily="18" charset="0"/>
                          <a:ea typeface="Cambria Math" panose="02040503050406030204" pitchFamily="18" charset="0"/>
                        </a:rPr>
                        <m:t>𝜀</m:t>
                      </m:r>
                    </m:oMath>
                  </m:oMathPara>
                </a14:m>
                <a:endParaRPr lang="en-AU" sz="4000" dirty="0"/>
              </a:p>
            </p:txBody>
          </p:sp>
        </mc:Choice>
        <mc:Fallback>
          <p:sp>
            <p:nvSpPr>
              <p:cNvPr id="4" name="TextBox 3">
                <a:extLst>
                  <a:ext uri="{FF2B5EF4-FFF2-40B4-BE49-F238E27FC236}">
                    <a16:creationId xmlns:a16="http://schemas.microsoft.com/office/drawing/2014/main" id="{13D28130-1ACB-4E3A-9B32-5BEEF7018BB3}"/>
                  </a:ext>
                </a:extLst>
              </p:cNvPr>
              <p:cNvSpPr txBox="1">
                <a:spLocks noRot="1" noChangeAspect="1" noMove="1" noResize="1" noEditPoints="1" noAdjustHandles="1" noChangeArrowheads="1" noChangeShapeType="1" noTextEdit="1"/>
              </p:cNvSpPr>
              <p:nvPr/>
            </p:nvSpPr>
            <p:spPr>
              <a:xfrm>
                <a:off x="7196464" y="647931"/>
                <a:ext cx="365741" cy="615553"/>
              </a:xfrm>
              <a:prstGeom prst="rect">
                <a:avLst/>
              </a:prstGeom>
              <a:blipFill>
                <a:blip r:embed="rId2"/>
                <a:stretch>
                  <a:fillRect/>
                </a:stretch>
              </a:blipFill>
              <a:ln w="12700">
                <a:noFill/>
              </a:ln>
            </p:spPr>
            <p:txBody>
              <a:bodyPr/>
              <a:lstStyle/>
              <a:p>
                <a:r>
                  <a:rPr lang="en-AU">
                    <a:noFill/>
                  </a:rPr>
                  <a:t> </a:t>
                </a:r>
              </a:p>
            </p:txBody>
          </p:sp>
        </mc:Fallback>
      </mc:AlternateContent>
      <p:sp>
        <p:nvSpPr>
          <p:cNvPr id="7" name="Oval 6">
            <a:extLst>
              <a:ext uri="{FF2B5EF4-FFF2-40B4-BE49-F238E27FC236}">
                <a16:creationId xmlns:a16="http://schemas.microsoft.com/office/drawing/2014/main" id="{DC594C43-1F68-4035-A7F3-EA6294915E8E}"/>
              </a:ext>
            </a:extLst>
          </p:cNvPr>
          <p:cNvSpPr/>
          <p:nvPr/>
        </p:nvSpPr>
        <p:spPr>
          <a:xfrm>
            <a:off x="2740241" y="3400148"/>
            <a:ext cx="585926" cy="56817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a:t>
            </a:r>
          </a:p>
        </p:txBody>
      </p:sp>
      <p:cxnSp>
        <p:nvCxnSpPr>
          <p:cNvPr id="8" name="Straight Arrow Connector 7">
            <a:extLst>
              <a:ext uri="{FF2B5EF4-FFF2-40B4-BE49-F238E27FC236}">
                <a16:creationId xmlns:a16="http://schemas.microsoft.com/office/drawing/2014/main" id="{1021D0C2-07B2-4EB1-AC04-E2FE9CF563EA}"/>
              </a:ext>
            </a:extLst>
          </p:cNvPr>
          <p:cNvCxnSpPr>
            <a:cxnSpLocks/>
            <a:stCxn id="7" idx="0"/>
          </p:cNvCxnSpPr>
          <p:nvPr/>
        </p:nvCxnSpPr>
        <p:spPr>
          <a:xfrm flipV="1">
            <a:off x="3033204" y="2494626"/>
            <a:ext cx="0" cy="905522"/>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5191194-D96F-47F1-B260-AE2BD809DBA5}"/>
              </a:ext>
            </a:extLst>
          </p:cNvPr>
          <p:cNvCxnSpPr>
            <a:cxnSpLocks/>
            <a:stCxn id="7" idx="6"/>
          </p:cNvCxnSpPr>
          <p:nvPr/>
        </p:nvCxnSpPr>
        <p:spPr>
          <a:xfrm flipV="1">
            <a:off x="3326167" y="3684233"/>
            <a:ext cx="929936" cy="1"/>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24DA593-F843-4FFD-8F09-63544B746C8E}"/>
              </a:ext>
            </a:extLst>
          </p:cNvPr>
          <p:cNvCxnSpPr>
            <a:cxnSpLocks/>
            <a:stCxn id="7" idx="5"/>
          </p:cNvCxnSpPr>
          <p:nvPr/>
        </p:nvCxnSpPr>
        <p:spPr>
          <a:xfrm>
            <a:off x="3240360" y="3885112"/>
            <a:ext cx="657564" cy="6403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78197B0-9D1F-4B52-9FEC-86E8D155B949}"/>
              </a:ext>
            </a:extLst>
          </p:cNvPr>
          <p:cNvCxnSpPr>
            <a:cxnSpLocks/>
            <a:stCxn id="7" idx="7"/>
          </p:cNvCxnSpPr>
          <p:nvPr/>
        </p:nvCxnSpPr>
        <p:spPr>
          <a:xfrm flipV="1">
            <a:off x="3240360" y="2843054"/>
            <a:ext cx="657564" cy="640301"/>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670A3EA-46DF-4C98-A17F-773C495583B8}"/>
              </a:ext>
            </a:extLst>
          </p:cNvPr>
          <p:cNvCxnSpPr>
            <a:cxnSpLocks/>
            <a:stCxn id="7" idx="1"/>
          </p:cNvCxnSpPr>
          <p:nvPr/>
        </p:nvCxnSpPr>
        <p:spPr>
          <a:xfrm flipH="1" flipV="1">
            <a:off x="2168484" y="2843054"/>
            <a:ext cx="657564" cy="640301"/>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D7CA6E2-8131-4E73-B531-379AB0637D6E}"/>
              </a:ext>
            </a:extLst>
          </p:cNvPr>
          <p:cNvCxnSpPr>
            <a:cxnSpLocks/>
            <a:stCxn id="7" idx="2"/>
          </p:cNvCxnSpPr>
          <p:nvPr/>
        </p:nvCxnSpPr>
        <p:spPr>
          <a:xfrm flipH="1" flipV="1">
            <a:off x="1810305" y="3684233"/>
            <a:ext cx="929936" cy="1"/>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CC38954-0630-4190-A4BC-C24F86426DAB}"/>
              </a:ext>
            </a:extLst>
          </p:cNvPr>
          <p:cNvCxnSpPr>
            <a:cxnSpLocks/>
            <a:stCxn id="7" idx="3"/>
          </p:cNvCxnSpPr>
          <p:nvPr/>
        </p:nvCxnSpPr>
        <p:spPr>
          <a:xfrm flipH="1">
            <a:off x="2168484" y="3885112"/>
            <a:ext cx="657564" cy="64030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0A087A7-DC8F-42F5-9171-15FAF5C47C50}"/>
              </a:ext>
            </a:extLst>
          </p:cNvPr>
          <p:cNvCxnSpPr>
            <a:cxnSpLocks/>
            <a:stCxn id="7" idx="4"/>
          </p:cNvCxnSpPr>
          <p:nvPr/>
        </p:nvCxnSpPr>
        <p:spPr>
          <a:xfrm>
            <a:off x="3033204" y="3968319"/>
            <a:ext cx="0" cy="905521"/>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E50EE04B-C115-498D-9F2F-04CEABC713B7}"/>
              </a:ext>
            </a:extLst>
          </p:cNvPr>
          <p:cNvSpPr/>
          <p:nvPr/>
        </p:nvSpPr>
        <p:spPr>
          <a:xfrm>
            <a:off x="8865833" y="3400148"/>
            <a:ext cx="585926" cy="56817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a:t>
            </a:r>
          </a:p>
        </p:txBody>
      </p:sp>
      <p:cxnSp>
        <p:nvCxnSpPr>
          <p:cNvPr id="17" name="Straight Arrow Connector 16">
            <a:extLst>
              <a:ext uri="{FF2B5EF4-FFF2-40B4-BE49-F238E27FC236}">
                <a16:creationId xmlns:a16="http://schemas.microsoft.com/office/drawing/2014/main" id="{10A23192-C08D-43B0-9FAD-631B8CB5C7D2}"/>
              </a:ext>
            </a:extLst>
          </p:cNvPr>
          <p:cNvCxnSpPr>
            <a:cxnSpLocks/>
            <a:stCxn id="16" idx="0"/>
          </p:cNvCxnSpPr>
          <p:nvPr/>
        </p:nvCxnSpPr>
        <p:spPr>
          <a:xfrm flipH="1" flipV="1">
            <a:off x="9158795" y="2926841"/>
            <a:ext cx="1" cy="473307"/>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D62307F-DC48-4B2F-852E-15CC6C540606}"/>
              </a:ext>
            </a:extLst>
          </p:cNvPr>
          <p:cNvCxnSpPr>
            <a:cxnSpLocks/>
            <a:stCxn id="16" idx="6"/>
          </p:cNvCxnSpPr>
          <p:nvPr/>
        </p:nvCxnSpPr>
        <p:spPr>
          <a:xfrm>
            <a:off x="9451759" y="3684234"/>
            <a:ext cx="458680" cy="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DE9EB6A-AE22-43A9-B7CD-AB0BE349C155}"/>
              </a:ext>
            </a:extLst>
          </p:cNvPr>
          <p:cNvCxnSpPr>
            <a:cxnSpLocks/>
            <a:stCxn id="16" idx="2"/>
          </p:cNvCxnSpPr>
          <p:nvPr/>
        </p:nvCxnSpPr>
        <p:spPr>
          <a:xfrm flipH="1">
            <a:off x="8407153" y="3684234"/>
            <a:ext cx="458680" cy="0"/>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1F18C9E-1C42-4BAC-AC24-07A1ABDA7B75}"/>
              </a:ext>
            </a:extLst>
          </p:cNvPr>
          <p:cNvCxnSpPr>
            <a:cxnSpLocks/>
            <a:stCxn id="16" idx="4"/>
          </p:cNvCxnSpPr>
          <p:nvPr/>
        </p:nvCxnSpPr>
        <p:spPr>
          <a:xfrm flipH="1">
            <a:off x="9158795" y="3968319"/>
            <a:ext cx="1" cy="432205"/>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94C55946-3455-4974-8A3D-C1D28A7A4140}"/>
              </a:ext>
            </a:extLst>
          </p:cNvPr>
          <p:cNvSpPr/>
          <p:nvPr/>
        </p:nvSpPr>
        <p:spPr>
          <a:xfrm>
            <a:off x="1376039" y="2130641"/>
            <a:ext cx="3373513" cy="3116057"/>
          </a:xfrm>
          <a:prstGeom prst="rect">
            <a:avLst/>
          </a:prstGeom>
          <a:noFill/>
          <a:ln w="762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39" name="Rectangle 38">
            <a:extLst>
              <a:ext uri="{FF2B5EF4-FFF2-40B4-BE49-F238E27FC236}">
                <a16:creationId xmlns:a16="http://schemas.microsoft.com/office/drawing/2014/main" id="{13BD89D3-92EC-45A9-A87B-EAE0443FE209}"/>
              </a:ext>
            </a:extLst>
          </p:cNvPr>
          <p:cNvSpPr/>
          <p:nvPr/>
        </p:nvSpPr>
        <p:spPr>
          <a:xfrm>
            <a:off x="7520277" y="2130641"/>
            <a:ext cx="3373513" cy="3116057"/>
          </a:xfrm>
          <a:prstGeom prst="rect">
            <a:avLst/>
          </a:prstGeom>
          <a:solidFill>
            <a:schemeClr val="tx1">
              <a:alpha val="10000"/>
            </a:schemeClr>
          </a:solidFill>
          <a:ln w="762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0" name="Content Placeholder 2">
            <a:extLst>
              <a:ext uri="{FF2B5EF4-FFF2-40B4-BE49-F238E27FC236}">
                <a16:creationId xmlns:a16="http://schemas.microsoft.com/office/drawing/2014/main" id="{CA740E32-7D93-470C-9B1F-2FFF878A6637}"/>
              </a:ext>
            </a:extLst>
          </p:cNvPr>
          <p:cNvSpPr txBox="1">
            <a:spLocks/>
          </p:cNvSpPr>
          <p:nvPr/>
        </p:nvSpPr>
        <p:spPr>
          <a:xfrm>
            <a:off x="1799208" y="5587925"/>
            <a:ext cx="2728949" cy="3768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Substance with Low </a:t>
            </a:r>
            <a:r>
              <a:rPr lang="el-GR" sz="2000" dirty="0"/>
              <a:t>ε</a:t>
            </a:r>
            <a:endParaRPr lang="en-AU" sz="2000" dirty="0"/>
          </a:p>
        </p:txBody>
      </p:sp>
      <p:sp>
        <p:nvSpPr>
          <p:cNvPr id="41" name="Content Placeholder 2">
            <a:extLst>
              <a:ext uri="{FF2B5EF4-FFF2-40B4-BE49-F238E27FC236}">
                <a16:creationId xmlns:a16="http://schemas.microsoft.com/office/drawing/2014/main" id="{61191113-228D-4BA3-BA1F-99866099827A}"/>
              </a:ext>
            </a:extLst>
          </p:cNvPr>
          <p:cNvSpPr txBox="1">
            <a:spLocks/>
          </p:cNvSpPr>
          <p:nvPr/>
        </p:nvSpPr>
        <p:spPr>
          <a:xfrm>
            <a:off x="7899157" y="5587925"/>
            <a:ext cx="2652625" cy="3768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Substance with High </a:t>
            </a:r>
            <a:r>
              <a:rPr lang="el-GR" sz="2000" dirty="0"/>
              <a:t>ε</a:t>
            </a:r>
            <a:endParaRPr lang="en-AU" sz="2000" dirty="0"/>
          </a:p>
        </p:txBody>
      </p:sp>
      <p:sp>
        <p:nvSpPr>
          <p:cNvPr id="42" name="Content Placeholder 2">
            <a:extLst>
              <a:ext uri="{FF2B5EF4-FFF2-40B4-BE49-F238E27FC236}">
                <a16:creationId xmlns:a16="http://schemas.microsoft.com/office/drawing/2014/main" id="{4DE253B2-F399-4659-AD8F-91DBAB7E4140}"/>
              </a:ext>
            </a:extLst>
          </p:cNvPr>
          <p:cNvSpPr txBox="1">
            <a:spLocks/>
          </p:cNvSpPr>
          <p:nvPr/>
        </p:nvSpPr>
        <p:spPr>
          <a:xfrm>
            <a:off x="5288501" y="3591485"/>
            <a:ext cx="1614997" cy="3768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Same Charge</a:t>
            </a:r>
          </a:p>
        </p:txBody>
      </p:sp>
      <p:sp>
        <p:nvSpPr>
          <p:cNvPr id="43" name="Content Placeholder 2">
            <a:extLst>
              <a:ext uri="{FF2B5EF4-FFF2-40B4-BE49-F238E27FC236}">
                <a16:creationId xmlns:a16="http://schemas.microsoft.com/office/drawing/2014/main" id="{572771A2-05C5-4B83-A481-DAD75FFCD63C}"/>
              </a:ext>
            </a:extLst>
          </p:cNvPr>
          <p:cNvSpPr txBox="1">
            <a:spLocks/>
          </p:cNvSpPr>
          <p:nvPr/>
        </p:nvSpPr>
        <p:spPr>
          <a:xfrm>
            <a:off x="4893995" y="3996004"/>
            <a:ext cx="2574488" cy="37683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Different Field Strength</a:t>
            </a:r>
          </a:p>
        </p:txBody>
      </p:sp>
    </p:spTree>
    <p:extLst>
      <p:ext uri="{BB962C8B-B14F-4D97-AF65-F5344CB8AC3E}">
        <p14:creationId xmlns:p14="http://schemas.microsoft.com/office/powerpoint/2010/main" val="378857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anim calcmode="lin" valueType="num">
                                      <p:cBhvr additive="base">
                                        <p:cTn id="13" dur="500" fill="hold"/>
                                        <p:tgtEl>
                                          <p:spTgt spid="43"/>
                                        </p:tgtEl>
                                        <p:attrNameLst>
                                          <p:attrName>ppt_x</p:attrName>
                                        </p:attrNameLst>
                                      </p:cBhvr>
                                      <p:tavLst>
                                        <p:tav tm="0">
                                          <p:val>
                                            <p:strVal val="#ppt_x"/>
                                          </p:val>
                                        </p:tav>
                                        <p:tav tm="100000">
                                          <p:val>
                                            <p:strVal val="#ppt_x"/>
                                          </p:val>
                                        </p:tav>
                                      </p:tavLst>
                                    </p:anim>
                                    <p:anim calcmode="lin" valueType="num">
                                      <p:cBhvr additive="base">
                                        <p:cTn id="14" dur="500" fill="hold"/>
                                        <p:tgtEl>
                                          <p:spTgt spid="4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THE ‘ELECTRIC CONSTANT’</a:t>
            </a:r>
          </a:p>
        </p:txBody>
      </p:sp>
      <p:sp>
        <p:nvSpPr>
          <p:cNvPr id="3" name="Content Placeholder 2">
            <a:extLst>
              <a:ext uri="{FF2B5EF4-FFF2-40B4-BE49-F238E27FC236}">
                <a16:creationId xmlns:a16="http://schemas.microsoft.com/office/drawing/2014/main" id="{50714ED7-2042-4DBE-B49A-3409889D02C0}"/>
              </a:ext>
            </a:extLst>
          </p:cNvPr>
          <p:cNvSpPr>
            <a:spLocks noGrp="1"/>
          </p:cNvSpPr>
          <p:nvPr>
            <p:ph idx="1"/>
          </p:nvPr>
        </p:nvSpPr>
        <p:spPr>
          <a:xfrm>
            <a:off x="838200" y="1825625"/>
            <a:ext cx="10515600" cy="4667250"/>
          </a:xfrm>
        </p:spPr>
        <p:txBody>
          <a:bodyPr>
            <a:normAutofit/>
          </a:bodyPr>
          <a:lstStyle/>
          <a:p>
            <a:r>
              <a:rPr lang="en-AU" dirty="0"/>
              <a:t>You are not expected to recall the definition for the electric constant, only to use it in equations (i.e. Coulomb’s Law).</a:t>
            </a:r>
          </a:p>
          <a:p>
            <a:r>
              <a:rPr lang="en-AU" dirty="0"/>
              <a:t>However, there have been past exam questions (Section 3 Questions) involving permittivity, so a little discussion about it is worthwhile.</a:t>
            </a:r>
          </a:p>
          <a:p>
            <a:r>
              <a:rPr lang="en-AU" dirty="0"/>
              <a:t>The permittivity of free space will make a (brief) reappearance next semester… for now, we’ll say no more about it.</a:t>
            </a:r>
          </a:p>
          <a:p>
            <a:r>
              <a:rPr lang="en-AU" dirty="0"/>
              <a:t>Let’s get back to Coulomb’s Law!</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3D28130-1ACB-4E3A-9B32-5BEEF7018BB3}"/>
                  </a:ext>
                </a:extLst>
              </p:cNvPr>
              <p:cNvSpPr txBox="1"/>
              <p:nvPr/>
            </p:nvSpPr>
            <p:spPr>
              <a:xfrm>
                <a:off x="7196464" y="647931"/>
                <a:ext cx="365741" cy="615553"/>
              </a:xfrm>
              <a:prstGeom prst="rect">
                <a:avLst/>
              </a:prstGeom>
              <a:noFill/>
              <a:ln w="1270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4000" i="1">
                          <a:latin typeface="Cambria Math" panose="02040503050406030204" pitchFamily="18" charset="0"/>
                          <a:ea typeface="Cambria Math" panose="02040503050406030204" pitchFamily="18" charset="0"/>
                        </a:rPr>
                        <m:t>𝜀</m:t>
                      </m:r>
                    </m:oMath>
                  </m:oMathPara>
                </a14:m>
                <a:endParaRPr lang="en-AU" sz="4000" dirty="0"/>
              </a:p>
            </p:txBody>
          </p:sp>
        </mc:Choice>
        <mc:Fallback>
          <p:sp>
            <p:nvSpPr>
              <p:cNvPr id="4" name="TextBox 3">
                <a:extLst>
                  <a:ext uri="{FF2B5EF4-FFF2-40B4-BE49-F238E27FC236}">
                    <a16:creationId xmlns:a16="http://schemas.microsoft.com/office/drawing/2014/main" id="{13D28130-1ACB-4E3A-9B32-5BEEF7018BB3}"/>
                  </a:ext>
                </a:extLst>
              </p:cNvPr>
              <p:cNvSpPr txBox="1">
                <a:spLocks noRot="1" noChangeAspect="1" noMove="1" noResize="1" noEditPoints="1" noAdjustHandles="1" noChangeArrowheads="1" noChangeShapeType="1" noTextEdit="1"/>
              </p:cNvSpPr>
              <p:nvPr/>
            </p:nvSpPr>
            <p:spPr>
              <a:xfrm>
                <a:off x="7196464" y="647931"/>
                <a:ext cx="365741" cy="615553"/>
              </a:xfrm>
              <a:prstGeom prst="rect">
                <a:avLst/>
              </a:prstGeom>
              <a:blipFill>
                <a:blip r:embed="rId2"/>
                <a:stretch>
                  <a:fillRect/>
                </a:stretch>
              </a:blipFill>
              <a:ln w="12700">
                <a:noFill/>
              </a:ln>
            </p:spPr>
            <p:txBody>
              <a:bodyPr/>
              <a:lstStyle/>
              <a:p>
                <a:r>
                  <a:rPr lang="en-AU">
                    <a:noFill/>
                  </a:rPr>
                  <a:t> </a:t>
                </a:r>
              </a:p>
            </p:txBody>
          </p:sp>
        </mc:Fallback>
      </mc:AlternateContent>
    </p:spTree>
    <p:extLst>
      <p:ext uri="{BB962C8B-B14F-4D97-AF65-F5344CB8AC3E}">
        <p14:creationId xmlns:p14="http://schemas.microsoft.com/office/powerpoint/2010/main" val="1851178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COULOMB’S LAW</a:t>
            </a:r>
          </a:p>
        </p:txBody>
      </p:sp>
      <p:sp>
        <p:nvSpPr>
          <p:cNvPr id="3" name="Content Placeholder 2">
            <a:extLst>
              <a:ext uri="{FF2B5EF4-FFF2-40B4-BE49-F238E27FC236}">
                <a16:creationId xmlns:a16="http://schemas.microsoft.com/office/drawing/2014/main" id="{50714ED7-2042-4DBE-B49A-3409889D02C0}"/>
              </a:ext>
            </a:extLst>
          </p:cNvPr>
          <p:cNvSpPr>
            <a:spLocks noGrp="1"/>
          </p:cNvSpPr>
          <p:nvPr>
            <p:ph idx="1"/>
          </p:nvPr>
        </p:nvSpPr>
        <p:spPr>
          <a:xfrm>
            <a:off x="838200" y="1825625"/>
            <a:ext cx="10515600" cy="4761606"/>
          </a:xfrm>
        </p:spPr>
        <p:txBody>
          <a:bodyPr>
            <a:normAutofit/>
          </a:bodyPr>
          <a:lstStyle/>
          <a:p>
            <a:r>
              <a:rPr lang="en-AU" dirty="0"/>
              <a:t>Notice that the first part of Coulomb’s Law is actually </a:t>
            </a:r>
            <a:r>
              <a:rPr lang="en-AU" i="1" dirty="0"/>
              <a:t>all</a:t>
            </a:r>
            <a:r>
              <a:rPr lang="en-AU" dirty="0"/>
              <a:t> constant values.</a:t>
            </a:r>
          </a:p>
          <a:p>
            <a:endParaRPr lang="en-AU" dirty="0"/>
          </a:p>
          <a:p>
            <a:endParaRPr lang="en-AU" dirty="0"/>
          </a:p>
          <a:p>
            <a:r>
              <a:rPr lang="en-AU" dirty="0"/>
              <a:t>Often, this expression is replaced with a single value – the ‘Coulomb Constant’ ‘k’, where k ≈ 9.00 x 10</a:t>
            </a:r>
            <a:r>
              <a:rPr lang="en-AU" baseline="30000" dirty="0"/>
              <a:t>9</a:t>
            </a:r>
            <a:r>
              <a:rPr lang="en-AU" dirty="0"/>
              <a:t> N m</a:t>
            </a:r>
            <a:r>
              <a:rPr lang="en-AU" baseline="30000" dirty="0"/>
              <a:t>2</a:t>
            </a:r>
            <a:r>
              <a:rPr lang="en-AU" dirty="0"/>
              <a:t> C</a:t>
            </a:r>
            <a:r>
              <a:rPr lang="en-AU" baseline="30000" dirty="0"/>
              <a:t>-2</a:t>
            </a:r>
            <a:r>
              <a:rPr lang="en-AU" dirty="0"/>
              <a:t> :</a:t>
            </a:r>
          </a:p>
          <a:p>
            <a:endParaRPr lang="en-AU" dirty="0"/>
          </a:p>
          <a:p>
            <a:endParaRPr lang="en-AU" dirty="0"/>
          </a:p>
          <a:p>
            <a:r>
              <a:rPr lang="en-AU" dirty="0"/>
              <a:t>Look familiar?</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D28130-1ACB-4E3A-9B32-5BEEF7018BB3}"/>
                  </a:ext>
                </a:extLst>
              </p:cNvPr>
              <p:cNvSpPr txBox="1"/>
              <p:nvPr/>
            </p:nvSpPr>
            <p:spPr>
              <a:xfrm>
                <a:off x="5119899" y="2672383"/>
                <a:ext cx="1952201" cy="756617"/>
              </a:xfrm>
              <a:prstGeom prst="rect">
                <a:avLst/>
              </a:prstGeom>
              <a:noFill/>
              <a:ln w="1270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𝐹</m:t>
                      </m:r>
                      <m:r>
                        <a:rPr lang="en-AU" sz="2400" b="0" i="1" smtClean="0">
                          <a:latin typeface="Cambria Math" panose="02040503050406030204" pitchFamily="18" charset="0"/>
                        </a:rPr>
                        <m:t>=</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1</m:t>
                          </m:r>
                        </m:num>
                        <m:den>
                          <m:r>
                            <a:rPr lang="en-AU" sz="2400" b="0" i="1" smtClean="0">
                              <a:latin typeface="Cambria Math" panose="02040503050406030204" pitchFamily="18" charset="0"/>
                            </a:rPr>
                            <m:t>4</m:t>
                          </m:r>
                          <m:r>
                            <a:rPr lang="en-AU" sz="2400" b="0" i="1" smtClean="0">
                              <a:latin typeface="Cambria Math" panose="02040503050406030204" pitchFamily="18" charset="0"/>
                              <a:ea typeface="Cambria Math" panose="02040503050406030204" pitchFamily="18" charset="0"/>
                            </a:rPr>
                            <m:t>𝜋</m:t>
                          </m:r>
                          <m:sSub>
                            <m:sSubPr>
                              <m:ctrlPr>
                                <a:rPr lang="en-AU" sz="2400" b="0" i="1" smtClean="0">
                                  <a:latin typeface="Cambria Math" panose="02040503050406030204" pitchFamily="18" charset="0"/>
                                  <a:ea typeface="Cambria Math" panose="02040503050406030204" pitchFamily="18" charset="0"/>
                                </a:rPr>
                              </m:ctrlPr>
                            </m:sSubPr>
                            <m:e>
                              <m:r>
                                <a:rPr lang="en-AU" sz="2400" b="0" i="1" smtClean="0">
                                  <a:latin typeface="Cambria Math" panose="02040503050406030204" pitchFamily="18" charset="0"/>
                                  <a:ea typeface="Cambria Math" panose="02040503050406030204" pitchFamily="18" charset="0"/>
                                </a:rPr>
                                <m:t>𝜀</m:t>
                              </m:r>
                            </m:e>
                            <m:sub>
                              <m:r>
                                <a:rPr lang="en-AU" sz="2400" b="0" i="1" smtClean="0">
                                  <a:latin typeface="Cambria Math" panose="02040503050406030204" pitchFamily="18" charset="0"/>
                                  <a:ea typeface="Cambria Math" panose="02040503050406030204" pitchFamily="18" charset="0"/>
                                </a:rPr>
                                <m:t>0</m:t>
                              </m:r>
                            </m:sub>
                          </m:sSub>
                        </m:den>
                      </m:f>
                      <m:f>
                        <m:fPr>
                          <m:ctrlPr>
                            <a:rPr lang="en-AU" sz="2400" b="0" i="1" smtClean="0">
                              <a:latin typeface="Cambria Math" panose="02040503050406030204" pitchFamily="18" charset="0"/>
                            </a:rPr>
                          </m:ctrlPr>
                        </m:fPr>
                        <m:num>
                          <m:sSub>
                            <m:sSubPr>
                              <m:ctrlPr>
                                <a:rPr lang="en-AU" sz="2400" b="0" i="1" smtClean="0">
                                  <a:latin typeface="Cambria Math" panose="02040503050406030204" pitchFamily="18" charset="0"/>
                                </a:rPr>
                              </m:ctrlPr>
                            </m:sSubPr>
                            <m:e>
                              <m:r>
                                <a:rPr lang="en-AU" sz="2400" b="0" i="1" smtClean="0">
                                  <a:latin typeface="Cambria Math" panose="02040503050406030204" pitchFamily="18" charset="0"/>
                                </a:rPr>
                                <m:t>𝑞</m:t>
                              </m:r>
                            </m:e>
                            <m:sub>
                              <m:r>
                                <a:rPr lang="en-AU" sz="2400" b="0" i="1" smtClean="0">
                                  <a:latin typeface="Cambria Math" panose="02040503050406030204" pitchFamily="18" charset="0"/>
                                </a:rPr>
                                <m:t>1</m:t>
                              </m:r>
                            </m:sub>
                          </m:sSub>
                          <m:sSub>
                            <m:sSubPr>
                              <m:ctrlPr>
                                <a:rPr lang="en-AU" sz="2400" b="0" i="1" smtClean="0">
                                  <a:latin typeface="Cambria Math" panose="02040503050406030204" pitchFamily="18" charset="0"/>
                                </a:rPr>
                              </m:ctrlPr>
                            </m:sSubPr>
                            <m:e>
                              <m:r>
                                <a:rPr lang="en-AU" sz="2400" b="0" i="1" smtClean="0">
                                  <a:latin typeface="Cambria Math" panose="02040503050406030204" pitchFamily="18" charset="0"/>
                                </a:rPr>
                                <m:t>𝑞</m:t>
                              </m:r>
                            </m:e>
                            <m:sub>
                              <m:r>
                                <a:rPr lang="en-AU" sz="2400" b="0" i="1" smtClean="0">
                                  <a:latin typeface="Cambria Math" panose="02040503050406030204" pitchFamily="18" charset="0"/>
                                </a:rPr>
                                <m:t>2</m:t>
                              </m:r>
                            </m:sub>
                          </m:sSub>
                        </m:num>
                        <m:den>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𝑟</m:t>
                              </m:r>
                            </m:e>
                            <m:sup>
                              <m:r>
                                <a:rPr lang="en-AU" sz="2400" b="0" i="1" smtClean="0">
                                  <a:latin typeface="Cambria Math" panose="02040503050406030204" pitchFamily="18" charset="0"/>
                                </a:rPr>
                                <m:t>2</m:t>
                              </m:r>
                            </m:sup>
                          </m:sSup>
                        </m:den>
                      </m:f>
                    </m:oMath>
                  </m:oMathPara>
                </a14:m>
                <a:endParaRPr lang="en-AU" sz="2400" dirty="0"/>
              </a:p>
            </p:txBody>
          </p:sp>
        </mc:Choice>
        <mc:Fallback xmlns="">
          <p:sp>
            <p:nvSpPr>
              <p:cNvPr id="4" name="TextBox 3">
                <a:extLst>
                  <a:ext uri="{FF2B5EF4-FFF2-40B4-BE49-F238E27FC236}">
                    <a16:creationId xmlns:a16="http://schemas.microsoft.com/office/drawing/2014/main" id="{13D28130-1ACB-4E3A-9B32-5BEEF7018BB3}"/>
                  </a:ext>
                </a:extLst>
              </p:cNvPr>
              <p:cNvSpPr txBox="1">
                <a:spLocks noRot="1" noChangeAspect="1" noMove="1" noResize="1" noEditPoints="1" noAdjustHandles="1" noChangeArrowheads="1" noChangeShapeType="1" noTextEdit="1"/>
              </p:cNvSpPr>
              <p:nvPr/>
            </p:nvSpPr>
            <p:spPr>
              <a:xfrm>
                <a:off x="5119899" y="2672383"/>
                <a:ext cx="1952201" cy="756617"/>
              </a:xfrm>
              <a:prstGeom prst="rect">
                <a:avLst/>
              </a:prstGeom>
              <a:blipFill>
                <a:blip r:embed="rId2"/>
                <a:stretch>
                  <a:fillRect/>
                </a:stretch>
              </a:blipFill>
              <a:ln w="12700">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A631BA1-E06C-4880-AB61-6B18863E4850}"/>
                  </a:ext>
                </a:extLst>
              </p:cNvPr>
              <p:cNvSpPr txBox="1"/>
              <p:nvPr/>
            </p:nvSpPr>
            <p:spPr>
              <a:xfrm>
                <a:off x="5119899" y="4766963"/>
                <a:ext cx="1495218" cy="630109"/>
              </a:xfrm>
              <a:prstGeom prst="rect">
                <a:avLst/>
              </a:prstGeom>
              <a:noFill/>
              <a:ln w="1270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𝐹</m:t>
                      </m:r>
                      <m:r>
                        <a:rPr lang="en-AU" sz="2400" b="0" i="1" smtClean="0">
                          <a:latin typeface="Cambria Math" panose="02040503050406030204" pitchFamily="18" charset="0"/>
                        </a:rPr>
                        <m:t>=</m:t>
                      </m:r>
                      <m:r>
                        <a:rPr lang="en-AU" sz="2400" b="0" i="1" smtClean="0">
                          <a:latin typeface="Cambria Math" panose="02040503050406030204" pitchFamily="18" charset="0"/>
                        </a:rPr>
                        <m:t>𝑘</m:t>
                      </m:r>
                      <m:f>
                        <m:fPr>
                          <m:ctrlPr>
                            <a:rPr lang="en-AU" sz="2400" b="0" i="1" smtClean="0">
                              <a:latin typeface="Cambria Math" panose="02040503050406030204" pitchFamily="18" charset="0"/>
                            </a:rPr>
                          </m:ctrlPr>
                        </m:fPr>
                        <m:num>
                          <m:sSub>
                            <m:sSubPr>
                              <m:ctrlPr>
                                <a:rPr lang="en-AU" sz="2400" b="0" i="1" smtClean="0">
                                  <a:latin typeface="Cambria Math" panose="02040503050406030204" pitchFamily="18" charset="0"/>
                                </a:rPr>
                              </m:ctrlPr>
                            </m:sSubPr>
                            <m:e>
                              <m:r>
                                <a:rPr lang="en-AU" sz="2400" b="0" i="1" smtClean="0">
                                  <a:latin typeface="Cambria Math" panose="02040503050406030204" pitchFamily="18" charset="0"/>
                                </a:rPr>
                                <m:t>𝑞</m:t>
                              </m:r>
                            </m:e>
                            <m:sub>
                              <m:r>
                                <a:rPr lang="en-AU" sz="2400" b="0" i="1" smtClean="0">
                                  <a:latin typeface="Cambria Math" panose="02040503050406030204" pitchFamily="18" charset="0"/>
                                </a:rPr>
                                <m:t>1</m:t>
                              </m:r>
                            </m:sub>
                          </m:sSub>
                          <m:sSub>
                            <m:sSubPr>
                              <m:ctrlPr>
                                <a:rPr lang="en-AU" sz="2400" b="0" i="1" smtClean="0">
                                  <a:latin typeface="Cambria Math" panose="02040503050406030204" pitchFamily="18" charset="0"/>
                                </a:rPr>
                              </m:ctrlPr>
                            </m:sSubPr>
                            <m:e>
                              <m:r>
                                <a:rPr lang="en-AU" sz="2400" b="0" i="1" smtClean="0">
                                  <a:latin typeface="Cambria Math" panose="02040503050406030204" pitchFamily="18" charset="0"/>
                                </a:rPr>
                                <m:t>𝑞</m:t>
                              </m:r>
                            </m:e>
                            <m:sub>
                              <m:r>
                                <a:rPr lang="en-AU" sz="2400" b="0" i="1" smtClean="0">
                                  <a:latin typeface="Cambria Math" panose="02040503050406030204" pitchFamily="18" charset="0"/>
                                </a:rPr>
                                <m:t>2</m:t>
                              </m:r>
                            </m:sub>
                          </m:sSub>
                        </m:num>
                        <m:den>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𝑟</m:t>
                              </m:r>
                            </m:e>
                            <m:sup>
                              <m:r>
                                <a:rPr lang="en-AU" sz="2400" b="0" i="1" smtClean="0">
                                  <a:latin typeface="Cambria Math" panose="02040503050406030204" pitchFamily="18" charset="0"/>
                                </a:rPr>
                                <m:t>2</m:t>
                              </m:r>
                            </m:sup>
                          </m:sSup>
                        </m:den>
                      </m:f>
                    </m:oMath>
                  </m:oMathPara>
                </a14:m>
                <a:endParaRPr lang="en-AU" sz="2400" dirty="0"/>
              </a:p>
            </p:txBody>
          </p:sp>
        </mc:Choice>
        <mc:Fallback xmlns="">
          <p:sp>
            <p:nvSpPr>
              <p:cNvPr id="17" name="TextBox 16">
                <a:extLst>
                  <a:ext uri="{FF2B5EF4-FFF2-40B4-BE49-F238E27FC236}">
                    <a16:creationId xmlns:a16="http://schemas.microsoft.com/office/drawing/2014/main" id="{3A631BA1-E06C-4880-AB61-6B18863E4850}"/>
                  </a:ext>
                </a:extLst>
              </p:cNvPr>
              <p:cNvSpPr txBox="1">
                <a:spLocks noRot="1" noChangeAspect="1" noMove="1" noResize="1" noEditPoints="1" noAdjustHandles="1" noChangeArrowheads="1" noChangeShapeType="1" noTextEdit="1"/>
              </p:cNvSpPr>
              <p:nvPr/>
            </p:nvSpPr>
            <p:spPr>
              <a:xfrm>
                <a:off x="5119899" y="4766963"/>
                <a:ext cx="1495218" cy="630109"/>
              </a:xfrm>
              <a:prstGeom prst="rect">
                <a:avLst/>
              </a:prstGeom>
              <a:blipFill>
                <a:blip r:embed="rId3"/>
                <a:stretch>
                  <a:fillRect/>
                </a:stretch>
              </a:blipFill>
              <a:ln w="12700">
                <a:noFill/>
              </a:ln>
            </p:spPr>
            <p:txBody>
              <a:bodyPr/>
              <a:lstStyle/>
              <a:p>
                <a:r>
                  <a:rPr lang="en-AU">
                    <a:noFill/>
                  </a:rPr>
                  <a:t> </a:t>
                </a:r>
              </a:p>
            </p:txBody>
          </p:sp>
        </mc:Fallback>
      </mc:AlternateContent>
      <p:sp>
        <p:nvSpPr>
          <p:cNvPr id="5" name="Rectangle 4">
            <a:extLst>
              <a:ext uri="{FF2B5EF4-FFF2-40B4-BE49-F238E27FC236}">
                <a16:creationId xmlns:a16="http://schemas.microsoft.com/office/drawing/2014/main" id="{5B7859A4-A9E7-4C7E-9118-24AB386B33F5}"/>
              </a:ext>
            </a:extLst>
          </p:cNvPr>
          <p:cNvSpPr/>
          <p:nvPr/>
        </p:nvSpPr>
        <p:spPr>
          <a:xfrm>
            <a:off x="5726097" y="2645749"/>
            <a:ext cx="692458" cy="8431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E9F1084-8B9B-49D8-B397-F1341B9365CE}"/>
                  </a:ext>
                </a:extLst>
              </p:cNvPr>
              <p:cNvSpPr txBox="1"/>
              <p:nvPr/>
            </p:nvSpPr>
            <p:spPr>
              <a:xfrm>
                <a:off x="5006631" y="5672029"/>
                <a:ext cx="1721753" cy="630109"/>
              </a:xfrm>
              <a:prstGeom prst="rect">
                <a:avLst/>
              </a:prstGeom>
              <a:noFill/>
              <a:ln w="1270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𝐹</m:t>
                      </m:r>
                      <m:r>
                        <a:rPr lang="en-AU" sz="2400" b="0" i="1" smtClean="0">
                          <a:latin typeface="Cambria Math" panose="02040503050406030204" pitchFamily="18" charset="0"/>
                        </a:rPr>
                        <m:t>=</m:t>
                      </m:r>
                      <m:r>
                        <a:rPr lang="en-AU" sz="2400" b="0" i="1" smtClean="0">
                          <a:latin typeface="Cambria Math" panose="02040503050406030204" pitchFamily="18" charset="0"/>
                        </a:rPr>
                        <m:t>𝐺</m:t>
                      </m:r>
                      <m:f>
                        <m:fPr>
                          <m:ctrlPr>
                            <a:rPr lang="en-AU" sz="2400" b="0" i="1" smtClean="0">
                              <a:latin typeface="Cambria Math" panose="02040503050406030204" pitchFamily="18" charset="0"/>
                            </a:rPr>
                          </m:ctrlPr>
                        </m:fPr>
                        <m:num>
                          <m:sSub>
                            <m:sSubPr>
                              <m:ctrlPr>
                                <a:rPr lang="en-AU" sz="2400" b="0" i="1" smtClean="0">
                                  <a:latin typeface="Cambria Math" panose="02040503050406030204" pitchFamily="18" charset="0"/>
                                </a:rPr>
                              </m:ctrlPr>
                            </m:sSubPr>
                            <m:e>
                              <m:r>
                                <a:rPr lang="en-AU" sz="2400" b="0" i="1" smtClean="0">
                                  <a:latin typeface="Cambria Math" panose="02040503050406030204" pitchFamily="18" charset="0"/>
                                </a:rPr>
                                <m:t>𝑚</m:t>
                              </m:r>
                            </m:e>
                            <m:sub>
                              <m:r>
                                <a:rPr lang="en-AU" sz="2400" b="0" i="1" smtClean="0">
                                  <a:latin typeface="Cambria Math" panose="02040503050406030204" pitchFamily="18" charset="0"/>
                                </a:rPr>
                                <m:t>1</m:t>
                              </m:r>
                            </m:sub>
                          </m:sSub>
                          <m:sSub>
                            <m:sSubPr>
                              <m:ctrlPr>
                                <a:rPr lang="en-AU" sz="2400" b="0" i="1" smtClean="0">
                                  <a:latin typeface="Cambria Math" panose="02040503050406030204" pitchFamily="18" charset="0"/>
                                </a:rPr>
                              </m:ctrlPr>
                            </m:sSubPr>
                            <m:e>
                              <m:r>
                                <a:rPr lang="en-AU" sz="2400" b="0" i="1" smtClean="0">
                                  <a:latin typeface="Cambria Math" panose="02040503050406030204" pitchFamily="18" charset="0"/>
                                </a:rPr>
                                <m:t>𝑚</m:t>
                              </m:r>
                            </m:e>
                            <m:sub>
                              <m:r>
                                <a:rPr lang="en-AU" sz="2400" b="0" i="1" smtClean="0">
                                  <a:latin typeface="Cambria Math" panose="02040503050406030204" pitchFamily="18" charset="0"/>
                                </a:rPr>
                                <m:t>2</m:t>
                              </m:r>
                            </m:sub>
                          </m:sSub>
                        </m:num>
                        <m:den>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𝑟</m:t>
                              </m:r>
                            </m:e>
                            <m:sup>
                              <m:r>
                                <a:rPr lang="en-AU" sz="2400" b="0" i="1" smtClean="0">
                                  <a:latin typeface="Cambria Math" panose="02040503050406030204" pitchFamily="18" charset="0"/>
                                </a:rPr>
                                <m:t>2</m:t>
                              </m:r>
                            </m:sup>
                          </m:sSup>
                        </m:den>
                      </m:f>
                    </m:oMath>
                  </m:oMathPara>
                </a14:m>
                <a:endParaRPr lang="en-AU" sz="2400" dirty="0"/>
              </a:p>
            </p:txBody>
          </p:sp>
        </mc:Choice>
        <mc:Fallback xmlns="">
          <p:sp>
            <p:nvSpPr>
              <p:cNvPr id="18" name="TextBox 17">
                <a:extLst>
                  <a:ext uri="{FF2B5EF4-FFF2-40B4-BE49-F238E27FC236}">
                    <a16:creationId xmlns:a16="http://schemas.microsoft.com/office/drawing/2014/main" id="{4E9F1084-8B9B-49D8-B397-F1341B9365CE}"/>
                  </a:ext>
                </a:extLst>
              </p:cNvPr>
              <p:cNvSpPr txBox="1">
                <a:spLocks noRot="1" noChangeAspect="1" noMove="1" noResize="1" noEditPoints="1" noAdjustHandles="1" noChangeArrowheads="1" noChangeShapeType="1" noTextEdit="1"/>
              </p:cNvSpPr>
              <p:nvPr/>
            </p:nvSpPr>
            <p:spPr>
              <a:xfrm>
                <a:off x="5006631" y="5672029"/>
                <a:ext cx="1721753" cy="630109"/>
              </a:xfrm>
              <a:prstGeom prst="rect">
                <a:avLst/>
              </a:prstGeom>
              <a:blipFill>
                <a:blip r:embed="rId4"/>
                <a:stretch>
                  <a:fillRect/>
                </a:stretch>
              </a:blipFill>
              <a:ln w="12700">
                <a:noFill/>
              </a:ln>
            </p:spPr>
            <p:txBody>
              <a:bodyPr/>
              <a:lstStyle/>
              <a:p>
                <a:r>
                  <a:rPr lang="en-AU">
                    <a:noFill/>
                  </a:rPr>
                  <a:t> </a:t>
                </a:r>
              </a:p>
            </p:txBody>
          </p:sp>
        </mc:Fallback>
      </mc:AlternateContent>
    </p:spTree>
    <p:extLst>
      <p:ext uri="{BB962C8B-B14F-4D97-AF65-F5344CB8AC3E}">
        <p14:creationId xmlns:p14="http://schemas.microsoft.com/office/powerpoint/2010/main" val="62733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5"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 calcmode="lin" valueType="num">
                                      <p:cBhvr>
                                        <p:cTn id="22" dur="500" decel="50000" fill="hold">
                                          <p:stCondLst>
                                            <p:cond delay="0"/>
                                          </p:stCondLst>
                                        </p:cTn>
                                        <p:tgtEl>
                                          <p:spTgt spid="3">
                                            <p:txEl>
                                              <p:pRg st="6" end="6"/>
                                            </p:txEl>
                                          </p:spTgt>
                                        </p:tgtEl>
                                        <p:attrNameLst>
                                          <p:attrName>style.rotation</p:attrName>
                                        </p:attrNameLst>
                                      </p:cBhvr>
                                      <p:tavLst>
                                        <p:tav tm="0">
                                          <p:val>
                                            <p:fltVal val="-90"/>
                                          </p:val>
                                        </p:tav>
                                        <p:tav tm="100000">
                                          <p:val>
                                            <p:fltVal val="0"/>
                                          </p:val>
                                        </p:tav>
                                      </p:tavLst>
                                    </p:anim>
                                    <p:anim calcmode="lin" valueType="num">
                                      <p:cBhvr>
                                        <p:cTn id="23" dur="500" decel="50000" fill="hold">
                                          <p:stCondLst>
                                            <p:cond delay="0"/>
                                          </p:stCondLst>
                                        </p:cTn>
                                        <p:tgtEl>
                                          <p:spTgt spid="3">
                                            <p:txEl>
                                              <p:pRg st="6" end="6"/>
                                            </p:txEl>
                                          </p:spTgt>
                                        </p:tgtEl>
                                        <p:attrNameLst>
                                          <p:attrName>ppt_w</p:attrName>
                                        </p:attrNameLst>
                                      </p:cBhvr>
                                      <p:tavLst>
                                        <p:tav tm="0">
                                          <p:val>
                                            <p:strVal val="#ppt_w"/>
                                          </p:val>
                                        </p:tav>
                                        <p:tav tm="100000">
                                          <p:val>
                                            <p:strVal val="#ppt_w*.05"/>
                                          </p:val>
                                        </p:tav>
                                      </p:tavLst>
                                    </p:anim>
                                    <p:anim calcmode="lin" valueType="num">
                                      <p:cBhvr>
                                        <p:cTn id="24" dur="500" accel="50000" fill="hold">
                                          <p:stCondLst>
                                            <p:cond delay="500"/>
                                          </p:stCondLst>
                                        </p:cTn>
                                        <p:tgtEl>
                                          <p:spTgt spid="3">
                                            <p:txEl>
                                              <p:pRg st="6" end="6"/>
                                            </p:txEl>
                                          </p:spTgt>
                                        </p:tgtEl>
                                        <p:attrNameLst>
                                          <p:attrName>ppt_w</p:attrName>
                                        </p:attrNameLst>
                                      </p:cBhvr>
                                      <p:tavLst>
                                        <p:tav tm="0">
                                          <p:val>
                                            <p:strVal val="#ppt_w*.05"/>
                                          </p:val>
                                        </p:tav>
                                        <p:tav tm="100000">
                                          <p:val>
                                            <p:strVal val="#ppt_w"/>
                                          </p:val>
                                        </p:tav>
                                      </p:tavLst>
                                    </p:anim>
                                    <p:anim calcmode="lin" valueType="num">
                                      <p:cBhvr>
                                        <p:cTn id="25" dur="10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26" dur="500" decel="50000" fill="hold">
                                          <p:stCondLst>
                                            <p:cond delay="0"/>
                                          </p:stCondLst>
                                        </p:cTn>
                                        <p:tgtEl>
                                          <p:spTgt spid="3">
                                            <p:txEl>
                                              <p:pRg st="6" end="6"/>
                                            </p:txEl>
                                          </p:spTgt>
                                        </p:tgtEl>
                                        <p:attrNameLst>
                                          <p:attrName>ppt_x</p:attrName>
                                        </p:attrNameLst>
                                      </p:cBhvr>
                                      <p:tavLst>
                                        <p:tav tm="0">
                                          <p:val>
                                            <p:strVal val="#ppt_x+.4"/>
                                          </p:val>
                                        </p:tav>
                                        <p:tav tm="100000">
                                          <p:val>
                                            <p:strVal val="#ppt_x"/>
                                          </p:val>
                                        </p:tav>
                                      </p:tavLst>
                                    </p:anim>
                                    <p:anim calcmode="lin" valueType="num">
                                      <p:cBhvr>
                                        <p:cTn id="27" dur="500" decel="50000" fill="hold">
                                          <p:stCondLst>
                                            <p:cond delay="0"/>
                                          </p:stCondLst>
                                        </p:cTn>
                                        <p:tgtEl>
                                          <p:spTgt spid="3">
                                            <p:txEl>
                                              <p:pRg st="6" end="6"/>
                                            </p:txEl>
                                          </p:spTgt>
                                        </p:tgtEl>
                                        <p:attrNameLst>
                                          <p:attrName>ppt_y</p:attrName>
                                        </p:attrNameLst>
                                      </p:cBhvr>
                                      <p:tavLst>
                                        <p:tav tm="0">
                                          <p:val>
                                            <p:strVal val="#ppt_y-.2"/>
                                          </p:val>
                                        </p:tav>
                                        <p:tav tm="100000">
                                          <p:val>
                                            <p:strVal val="#ppt_y+.1"/>
                                          </p:val>
                                        </p:tav>
                                      </p:tavLst>
                                    </p:anim>
                                    <p:anim calcmode="lin" valueType="num">
                                      <p:cBhvr>
                                        <p:cTn id="28" dur="500" accel="50000" fill="hold">
                                          <p:stCondLst>
                                            <p:cond delay="500"/>
                                          </p:stCondLst>
                                        </p:cTn>
                                        <p:tgtEl>
                                          <p:spTgt spid="3">
                                            <p:txEl>
                                              <p:pRg st="6" end="6"/>
                                            </p:txEl>
                                          </p:spTgt>
                                        </p:tgtEl>
                                        <p:attrNameLst>
                                          <p:attrName>ppt_y</p:attrName>
                                        </p:attrNameLst>
                                      </p:cBhvr>
                                      <p:tavLst>
                                        <p:tav tm="0">
                                          <p:val>
                                            <p:strVal val="#ppt_y+.1"/>
                                          </p:val>
                                        </p:tav>
                                        <p:tav tm="100000">
                                          <p:val>
                                            <p:strVal val="#ppt_y"/>
                                          </p:val>
                                        </p:tav>
                                      </p:tavLst>
                                    </p:anim>
                                    <p:animEffect transition="in" filter="fade">
                                      <p:cBhvr>
                                        <p:cTn id="29" dur="1000" decel="50000">
                                          <p:stCondLst>
                                            <p:cond delay="0"/>
                                          </p:stCondLst>
                                        </p:cTn>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26" presetClass="emph" presetSubtype="0" repeatCount="3000" fill="hold" grpId="1" nodeType="withEffect">
                                  <p:stCondLst>
                                    <p:cond delay="0"/>
                                  </p:stCondLst>
                                  <p:childTnLst>
                                    <p:animEffect transition="out" filter="fade">
                                      <p:cBhvr>
                                        <p:cTn id="36" dur="500" tmFilter="0, 0; .2, .5; .8, .5; 1, 0"/>
                                        <p:tgtEl>
                                          <p:spTgt spid="18"/>
                                        </p:tgtEl>
                                      </p:cBhvr>
                                    </p:animEffect>
                                    <p:animScale>
                                      <p:cBhvr>
                                        <p:cTn id="37"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animBg="1"/>
      <p:bldP spid="18" grpId="0"/>
      <p:bldP spid="18"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ELECTRIC FIELD STRENGTH</a:t>
            </a:r>
          </a:p>
        </p:txBody>
      </p:sp>
      <p:sp>
        <p:nvSpPr>
          <p:cNvPr id="3" name="Content Placeholder 2">
            <a:extLst>
              <a:ext uri="{FF2B5EF4-FFF2-40B4-BE49-F238E27FC236}">
                <a16:creationId xmlns:a16="http://schemas.microsoft.com/office/drawing/2014/main" id="{50714ED7-2042-4DBE-B49A-3409889D02C0}"/>
              </a:ext>
            </a:extLst>
          </p:cNvPr>
          <p:cNvSpPr>
            <a:spLocks noGrp="1"/>
          </p:cNvSpPr>
          <p:nvPr>
            <p:ph idx="1"/>
          </p:nvPr>
        </p:nvSpPr>
        <p:spPr>
          <a:xfrm>
            <a:off x="838200" y="1825625"/>
            <a:ext cx="10515600" cy="4761606"/>
          </a:xfrm>
        </p:spPr>
        <p:txBody>
          <a:bodyPr>
            <a:normAutofit/>
          </a:bodyPr>
          <a:lstStyle/>
          <a:p>
            <a:r>
              <a:rPr lang="en-AU" dirty="0"/>
              <a:t>We have two expressions for the force on a charged particle:</a:t>
            </a:r>
          </a:p>
          <a:p>
            <a:endParaRPr lang="en-AU" dirty="0"/>
          </a:p>
          <a:p>
            <a:endParaRPr lang="en-AU" dirty="0"/>
          </a:p>
          <a:p>
            <a:r>
              <a:rPr lang="en-AU" dirty="0"/>
              <a:t>By setting them equal to each other, we can find an expression for the strength of the electric field around a charged particle, dependent only on the charge itself and the distance from the charge:</a:t>
            </a:r>
          </a:p>
          <a:p>
            <a:endParaRPr lang="en-AU" dirty="0"/>
          </a:p>
          <a:p>
            <a:endParaRPr lang="en-AU" dirty="0"/>
          </a:p>
          <a:p>
            <a:r>
              <a:rPr lang="en-AU" dirty="0"/>
              <a:t>Look familiar?</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D28130-1ACB-4E3A-9B32-5BEEF7018BB3}"/>
                  </a:ext>
                </a:extLst>
              </p:cNvPr>
              <p:cNvSpPr txBox="1"/>
              <p:nvPr/>
            </p:nvSpPr>
            <p:spPr>
              <a:xfrm>
                <a:off x="3575579" y="2652063"/>
                <a:ext cx="1035476" cy="369332"/>
              </a:xfrm>
              <a:prstGeom prst="rect">
                <a:avLst/>
              </a:prstGeom>
              <a:noFill/>
              <a:ln w="1270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𝐹</m:t>
                      </m:r>
                      <m:r>
                        <a:rPr lang="en-AU" sz="2400" b="0" i="1" smtClean="0">
                          <a:latin typeface="Cambria Math" panose="02040503050406030204" pitchFamily="18" charset="0"/>
                        </a:rPr>
                        <m:t>=</m:t>
                      </m:r>
                      <m:r>
                        <a:rPr lang="en-AU" sz="2400" b="0" i="1" smtClean="0">
                          <a:latin typeface="Cambria Math" panose="02040503050406030204" pitchFamily="18" charset="0"/>
                        </a:rPr>
                        <m:t>𝐸𝑞</m:t>
                      </m:r>
                    </m:oMath>
                  </m:oMathPara>
                </a14:m>
                <a:endParaRPr lang="en-AU" sz="2400" dirty="0"/>
              </a:p>
            </p:txBody>
          </p:sp>
        </mc:Choice>
        <mc:Fallback xmlns="">
          <p:sp>
            <p:nvSpPr>
              <p:cNvPr id="4" name="TextBox 3">
                <a:extLst>
                  <a:ext uri="{FF2B5EF4-FFF2-40B4-BE49-F238E27FC236}">
                    <a16:creationId xmlns:a16="http://schemas.microsoft.com/office/drawing/2014/main" id="{13D28130-1ACB-4E3A-9B32-5BEEF7018BB3}"/>
                  </a:ext>
                </a:extLst>
              </p:cNvPr>
              <p:cNvSpPr txBox="1">
                <a:spLocks noRot="1" noChangeAspect="1" noMove="1" noResize="1" noEditPoints="1" noAdjustHandles="1" noChangeArrowheads="1" noChangeShapeType="1" noTextEdit="1"/>
              </p:cNvSpPr>
              <p:nvPr/>
            </p:nvSpPr>
            <p:spPr>
              <a:xfrm>
                <a:off x="3575579" y="2652063"/>
                <a:ext cx="1035476" cy="369332"/>
              </a:xfrm>
              <a:prstGeom prst="rect">
                <a:avLst/>
              </a:prstGeom>
              <a:blipFill>
                <a:blip r:embed="rId2"/>
                <a:stretch>
                  <a:fillRect l="-7101" r="-9467" b="-32787"/>
                </a:stretch>
              </a:blipFill>
              <a:ln w="12700">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A631BA1-E06C-4880-AB61-6B18863E4850}"/>
                  </a:ext>
                </a:extLst>
              </p:cNvPr>
              <p:cNvSpPr txBox="1"/>
              <p:nvPr/>
            </p:nvSpPr>
            <p:spPr>
              <a:xfrm>
                <a:off x="6600825" y="2521674"/>
                <a:ext cx="1281761" cy="691471"/>
              </a:xfrm>
              <a:prstGeom prst="rect">
                <a:avLst/>
              </a:prstGeom>
              <a:noFill/>
              <a:ln w="1270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𝐹</m:t>
                      </m:r>
                      <m:r>
                        <a:rPr lang="en-AU" sz="2400" b="0" i="1" smtClean="0">
                          <a:latin typeface="Cambria Math" panose="02040503050406030204" pitchFamily="18" charset="0"/>
                        </a:rPr>
                        <m:t>=</m:t>
                      </m:r>
                      <m:r>
                        <a:rPr lang="en-AU" sz="2400" b="0" i="1" smtClean="0">
                          <a:latin typeface="Cambria Math" panose="02040503050406030204" pitchFamily="18" charset="0"/>
                        </a:rPr>
                        <m:t>𝑘</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𝑄𝑞</m:t>
                          </m:r>
                        </m:num>
                        <m:den>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𝑟</m:t>
                              </m:r>
                            </m:e>
                            <m:sup>
                              <m:r>
                                <a:rPr lang="en-AU" sz="2400" b="0" i="1" smtClean="0">
                                  <a:latin typeface="Cambria Math" panose="02040503050406030204" pitchFamily="18" charset="0"/>
                                </a:rPr>
                                <m:t>2</m:t>
                              </m:r>
                            </m:sup>
                          </m:sSup>
                        </m:den>
                      </m:f>
                    </m:oMath>
                  </m:oMathPara>
                </a14:m>
                <a:endParaRPr lang="en-AU" sz="2400" dirty="0"/>
              </a:p>
            </p:txBody>
          </p:sp>
        </mc:Choice>
        <mc:Fallback xmlns="">
          <p:sp>
            <p:nvSpPr>
              <p:cNvPr id="17" name="TextBox 16">
                <a:extLst>
                  <a:ext uri="{FF2B5EF4-FFF2-40B4-BE49-F238E27FC236}">
                    <a16:creationId xmlns:a16="http://schemas.microsoft.com/office/drawing/2014/main" id="{3A631BA1-E06C-4880-AB61-6B18863E4850}"/>
                  </a:ext>
                </a:extLst>
              </p:cNvPr>
              <p:cNvSpPr txBox="1">
                <a:spLocks noRot="1" noChangeAspect="1" noMove="1" noResize="1" noEditPoints="1" noAdjustHandles="1" noChangeArrowheads="1" noChangeShapeType="1" noTextEdit="1"/>
              </p:cNvSpPr>
              <p:nvPr/>
            </p:nvSpPr>
            <p:spPr>
              <a:xfrm>
                <a:off x="6600825" y="2521674"/>
                <a:ext cx="1281761" cy="691471"/>
              </a:xfrm>
              <a:prstGeom prst="rect">
                <a:avLst/>
              </a:prstGeom>
              <a:blipFill>
                <a:blip r:embed="rId3"/>
                <a:stretch>
                  <a:fillRect/>
                </a:stretch>
              </a:blipFill>
              <a:ln w="12700">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083E226-2B1E-4563-BE57-F401C9C4F1AA}"/>
                  </a:ext>
                </a:extLst>
              </p:cNvPr>
              <p:cNvSpPr txBox="1"/>
              <p:nvPr/>
            </p:nvSpPr>
            <p:spPr>
              <a:xfrm>
                <a:off x="4223385" y="4777194"/>
                <a:ext cx="1448923" cy="691471"/>
              </a:xfrm>
              <a:prstGeom prst="rect">
                <a:avLst/>
              </a:prstGeom>
              <a:noFill/>
              <a:ln w="1270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𝐸𝑞</m:t>
                      </m:r>
                      <m:r>
                        <a:rPr lang="en-AU" sz="2400" b="0" i="1" smtClean="0">
                          <a:latin typeface="Cambria Math" panose="02040503050406030204" pitchFamily="18" charset="0"/>
                        </a:rPr>
                        <m:t>=</m:t>
                      </m:r>
                      <m:r>
                        <a:rPr lang="en-AU" sz="2400" b="0" i="1" smtClean="0">
                          <a:latin typeface="Cambria Math" panose="02040503050406030204" pitchFamily="18" charset="0"/>
                        </a:rPr>
                        <m:t>𝑘</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𝑄𝑞</m:t>
                          </m:r>
                        </m:num>
                        <m:den>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𝑟</m:t>
                              </m:r>
                            </m:e>
                            <m:sup>
                              <m:r>
                                <a:rPr lang="en-AU" sz="2400" b="0" i="1" smtClean="0">
                                  <a:latin typeface="Cambria Math" panose="02040503050406030204" pitchFamily="18" charset="0"/>
                                </a:rPr>
                                <m:t>2</m:t>
                              </m:r>
                            </m:sup>
                          </m:sSup>
                        </m:den>
                      </m:f>
                    </m:oMath>
                  </m:oMathPara>
                </a14:m>
                <a:endParaRPr lang="en-AU" sz="2400" dirty="0"/>
              </a:p>
            </p:txBody>
          </p:sp>
        </mc:Choice>
        <mc:Fallback xmlns="">
          <p:sp>
            <p:nvSpPr>
              <p:cNvPr id="8" name="TextBox 7">
                <a:extLst>
                  <a:ext uri="{FF2B5EF4-FFF2-40B4-BE49-F238E27FC236}">
                    <a16:creationId xmlns:a16="http://schemas.microsoft.com/office/drawing/2014/main" id="{B083E226-2B1E-4563-BE57-F401C9C4F1AA}"/>
                  </a:ext>
                </a:extLst>
              </p:cNvPr>
              <p:cNvSpPr txBox="1">
                <a:spLocks noRot="1" noChangeAspect="1" noMove="1" noResize="1" noEditPoints="1" noAdjustHandles="1" noChangeArrowheads="1" noChangeShapeType="1" noTextEdit="1"/>
              </p:cNvSpPr>
              <p:nvPr/>
            </p:nvSpPr>
            <p:spPr>
              <a:xfrm>
                <a:off x="4223385" y="4777194"/>
                <a:ext cx="1448923" cy="691471"/>
              </a:xfrm>
              <a:prstGeom prst="rect">
                <a:avLst/>
              </a:prstGeom>
              <a:blipFill>
                <a:blip r:embed="rId4"/>
                <a:stretch>
                  <a:fillRect/>
                </a:stretch>
              </a:blipFill>
              <a:ln w="12700">
                <a:noFill/>
              </a:ln>
            </p:spPr>
            <p:txBody>
              <a:bodyPr/>
              <a:lstStyle/>
              <a:p>
                <a:r>
                  <a:rPr lang="en-AU">
                    <a:noFill/>
                  </a:rPr>
                  <a:t> </a:t>
                </a:r>
              </a:p>
            </p:txBody>
          </p:sp>
        </mc:Fallback>
      </mc:AlternateContent>
      <p:cxnSp>
        <p:nvCxnSpPr>
          <p:cNvPr id="7" name="Straight Connector 6">
            <a:extLst>
              <a:ext uri="{FF2B5EF4-FFF2-40B4-BE49-F238E27FC236}">
                <a16:creationId xmlns:a16="http://schemas.microsoft.com/office/drawing/2014/main" id="{C6B6A04B-8D85-4179-9D00-8126173CCB55}"/>
              </a:ext>
            </a:extLst>
          </p:cNvPr>
          <p:cNvCxnSpPr>
            <a:cxnSpLocks/>
          </p:cNvCxnSpPr>
          <p:nvPr/>
        </p:nvCxnSpPr>
        <p:spPr>
          <a:xfrm flipV="1">
            <a:off x="4378960" y="5039360"/>
            <a:ext cx="314960" cy="3149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ACCB847-6CFB-4FDD-AD10-A225AEECFEDA}"/>
              </a:ext>
            </a:extLst>
          </p:cNvPr>
          <p:cNvCxnSpPr>
            <a:cxnSpLocks/>
          </p:cNvCxnSpPr>
          <p:nvPr/>
        </p:nvCxnSpPr>
        <p:spPr>
          <a:xfrm flipV="1">
            <a:off x="5421156" y="4777194"/>
            <a:ext cx="314960" cy="3149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2BE3F64-F97E-4DC5-BAF4-2333BFDECB58}"/>
              </a:ext>
            </a:extLst>
          </p:cNvPr>
          <p:cNvSpPr/>
          <p:nvPr/>
        </p:nvSpPr>
        <p:spPr>
          <a:xfrm>
            <a:off x="6027825" y="4705030"/>
            <a:ext cx="1065448" cy="8431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2E64951-6B48-49BA-A9DC-15063F483576}"/>
                  </a:ext>
                </a:extLst>
              </p:cNvPr>
              <p:cNvSpPr/>
              <p:nvPr/>
            </p:nvSpPr>
            <p:spPr>
              <a:xfrm>
                <a:off x="5912775" y="5875591"/>
                <a:ext cx="1309333" cy="7838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ea typeface="Cambria Math" panose="02040503050406030204" pitchFamily="18" charset="0"/>
                        </a:rPr>
                        <m:t>𝑔</m:t>
                      </m:r>
                      <m:r>
                        <a:rPr lang="en-AU" sz="2400" i="1">
                          <a:latin typeface="Cambria Math" panose="02040503050406030204" pitchFamily="18" charset="0"/>
                          <a:ea typeface="Cambria Math" panose="02040503050406030204" pitchFamily="18" charset="0"/>
                        </a:rPr>
                        <m:t>=</m:t>
                      </m:r>
                      <m:f>
                        <m:fPr>
                          <m:ctrlPr>
                            <a:rPr lang="en-AU" sz="2400" i="1">
                              <a:latin typeface="Cambria Math" panose="02040503050406030204" pitchFamily="18" charset="0"/>
                            </a:rPr>
                          </m:ctrlPr>
                        </m:fPr>
                        <m:num>
                          <m:r>
                            <a:rPr lang="en-AU" sz="2400" b="0" i="1" smtClean="0">
                              <a:latin typeface="Cambria Math" panose="02040503050406030204" pitchFamily="18" charset="0"/>
                            </a:rPr>
                            <m:t>𝐺𝑀</m:t>
                          </m:r>
                        </m:num>
                        <m:den>
                          <m:sSup>
                            <m:sSupPr>
                              <m:ctrlPr>
                                <a:rPr lang="en-AU" sz="2400" i="1">
                                  <a:latin typeface="Cambria Math" panose="02040503050406030204" pitchFamily="18" charset="0"/>
                                </a:rPr>
                              </m:ctrlPr>
                            </m:sSupPr>
                            <m:e>
                              <m:r>
                                <a:rPr lang="en-AU" sz="2400" i="1">
                                  <a:latin typeface="Cambria Math" panose="02040503050406030204" pitchFamily="18" charset="0"/>
                                </a:rPr>
                                <m:t>𝑟</m:t>
                              </m:r>
                            </m:e>
                            <m:sup>
                              <m:r>
                                <a:rPr lang="en-AU" sz="2400" i="1">
                                  <a:latin typeface="Cambria Math" panose="02040503050406030204" pitchFamily="18" charset="0"/>
                                </a:rPr>
                                <m:t>2</m:t>
                              </m:r>
                            </m:sup>
                          </m:sSup>
                        </m:den>
                      </m:f>
                    </m:oMath>
                  </m:oMathPara>
                </a14:m>
                <a:endParaRPr lang="en-AU" sz="2400" dirty="0"/>
              </a:p>
            </p:txBody>
          </p:sp>
        </mc:Choice>
        <mc:Fallback xmlns="">
          <p:sp>
            <p:nvSpPr>
              <p:cNvPr id="10" name="Rectangle 9">
                <a:extLst>
                  <a:ext uri="{FF2B5EF4-FFF2-40B4-BE49-F238E27FC236}">
                    <a16:creationId xmlns:a16="http://schemas.microsoft.com/office/drawing/2014/main" id="{D2E64951-6B48-49BA-A9DC-15063F483576}"/>
                  </a:ext>
                </a:extLst>
              </p:cNvPr>
              <p:cNvSpPr>
                <a:spLocks noRot="1" noChangeAspect="1" noMove="1" noResize="1" noEditPoints="1" noAdjustHandles="1" noChangeArrowheads="1" noChangeShapeType="1" noTextEdit="1"/>
              </p:cNvSpPr>
              <p:nvPr/>
            </p:nvSpPr>
            <p:spPr>
              <a:xfrm>
                <a:off x="5912775" y="5875591"/>
                <a:ext cx="1309333" cy="783804"/>
              </a:xfrm>
              <a:prstGeom prst="rect">
                <a:avLst/>
              </a:prstGeom>
              <a:blipFill>
                <a:blip r:embed="rId5"/>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F9BF5F3-B176-4944-BD33-A67FD3C62E49}"/>
                  </a:ext>
                </a:extLst>
              </p:cNvPr>
              <p:cNvSpPr/>
              <p:nvPr/>
            </p:nvSpPr>
            <p:spPr>
              <a:xfrm>
                <a:off x="5589836" y="4716791"/>
                <a:ext cx="1589089" cy="7911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AU" sz="2400" i="1">
                          <a:latin typeface="Cambria Math" panose="02040503050406030204" pitchFamily="18" charset="0"/>
                          <a:ea typeface="Cambria Math" panose="02040503050406030204" pitchFamily="18" charset="0"/>
                        </a:rPr>
                        <m:t>→</m:t>
                      </m:r>
                      <m:r>
                        <a:rPr lang="en-AU" sz="2400" i="1">
                          <a:latin typeface="Cambria Math" panose="02040503050406030204" pitchFamily="18" charset="0"/>
                          <a:ea typeface="Cambria Math" panose="02040503050406030204" pitchFamily="18" charset="0"/>
                        </a:rPr>
                        <m:t>𝐸</m:t>
                      </m:r>
                      <m:r>
                        <a:rPr lang="en-AU" sz="2400" i="1">
                          <a:latin typeface="Cambria Math" panose="02040503050406030204" pitchFamily="18" charset="0"/>
                          <a:ea typeface="Cambria Math" panose="02040503050406030204" pitchFamily="18" charset="0"/>
                        </a:rPr>
                        <m:t>=</m:t>
                      </m:r>
                      <m:f>
                        <m:fPr>
                          <m:ctrlPr>
                            <a:rPr lang="en-AU" sz="2400" i="1">
                              <a:latin typeface="Cambria Math" panose="02040503050406030204" pitchFamily="18" charset="0"/>
                            </a:rPr>
                          </m:ctrlPr>
                        </m:fPr>
                        <m:num>
                          <m:r>
                            <a:rPr lang="en-AU" sz="2400" i="1">
                              <a:latin typeface="Cambria Math" panose="02040503050406030204" pitchFamily="18" charset="0"/>
                            </a:rPr>
                            <m:t>𝑘𝑄</m:t>
                          </m:r>
                        </m:num>
                        <m:den>
                          <m:sSup>
                            <m:sSupPr>
                              <m:ctrlPr>
                                <a:rPr lang="en-AU" sz="2400" i="1">
                                  <a:latin typeface="Cambria Math" panose="02040503050406030204" pitchFamily="18" charset="0"/>
                                </a:rPr>
                              </m:ctrlPr>
                            </m:sSupPr>
                            <m:e>
                              <m:r>
                                <a:rPr lang="en-AU" sz="2400" i="1">
                                  <a:latin typeface="Cambria Math" panose="02040503050406030204" pitchFamily="18" charset="0"/>
                                </a:rPr>
                                <m:t>𝑟</m:t>
                              </m:r>
                            </m:e>
                            <m:sup>
                              <m:r>
                                <a:rPr lang="en-AU" sz="2400" i="1">
                                  <a:latin typeface="Cambria Math" panose="02040503050406030204" pitchFamily="18" charset="0"/>
                                </a:rPr>
                                <m:t>2</m:t>
                              </m:r>
                            </m:sup>
                          </m:sSup>
                        </m:den>
                      </m:f>
                    </m:oMath>
                  </m:oMathPara>
                </a14:m>
                <a:endParaRPr lang="en-AU" sz="2400" dirty="0"/>
              </a:p>
            </p:txBody>
          </p:sp>
        </mc:Choice>
        <mc:Fallback xmlns="">
          <p:sp>
            <p:nvSpPr>
              <p:cNvPr id="11" name="Rectangle 10">
                <a:extLst>
                  <a:ext uri="{FF2B5EF4-FFF2-40B4-BE49-F238E27FC236}">
                    <a16:creationId xmlns:a16="http://schemas.microsoft.com/office/drawing/2014/main" id="{AF9BF5F3-B176-4944-BD33-A67FD3C62E49}"/>
                  </a:ext>
                </a:extLst>
              </p:cNvPr>
              <p:cNvSpPr>
                <a:spLocks noRot="1" noChangeAspect="1" noMove="1" noResize="1" noEditPoints="1" noAdjustHandles="1" noChangeArrowheads="1" noChangeShapeType="1" noTextEdit="1"/>
              </p:cNvSpPr>
              <p:nvPr/>
            </p:nvSpPr>
            <p:spPr>
              <a:xfrm>
                <a:off x="5589836" y="4716791"/>
                <a:ext cx="1589089" cy="791179"/>
              </a:xfrm>
              <a:prstGeom prst="rect">
                <a:avLst/>
              </a:prstGeom>
              <a:blipFill>
                <a:blip r:embed="rId6"/>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320585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par>
                                <p:cTn id="18" presetID="22" presetClass="entr" presetSubtype="4"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par>
                          <p:cTn id="26" fill="hold">
                            <p:stCondLst>
                              <p:cond delay="500"/>
                            </p:stCondLst>
                            <p:childTnLst>
                              <p:par>
                                <p:cTn id="27" presetID="21" presetClass="entr" presetSubtype="1"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heel(1)">
                                      <p:cBhvr>
                                        <p:cTn id="29" dur="20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26" presetClass="emph" presetSubtype="0" repeatCount="3000" fill="hold" grpId="1" nodeType="withEffect">
                                  <p:stCondLst>
                                    <p:cond delay="0"/>
                                  </p:stCondLst>
                                  <p:childTnLst>
                                    <p:animEffect transition="out" filter="fade">
                                      <p:cBhvr>
                                        <p:cTn id="41" dur="500" tmFilter="0, 0; .2, .5; .8, .5; 1, 0"/>
                                        <p:tgtEl>
                                          <p:spTgt spid="10"/>
                                        </p:tgtEl>
                                      </p:cBhvr>
                                    </p:animEffect>
                                    <p:animScale>
                                      <p:cBhvr>
                                        <p:cTn id="42"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animBg="1"/>
      <p:bldP spid="10" grpId="0"/>
      <p:bldP spid="10" grpId="1"/>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EXAMPLES</a:t>
            </a:r>
          </a:p>
        </p:txBody>
      </p:sp>
      <p:sp>
        <p:nvSpPr>
          <p:cNvPr id="3" name="Content Placeholder 2">
            <a:extLst>
              <a:ext uri="{FF2B5EF4-FFF2-40B4-BE49-F238E27FC236}">
                <a16:creationId xmlns:a16="http://schemas.microsoft.com/office/drawing/2014/main" id="{50714ED7-2042-4DBE-B49A-3409889D02C0}"/>
              </a:ext>
            </a:extLst>
          </p:cNvPr>
          <p:cNvSpPr>
            <a:spLocks noGrp="1"/>
          </p:cNvSpPr>
          <p:nvPr>
            <p:ph idx="1"/>
          </p:nvPr>
        </p:nvSpPr>
        <p:spPr>
          <a:xfrm>
            <a:off x="838200" y="1630315"/>
            <a:ext cx="10515600" cy="4667251"/>
          </a:xfrm>
        </p:spPr>
        <p:txBody>
          <a:bodyPr>
            <a:normAutofit/>
          </a:bodyPr>
          <a:lstStyle/>
          <a:p>
            <a:r>
              <a:rPr lang="en-AU" dirty="0"/>
              <a:t>Q: Find the electric field strength of a point-charge of 0.40 C at a distance of:</a:t>
            </a:r>
          </a:p>
          <a:p>
            <a:pPr lvl="1"/>
            <a:r>
              <a:rPr lang="en-AU" dirty="0"/>
              <a:t>1 cm?</a:t>
            </a:r>
          </a:p>
          <a:p>
            <a:pPr marL="457200" lvl="1" indent="0">
              <a:buNone/>
            </a:pPr>
            <a:endParaRPr lang="en-AU" dirty="0"/>
          </a:p>
          <a:p>
            <a:pPr marL="457200" lvl="1" indent="0">
              <a:buNone/>
            </a:pPr>
            <a:endParaRPr lang="en-AU" dirty="0"/>
          </a:p>
          <a:p>
            <a:pPr lvl="1"/>
            <a:r>
              <a:rPr lang="en-AU" dirty="0"/>
              <a:t>10 cm?</a:t>
            </a:r>
          </a:p>
          <a:p>
            <a:pPr lvl="1"/>
            <a:endParaRPr lang="en-AU" dirty="0"/>
          </a:p>
          <a:p>
            <a:pPr marL="457200" lvl="1" indent="0">
              <a:buNone/>
            </a:pPr>
            <a:endParaRPr lang="en-AU"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5AAAAB4-405C-4CA8-B9C0-C9A3575B56AD}"/>
                  </a:ext>
                </a:extLst>
              </p:cNvPr>
              <p:cNvSpPr/>
              <p:nvPr/>
            </p:nvSpPr>
            <p:spPr>
              <a:xfrm>
                <a:off x="2544976" y="2637821"/>
                <a:ext cx="6976095" cy="8334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AU" sz="2400" i="1" smtClean="0">
                          <a:solidFill>
                            <a:srgbClr val="FF0000"/>
                          </a:solidFill>
                          <a:latin typeface="Cambria Math" panose="02040503050406030204" pitchFamily="18" charset="0"/>
                          <a:ea typeface="Cambria Math" panose="02040503050406030204" pitchFamily="18" charset="0"/>
                        </a:rPr>
                        <m:t>𝐸</m:t>
                      </m:r>
                      <m:r>
                        <a:rPr lang="en-AU" sz="2400" i="1" smtClean="0">
                          <a:solidFill>
                            <a:srgbClr val="FF0000"/>
                          </a:solidFill>
                          <a:latin typeface="Cambria Math" panose="02040503050406030204" pitchFamily="18" charset="0"/>
                          <a:ea typeface="Cambria Math" panose="02040503050406030204" pitchFamily="18" charset="0"/>
                        </a:rPr>
                        <m:t>=</m:t>
                      </m:r>
                      <m:f>
                        <m:fPr>
                          <m:ctrlPr>
                            <a:rPr lang="en-AU" sz="2400" i="1">
                              <a:solidFill>
                                <a:srgbClr val="FF0000"/>
                              </a:solidFill>
                              <a:latin typeface="Cambria Math" panose="02040503050406030204" pitchFamily="18" charset="0"/>
                            </a:rPr>
                          </m:ctrlPr>
                        </m:fPr>
                        <m:num>
                          <m:r>
                            <a:rPr lang="en-AU" sz="2400" i="1">
                              <a:solidFill>
                                <a:srgbClr val="FF0000"/>
                              </a:solidFill>
                              <a:latin typeface="Cambria Math" panose="02040503050406030204" pitchFamily="18" charset="0"/>
                            </a:rPr>
                            <m:t>𝑘𝑄</m:t>
                          </m:r>
                        </m:num>
                        <m:den>
                          <m:sSup>
                            <m:sSupPr>
                              <m:ctrlPr>
                                <a:rPr lang="en-AU" sz="2400" i="1">
                                  <a:solidFill>
                                    <a:srgbClr val="FF0000"/>
                                  </a:solidFill>
                                  <a:latin typeface="Cambria Math" panose="02040503050406030204" pitchFamily="18" charset="0"/>
                                </a:rPr>
                              </m:ctrlPr>
                            </m:sSupPr>
                            <m:e>
                              <m:r>
                                <a:rPr lang="en-AU" sz="2400" i="1">
                                  <a:solidFill>
                                    <a:srgbClr val="FF0000"/>
                                  </a:solidFill>
                                  <a:latin typeface="Cambria Math" panose="02040503050406030204" pitchFamily="18" charset="0"/>
                                </a:rPr>
                                <m:t>𝑟</m:t>
                              </m:r>
                            </m:e>
                            <m:sup>
                              <m:r>
                                <a:rPr lang="en-AU" sz="2400" i="1">
                                  <a:solidFill>
                                    <a:srgbClr val="FF0000"/>
                                  </a:solidFill>
                                  <a:latin typeface="Cambria Math" panose="02040503050406030204" pitchFamily="18" charset="0"/>
                                </a:rPr>
                                <m:t>2</m:t>
                              </m:r>
                            </m:sup>
                          </m:sSup>
                        </m:den>
                      </m:f>
                      <m:r>
                        <a:rPr lang="en-AU" sz="2400" b="0" i="1" smtClean="0">
                          <a:solidFill>
                            <a:srgbClr val="FF0000"/>
                          </a:solidFill>
                          <a:latin typeface="Cambria Math" panose="02040503050406030204" pitchFamily="18" charset="0"/>
                        </a:rPr>
                        <m:t>=</m:t>
                      </m:r>
                      <m:f>
                        <m:fPr>
                          <m:ctrlPr>
                            <a:rPr lang="en-AU" sz="2400" i="1">
                              <a:solidFill>
                                <a:srgbClr val="FF0000"/>
                              </a:solidFill>
                              <a:latin typeface="Cambria Math" panose="02040503050406030204" pitchFamily="18" charset="0"/>
                            </a:rPr>
                          </m:ctrlPr>
                        </m:fPr>
                        <m:num>
                          <m:r>
                            <a:rPr lang="en-AU" sz="2400" b="0" i="1" smtClean="0">
                              <a:solidFill>
                                <a:srgbClr val="FF0000"/>
                              </a:solidFill>
                              <a:latin typeface="Cambria Math" panose="02040503050406030204" pitchFamily="18" charset="0"/>
                            </a:rPr>
                            <m:t>(9</m:t>
                          </m:r>
                          <m:r>
                            <a:rPr lang="en-AU" sz="2400" b="0" i="1" smtClean="0">
                              <a:solidFill>
                                <a:srgbClr val="FF0000"/>
                              </a:solidFill>
                              <a:latin typeface="Cambria Math" panose="02040503050406030204" pitchFamily="18" charset="0"/>
                              <a:ea typeface="Cambria Math" panose="02040503050406030204" pitchFamily="18" charset="0"/>
                            </a:rPr>
                            <m:t>×</m:t>
                          </m:r>
                          <m:sSup>
                            <m:sSupPr>
                              <m:ctrlPr>
                                <a:rPr lang="en-AU" sz="2400" b="0" i="1" smtClean="0">
                                  <a:solidFill>
                                    <a:srgbClr val="FF0000"/>
                                  </a:solidFill>
                                  <a:latin typeface="Cambria Math" panose="02040503050406030204" pitchFamily="18" charset="0"/>
                                  <a:ea typeface="Cambria Math" panose="02040503050406030204" pitchFamily="18" charset="0"/>
                                </a:rPr>
                              </m:ctrlPr>
                            </m:sSupPr>
                            <m:e>
                              <m:r>
                                <a:rPr lang="en-AU" sz="2400" b="0" i="1" smtClean="0">
                                  <a:solidFill>
                                    <a:srgbClr val="FF0000"/>
                                  </a:solidFill>
                                  <a:latin typeface="Cambria Math" panose="02040503050406030204" pitchFamily="18" charset="0"/>
                                  <a:ea typeface="Cambria Math" panose="02040503050406030204" pitchFamily="18" charset="0"/>
                                </a:rPr>
                                <m:t>10</m:t>
                              </m:r>
                            </m:e>
                            <m:sup>
                              <m:r>
                                <a:rPr lang="en-AU" sz="2400" b="0" i="1" smtClean="0">
                                  <a:solidFill>
                                    <a:srgbClr val="FF0000"/>
                                  </a:solidFill>
                                  <a:latin typeface="Cambria Math" panose="02040503050406030204" pitchFamily="18" charset="0"/>
                                  <a:ea typeface="Cambria Math" panose="02040503050406030204" pitchFamily="18" charset="0"/>
                                </a:rPr>
                                <m:t>9</m:t>
                              </m:r>
                            </m:sup>
                          </m:sSup>
                          <m:r>
                            <a:rPr lang="en-AU" sz="2400" b="0" i="1" smtClean="0">
                              <a:solidFill>
                                <a:srgbClr val="FF0000"/>
                              </a:solidFill>
                              <a:latin typeface="Cambria Math" panose="02040503050406030204" pitchFamily="18" charset="0"/>
                            </a:rPr>
                            <m:t>)(0.4)</m:t>
                          </m:r>
                        </m:num>
                        <m:den>
                          <m:sSup>
                            <m:sSupPr>
                              <m:ctrlPr>
                                <a:rPr lang="en-AU" sz="2400" i="1">
                                  <a:solidFill>
                                    <a:srgbClr val="FF0000"/>
                                  </a:solidFill>
                                  <a:latin typeface="Cambria Math" panose="02040503050406030204" pitchFamily="18" charset="0"/>
                                </a:rPr>
                              </m:ctrlPr>
                            </m:sSupPr>
                            <m:e>
                              <m:r>
                                <a:rPr lang="en-AU" sz="2400" b="0" i="1" smtClean="0">
                                  <a:solidFill>
                                    <a:srgbClr val="FF0000"/>
                                  </a:solidFill>
                                  <a:latin typeface="Cambria Math" panose="02040503050406030204" pitchFamily="18" charset="0"/>
                                </a:rPr>
                                <m:t>0.01</m:t>
                              </m:r>
                            </m:e>
                            <m:sup>
                              <m:r>
                                <a:rPr lang="en-AU" sz="2400" i="1">
                                  <a:solidFill>
                                    <a:srgbClr val="FF0000"/>
                                  </a:solidFill>
                                  <a:latin typeface="Cambria Math" panose="02040503050406030204" pitchFamily="18" charset="0"/>
                                </a:rPr>
                                <m:t>2</m:t>
                              </m:r>
                            </m:sup>
                          </m:sSup>
                        </m:den>
                      </m:f>
                      <m:r>
                        <a:rPr lang="en-AU" sz="2400" b="0" i="1" smtClean="0">
                          <a:solidFill>
                            <a:srgbClr val="FF0000"/>
                          </a:solidFill>
                          <a:latin typeface="Cambria Math" panose="02040503050406030204" pitchFamily="18" charset="0"/>
                        </a:rPr>
                        <m:t>=</m:t>
                      </m:r>
                      <m:r>
                        <a:rPr lang="en-AU" sz="2400" b="1" i="1" smtClean="0">
                          <a:solidFill>
                            <a:srgbClr val="FF0000"/>
                          </a:solidFill>
                          <a:latin typeface="Cambria Math" panose="02040503050406030204" pitchFamily="18" charset="0"/>
                        </a:rPr>
                        <m:t>𝟑</m:t>
                      </m:r>
                      <m:r>
                        <a:rPr lang="en-AU" sz="2400" b="1" i="1" smtClean="0">
                          <a:solidFill>
                            <a:srgbClr val="FF0000"/>
                          </a:solidFill>
                          <a:latin typeface="Cambria Math" panose="02040503050406030204" pitchFamily="18" charset="0"/>
                        </a:rPr>
                        <m:t>.</m:t>
                      </m:r>
                      <m:r>
                        <a:rPr lang="en-AU" sz="2400" b="1" i="1" smtClean="0">
                          <a:solidFill>
                            <a:srgbClr val="FF0000"/>
                          </a:solidFill>
                          <a:latin typeface="Cambria Math" panose="02040503050406030204" pitchFamily="18" charset="0"/>
                        </a:rPr>
                        <m:t>𝟔𝟎</m:t>
                      </m:r>
                      <m:r>
                        <a:rPr lang="en-AU" sz="2400" b="1" i="1" smtClean="0">
                          <a:solidFill>
                            <a:srgbClr val="FF0000"/>
                          </a:solidFill>
                          <a:latin typeface="Cambria Math" panose="02040503050406030204" pitchFamily="18" charset="0"/>
                          <a:ea typeface="Cambria Math" panose="02040503050406030204" pitchFamily="18" charset="0"/>
                        </a:rPr>
                        <m:t>×</m:t>
                      </m:r>
                      <m:sSup>
                        <m:sSupPr>
                          <m:ctrlPr>
                            <a:rPr lang="en-AU" sz="2400" b="1" i="1" smtClean="0">
                              <a:solidFill>
                                <a:srgbClr val="FF0000"/>
                              </a:solidFill>
                              <a:latin typeface="Cambria Math" panose="02040503050406030204" pitchFamily="18" charset="0"/>
                              <a:ea typeface="Cambria Math" panose="02040503050406030204" pitchFamily="18" charset="0"/>
                            </a:rPr>
                          </m:ctrlPr>
                        </m:sSupPr>
                        <m:e>
                          <m:r>
                            <a:rPr lang="en-AU" sz="2400" b="1" i="1" smtClean="0">
                              <a:solidFill>
                                <a:srgbClr val="FF0000"/>
                              </a:solidFill>
                              <a:latin typeface="Cambria Math" panose="02040503050406030204" pitchFamily="18" charset="0"/>
                              <a:ea typeface="Cambria Math" panose="02040503050406030204" pitchFamily="18" charset="0"/>
                            </a:rPr>
                            <m:t>𝟏𝟎</m:t>
                          </m:r>
                        </m:e>
                        <m:sup>
                          <m:r>
                            <a:rPr lang="en-AU" sz="2400" b="1" i="1" smtClean="0">
                              <a:solidFill>
                                <a:srgbClr val="FF0000"/>
                              </a:solidFill>
                              <a:latin typeface="Cambria Math" panose="02040503050406030204" pitchFamily="18" charset="0"/>
                              <a:ea typeface="Cambria Math" panose="02040503050406030204" pitchFamily="18" charset="0"/>
                            </a:rPr>
                            <m:t>𝟏𝟑</m:t>
                          </m:r>
                        </m:sup>
                      </m:sSup>
                      <m:r>
                        <a:rPr lang="en-AU" sz="2400" b="1" i="1" smtClean="0">
                          <a:solidFill>
                            <a:srgbClr val="FF0000"/>
                          </a:solidFill>
                          <a:latin typeface="Cambria Math" panose="02040503050406030204" pitchFamily="18" charset="0"/>
                          <a:ea typeface="Cambria Math" panose="02040503050406030204" pitchFamily="18" charset="0"/>
                        </a:rPr>
                        <m:t> </m:t>
                      </m:r>
                      <m:r>
                        <a:rPr lang="en-AU" sz="2400" b="1" i="1" smtClean="0">
                          <a:solidFill>
                            <a:srgbClr val="FF0000"/>
                          </a:solidFill>
                          <a:latin typeface="Cambria Math" panose="02040503050406030204" pitchFamily="18" charset="0"/>
                          <a:ea typeface="Cambria Math" panose="02040503050406030204" pitchFamily="18" charset="0"/>
                        </a:rPr>
                        <m:t>𝑵</m:t>
                      </m:r>
                      <m:r>
                        <a:rPr lang="en-AU" sz="2400" b="1" i="1" smtClean="0">
                          <a:solidFill>
                            <a:srgbClr val="FF0000"/>
                          </a:solidFill>
                          <a:latin typeface="Cambria Math" panose="02040503050406030204" pitchFamily="18" charset="0"/>
                          <a:ea typeface="Cambria Math" panose="02040503050406030204" pitchFamily="18" charset="0"/>
                        </a:rPr>
                        <m:t> </m:t>
                      </m:r>
                      <m:sSup>
                        <m:sSupPr>
                          <m:ctrlPr>
                            <a:rPr lang="en-AU" sz="2400" b="1" i="1" smtClean="0">
                              <a:solidFill>
                                <a:srgbClr val="FF0000"/>
                              </a:solidFill>
                              <a:latin typeface="Cambria Math" panose="02040503050406030204" pitchFamily="18" charset="0"/>
                              <a:ea typeface="Cambria Math" panose="02040503050406030204" pitchFamily="18" charset="0"/>
                            </a:rPr>
                          </m:ctrlPr>
                        </m:sSupPr>
                        <m:e>
                          <m:r>
                            <a:rPr lang="en-AU" sz="2400" b="1" i="1" smtClean="0">
                              <a:solidFill>
                                <a:srgbClr val="FF0000"/>
                              </a:solidFill>
                              <a:latin typeface="Cambria Math" panose="02040503050406030204" pitchFamily="18" charset="0"/>
                              <a:ea typeface="Cambria Math" panose="02040503050406030204" pitchFamily="18" charset="0"/>
                            </a:rPr>
                            <m:t>𝑪</m:t>
                          </m:r>
                        </m:e>
                        <m:sup>
                          <m:r>
                            <a:rPr lang="en-AU" sz="2400" b="1" i="1" smtClean="0">
                              <a:solidFill>
                                <a:srgbClr val="FF0000"/>
                              </a:solidFill>
                              <a:latin typeface="Cambria Math" panose="02040503050406030204" pitchFamily="18" charset="0"/>
                              <a:ea typeface="Cambria Math" panose="02040503050406030204" pitchFamily="18" charset="0"/>
                            </a:rPr>
                            <m:t>−</m:t>
                          </m:r>
                          <m:r>
                            <a:rPr lang="en-AU" sz="2400" b="1" i="1" smtClean="0">
                              <a:solidFill>
                                <a:srgbClr val="FF0000"/>
                              </a:solidFill>
                              <a:latin typeface="Cambria Math" panose="02040503050406030204" pitchFamily="18" charset="0"/>
                              <a:ea typeface="Cambria Math" panose="02040503050406030204" pitchFamily="18" charset="0"/>
                            </a:rPr>
                            <m:t>𝟏</m:t>
                          </m:r>
                        </m:sup>
                      </m:sSup>
                    </m:oMath>
                  </m:oMathPara>
                </a14:m>
                <a:endParaRPr lang="en-AU" sz="2400" b="1" dirty="0">
                  <a:solidFill>
                    <a:srgbClr val="FF0000"/>
                  </a:solidFill>
                </a:endParaRPr>
              </a:p>
            </p:txBody>
          </p:sp>
        </mc:Choice>
        <mc:Fallback xmlns="">
          <p:sp>
            <p:nvSpPr>
              <p:cNvPr id="4" name="Rectangle 3">
                <a:extLst>
                  <a:ext uri="{FF2B5EF4-FFF2-40B4-BE49-F238E27FC236}">
                    <a16:creationId xmlns:a16="http://schemas.microsoft.com/office/drawing/2014/main" id="{25AAAAB4-405C-4CA8-B9C0-C9A3575B56AD}"/>
                  </a:ext>
                </a:extLst>
              </p:cNvPr>
              <p:cNvSpPr>
                <a:spLocks noRot="1" noChangeAspect="1" noMove="1" noResize="1" noEditPoints="1" noAdjustHandles="1" noChangeArrowheads="1" noChangeShapeType="1" noTextEdit="1"/>
              </p:cNvSpPr>
              <p:nvPr/>
            </p:nvSpPr>
            <p:spPr>
              <a:xfrm>
                <a:off x="2544976" y="2637821"/>
                <a:ext cx="6976095" cy="833433"/>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CC29144-AC04-4573-A9BE-A0695127E2B0}"/>
                  </a:ext>
                </a:extLst>
              </p:cNvPr>
              <p:cNvSpPr/>
              <p:nvPr/>
            </p:nvSpPr>
            <p:spPr>
              <a:xfrm>
                <a:off x="2471132" y="3770609"/>
                <a:ext cx="6976095" cy="8334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AU" sz="2400" i="1" smtClean="0">
                          <a:solidFill>
                            <a:srgbClr val="FF0000"/>
                          </a:solidFill>
                          <a:latin typeface="Cambria Math" panose="02040503050406030204" pitchFamily="18" charset="0"/>
                          <a:ea typeface="Cambria Math" panose="02040503050406030204" pitchFamily="18" charset="0"/>
                        </a:rPr>
                        <m:t>𝐸</m:t>
                      </m:r>
                      <m:r>
                        <a:rPr lang="en-AU" sz="2400" i="1" smtClean="0">
                          <a:solidFill>
                            <a:srgbClr val="FF0000"/>
                          </a:solidFill>
                          <a:latin typeface="Cambria Math" panose="02040503050406030204" pitchFamily="18" charset="0"/>
                          <a:ea typeface="Cambria Math" panose="02040503050406030204" pitchFamily="18" charset="0"/>
                        </a:rPr>
                        <m:t>=</m:t>
                      </m:r>
                      <m:f>
                        <m:fPr>
                          <m:ctrlPr>
                            <a:rPr lang="en-AU" sz="2400" i="1">
                              <a:solidFill>
                                <a:srgbClr val="FF0000"/>
                              </a:solidFill>
                              <a:latin typeface="Cambria Math" panose="02040503050406030204" pitchFamily="18" charset="0"/>
                            </a:rPr>
                          </m:ctrlPr>
                        </m:fPr>
                        <m:num>
                          <m:r>
                            <a:rPr lang="en-AU" sz="2400" i="1">
                              <a:solidFill>
                                <a:srgbClr val="FF0000"/>
                              </a:solidFill>
                              <a:latin typeface="Cambria Math" panose="02040503050406030204" pitchFamily="18" charset="0"/>
                            </a:rPr>
                            <m:t>𝑘𝑄</m:t>
                          </m:r>
                        </m:num>
                        <m:den>
                          <m:sSup>
                            <m:sSupPr>
                              <m:ctrlPr>
                                <a:rPr lang="en-AU" sz="2400" i="1">
                                  <a:solidFill>
                                    <a:srgbClr val="FF0000"/>
                                  </a:solidFill>
                                  <a:latin typeface="Cambria Math" panose="02040503050406030204" pitchFamily="18" charset="0"/>
                                </a:rPr>
                              </m:ctrlPr>
                            </m:sSupPr>
                            <m:e>
                              <m:r>
                                <a:rPr lang="en-AU" sz="2400" i="1">
                                  <a:solidFill>
                                    <a:srgbClr val="FF0000"/>
                                  </a:solidFill>
                                  <a:latin typeface="Cambria Math" panose="02040503050406030204" pitchFamily="18" charset="0"/>
                                </a:rPr>
                                <m:t>𝑟</m:t>
                              </m:r>
                            </m:e>
                            <m:sup>
                              <m:r>
                                <a:rPr lang="en-AU" sz="2400" i="1">
                                  <a:solidFill>
                                    <a:srgbClr val="FF0000"/>
                                  </a:solidFill>
                                  <a:latin typeface="Cambria Math" panose="02040503050406030204" pitchFamily="18" charset="0"/>
                                </a:rPr>
                                <m:t>2</m:t>
                              </m:r>
                            </m:sup>
                          </m:sSup>
                        </m:den>
                      </m:f>
                      <m:r>
                        <a:rPr lang="en-AU" sz="2400" b="0" i="1" smtClean="0">
                          <a:solidFill>
                            <a:srgbClr val="FF0000"/>
                          </a:solidFill>
                          <a:latin typeface="Cambria Math" panose="02040503050406030204" pitchFamily="18" charset="0"/>
                        </a:rPr>
                        <m:t>=</m:t>
                      </m:r>
                      <m:f>
                        <m:fPr>
                          <m:ctrlPr>
                            <a:rPr lang="en-AU" sz="2400" i="1">
                              <a:solidFill>
                                <a:srgbClr val="FF0000"/>
                              </a:solidFill>
                              <a:latin typeface="Cambria Math" panose="02040503050406030204" pitchFamily="18" charset="0"/>
                            </a:rPr>
                          </m:ctrlPr>
                        </m:fPr>
                        <m:num>
                          <m:r>
                            <a:rPr lang="en-AU" sz="2400" b="0" i="1" smtClean="0">
                              <a:solidFill>
                                <a:srgbClr val="FF0000"/>
                              </a:solidFill>
                              <a:latin typeface="Cambria Math" panose="02040503050406030204" pitchFamily="18" charset="0"/>
                            </a:rPr>
                            <m:t>(9</m:t>
                          </m:r>
                          <m:r>
                            <a:rPr lang="en-AU" sz="2400" b="0" i="1" smtClean="0">
                              <a:solidFill>
                                <a:srgbClr val="FF0000"/>
                              </a:solidFill>
                              <a:latin typeface="Cambria Math" panose="02040503050406030204" pitchFamily="18" charset="0"/>
                              <a:ea typeface="Cambria Math" panose="02040503050406030204" pitchFamily="18" charset="0"/>
                            </a:rPr>
                            <m:t>×</m:t>
                          </m:r>
                          <m:sSup>
                            <m:sSupPr>
                              <m:ctrlPr>
                                <a:rPr lang="en-AU" sz="2400" b="0" i="1" smtClean="0">
                                  <a:solidFill>
                                    <a:srgbClr val="FF0000"/>
                                  </a:solidFill>
                                  <a:latin typeface="Cambria Math" panose="02040503050406030204" pitchFamily="18" charset="0"/>
                                  <a:ea typeface="Cambria Math" panose="02040503050406030204" pitchFamily="18" charset="0"/>
                                </a:rPr>
                              </m:ctrlPr>
                            </m:sSupPr>
                            <m:e>
                              <m:r>
                                <a:rPr lang="en-AU" sz="2400" b="0" i="1" smtClean="0">
                                  <a:solidFill>
                                    <a:srgbClr val="FF0000"/>
                                  </a:solidFill>
                                  <a:latin typeface="Cambria Math" panose="02040503050406030204" pitchFamily="18" charset="0"/>
                                  <a:ea typeface="Cambria Math" panose="02040503050406030204" pitchFamily="18" charset="0"/>
                                </a:rPr>
                                <m:t>10</m:t>
                              </m:r>
                            </m:e>
                            <m:sup>
                              <m:r>
                                <a:rPr lang="en-AU" sz="2400" b="0" i="1" smtClean="0">
                                  <a:solidFill>
                                    <a:srgbClr val="FF0000"/>
                                  </a:solidFill>
                                  <a:latin typeface="Cambria Math" panose="02040503050406030204" pitchFamily="18" charset="0"/>
                                  <a:ea typeface="Cambria Math" panose="02040503050406030204" pitchFamily="18" charset="0"/>
                                </a:rPr>
                                <m:t>9</m:t>
                              </m:r>
                            </m:sup>
                          </m:sSup>
                          <m:r>
                            <a:rPr lang="en-AU" sz="2400" b="0" i="1" smtClean="0">
                              <a:solidFill>
                                <a:srgbClr val="FF0000"/>
                              </a:solidFill>
                              <a:latin typeface="Cambria Math" panose="02040503050406030204" pitchFamily="18" charset="0"/>
                            </a:rPr>
                            <m:t>)(0.4)</m:t>
                          </m:r>
                        </m:num>
                        <m:den>
                          <m:sSup>
                            <m:sSupPr>
                              <m:ctrlPr>
                                <a:rPr lang="en-AU" sz="2400" i="1">
                                  <a:solidFill>
                                    <a:srgbClr val="FF0000"/>
                                  </a:solidFill>
                                  <a:latin typeface="Cambria Math" panose="02040503050406030204" pitchFamily="18" charset="0"/>
                                </a:rPr>
                              </m:ctrlPr>
                            </m:sSupPr>
                            <m:e>
                              <m:r>
                                <a:rPr lang="en-AU" sz="2400" b="0" i="1" smtClean="0">
                                  <a:solidFill>
                                    <a:srgbClr val="FF0000"/>
                                  </a:solidFill>
                                  <a:latin typeface="Cambria Math" panose="02040503050406030204" pitchFamily="18" charset="0"/>
                                </a:rPr>
                                <m:t>0.1</m:t>
                              </m:r>
                            </m:e>
                            <m:sup>
                              <m:r>
                                <a:rPr lang="en-AU" sz="2400" i="1">
                                  <a:solidFill>
                                    <a:srgbClr val="FF0000"/>
                                  </a:solidFill>
                                  <a:latin typeface="Cambria Math" panose="02040503050406030204" pitchFamily="18" charset="0"/>
                                </a:rPr>
                                <m:t>2</m:t>
                              </m:r>
                            </m:sup>
                          </m:sSup>
                        </m:den>
                      </m:f>
                      <m:r>
                        <a:rPr lang="en-AU" sz="2400" b="0" i="1" smtClean="0">
                          <a:solidFill>
                            <a:srgbClr val="FF0000"/>
                          </a:solidFill>
                          <a:latin typeface="Cambria Math" panose="02040503050406030204" pitchFamily="18" charset="0"/>
                        </a:rPr>
                        <m:t>=</m:t>
                      </m:r>
                      <m:r>
                        <a:rPr lang="en-AU" sz="2400" b="1" i="1" smtClean="0">
                          <a:solidFill>
                            <a:srgbClr val="FF0000"/>
                          </a:solidFill>
                          <a:latin typeface="Cambria Math" panose="02040503050406030204" pitchFamily="18" charset="0"/>
                        </a:rPr>
                        <m:t>𝟑</m:t>
                      </m:r>
                      <m:r>
                        <a:rPr lang="en-AU" sz="2400" b="1" i="1" smtClean="0">
                          <a:solidFill>
                            <a:srgbClr val="FF0000"/>
                          </a:solidFill>
                          <a:latin typeface="Cambria Math" panose="02040503050406030204" pitchFamily="18" charset="0"/>
                        </a:rPr>
                        <m:t>.</m:t>
                      </m:r>
                      <m:r>
                        <a:rPr lang="en-AU" sz="2400" b="1" i="1" smtClean="0">
                          <a:solidFill>
                            <a:srgbClr val="FF0000"/>
                          </a:solidFill>
                          <a:latin typeface="Cambria Math" panose="02040503050406030204" pitchFamily="18" charset="0"/>
                        </a:rPr>
                        <m:t>𝟔𝟎</m:t>
                      </m:r>
                      <m:r>
                        <a:rPr lang="en-AU" sz="2400" b="1" i="1" smtClean="0">
                          <a:solidFill>
                            <a:srgbClr val="FF0000"/>
                          </a:solidFill>
                          <a:latin typeface="Cambria Math" panose="02040503050406030204" pitchFamily="18" charset="0"/>
                          <a:ea typeface="Cambria Math" panose="02040503050406030204" pitchFamily="18" charset="0"/>
                        </a:rPr>
                        <m:t>×</m:t>
                      </m:r>
                      <m:sSup>
                        <m:sSupPr>
                          <m:ctrlPr>
                            <a:rPr lang="en-AU" sz="2400" b="1" i="1" smtClean="0">
                              <a:solidFill>
                                <a:srgbClr val="FF0000"/>
                              </a:solidFill>
                              <a:latin typeface="Cambria Math" panose="02040503050406030204" pitchFamily="18" charset="0"/>
                              <a:ea typeface="Cambria Math" panose="02040503050406030204" pitchFamily="18" charset="0"/>
                            </a:rPr>
                          </m:ctrlPr>
                        </m:sSupPr>
                        <m:e>
                          <m:r>
                            <a:rPr lang="en-AU" sz="2400" b="1" i="1" smtClean="0">
                              <a:solidFill>
                                <a:srgbClr val="FF0000"/>
                              </a:solidFill>
                              <a:latin typeface="Cambria Math" panose="02040503050406030204" pitchFamily="18" charset="0"/>
                              <a:ea typeface="Cambria Math" panose="02040503050406030204" pitchFamily="18" charset="0"/>
                            </a:rPr>
                            <m:t>𝟏𝟎</m:t>
                          </m:r>
                        </m:e>
                        <m:sup>
                          <m:r>
                            <a:rPr lang="en-AU" sz="2400" b="1" i="1" smtClean="0">
                              <a:solidFill>
                                <a:srgbClr val="FF0000"/>
                              </a:solidFill>
                              <a:latin typeface="Cambria Math" panose="02040503050406030204" pitchFamily="18" charset="0"/>
                              <a:ea typeface="Cambria Math" panose="02040503050406030204" pitchFamily="18" charset="0"/>
                            </a:rPr>
                            <m:t>𝟏𝟏</m:t>
                          </m:r>
                        </m:sup>
                      </m:sSup>
                      <m:r>
                        <a:rPr lang="en-AU" sz="2400" b="1" i="1" smtClean="0">
                          <a:solidFill>
                            <a:srgbClr val="FF0000"/>
                          </a:solidFill>
                          <a:latin typeface="Cambria Math" panose="02040503050406030204" pitchFamily="18" charset="0"/>
                          <a:ea typeface="Cambria Math" panose="02040503050406030204" pitchFamily="18" charset="0"/>
                        </a:rPr>
                        <m:t> </m:t>
                      </m:r>
                      <m:r>
                        <a:rPr lang="en-AU" sz="2400" b="1" i="1" smtClean="0">
                          <a:solidFill>
                            <a:srgbClr val="FF0000"/>
                          </a:solidFill>
                          <a:latin typeface="Cambria Math" panose="02040503050406030204" pitchFamily="18" charset="0"/>
                          <a:ea typeface="Cambria Math" panose="02040503050406030204" pitchFamily="18" charset="0"/>
                        </a:rPr>
                        <m:t>𝑵</m:t>
                      </m:r>
                      <m:r>
                        <a:rPr lang="en-AU" sz="2400" b="1" i="1" smtClean="0">
                          <a:solidFill>
                            <a:srgbClr val="FF0000"/>
                          </a:solidFill>
                          <a:latin typeface="Cambria Math" panose="02040503050406030204" pitchFamily="18" charset="0"/>
                          <a:ea typeface="Cambria Math" panose="02040503050406030204" pitchFamily="18" charset="0"/>
                        </a:rPr>
                        <m:t> </m:t>
                      </m:r>
                      <m:sSup>
                        <m:sSupPr>
                          <m:ctrlPr>
                            <a:rPr lang="en-AU" sz="2400" b="1" i="1" smtClean="0">
                              <a:solidFill>
                                <a:srgbClr val="FF0000"/>
                              </a:solidFill>
                              <a:latin typeface="Cambria Math" panose="02040503050406030204" pitchFamily="18" charset="0"/>
                              <a:ea typeface="Cambria Math" panose="02040503050406030204" pitchFamily="18" charset="0"/>
                            </a:rPr>
                          </m:ctrlPr>
                        </m:sSupPr>
                        <m:e>
                          <m:r>
                            <a:rPr lang="en-AU" sz="2400" b="1" i="1" smtClean="0">
                              <a:solidFill>
                                <a:srgbClr val="FF0000"/>
                              </a:solidFill>
                              <a:latin typeface="Cambria Math" panose="02040503050406030204" pitchFamily="18" charset="0"/>
                              <a:ea typeface="Cambria Math" panose="02040503050406030204" pitchFamily="18" charset="0"/>
                            </a:rPr>
                            <m:t>𝑪</m:t>
                          </m:r>
                        </m:e>
                        <m:sup>
                          <m:r>
                            <a:rPr lang="en-AU" sz="2400" b="1" i="1" smtClean="0">
                              <a:solidFill>
                                <a:srgbClr val="FF0000"/>
                              </a:solidFill>
                              <a:latin typeface="Cambria Math" panose="02040503050406030204" pitchFamily="18" charset="0"/>
                              <a:ea typeface="Cambria Math" panose="02040503050406030204" pitchFamily="18" charset="0"/>
                            </a:rPr>
                            <m:t>−</m:t>
                          </m:r>
                          <m:r>
                            <a:rPr lang="en-AU" sz="2400" b="1" i="1" smtClean="0">
                              <a:solidFill>
                                <a:srgbClr val="FF0000"/>
                              </a:solidFill>
                              <a:latin typeface="Cambria Math" panose="02040503050406030204" pitchFamily="18" charset="0"/>
                              <a:ea typeface="Cambria Math" panose="02040503050406030204" pitchFamily="18" charset="0"/>
                            </a:rPr>
                            <m:t>𝟏</m:t>
                          </m:r>
                        </m:sup>
                      </m:sSup>
                    </m:oMath>
                  </m:oMathPara>
                </a14:m>
                <a:endParaRPr lang="en-AU" sz="2400" b="1" dirty="0">
                  <a:solidFill>
                    <a:srgbClr val="FF0000"/>
                  </a:solidFill>
                </a:endParaRPr>
              </a:p>
            </p:txBody>
          </p:sp>
        </mc:Choice>
        <mc:Fallback xmlns="">
          <p:sp>
            <p:nvSpPr>
              <p:cNvPr id="5" name="Rectangle 4">
                <a:extLst>
                  <a:ext uri="{FF2B5EF4-FFF2-40B4-BE49-F238E27FC236}">
                    <a16:creationId xmlns:a16="http://schemas.microsoft.com/office/drawing/2014/main" id="{BCC29144-AC04-4573-A9BE-A0695127E2B0}"/>
                  </a:ext>
                </a:extLst>
              </p:cNvPr>
              <p:cNvSpPr>
                <a:spLocks noRot="1" noChangeAspect="1" noMove="1" noResize="1" noEditPoints="1" noAdjustHandles="1" noChangeArrowheads="1" noChangeShapeType="1" noTextEdit="1"/>
              </p:cNvSpPr>
              <p:nvPr/>
            </p:nvSpPr>
            <p:spPr>
              <a:xfrm>
                <a:off x="2471132" y="3770609"/>
                <a:ext cx="6976095" cy="833433"/>
              </a:xfrm>
              <a:prstGeom prst="rect">
                <a:avLst/>
              </a:prstGeom>
              <a:blipFill>
                <a:blip r:embed="rId4"/>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307432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ELECTRIC FIELD LINES</a:t>
            </a:r>
          </a:p>
        </p:txBody>
      </p:sp>
      <p:sp>
        <p:nvSpPr>
          <p:cNvPr id="3" name="Content Placeholder 2">
            <a:extLst>
              <a:ext uri="{FF2B5EF4-FFF2-40B4-BE49-F238E27FC236}">
                <a16:creationId xmlns:a16="http://schemas.microsoft.com/office/drawing/2014/main" id="{50714ED7-2042-4DBE-B49A-3409889D02C0}"/>
              </a:ext>
            </a:extLst>
          </p:cNvPr>
          <p:cNvSpPr>
            <a:spLocks noGrp="1"/>
          </p:cNvSpPr>
          <p:nvPr>
            <p:ph idx="1"/>
          </p:nvPr>
        </p:nvSpPr>
        <p:spPr/>
        <p:txBody>
          <a:bodyPr/>
          <a:lstStyle/>
          <a:p>
            <a:r>
              <a:rPr lang="en-AU" dirty="0"/>
              <a:t>We have dealt with field lines before, when we discussed gravity. Gravity is a fundamental force – so is electromagnetism. We’ll discuss the ‘magnetism’ part of electromagnetism another time; for now, we are going to discuss electric fields.</a:t>
            </a:r>
          </a:p>
          <a:p>
            <a:r>
              <a:rPr lang="en-AU" dirty="0"/>
              <a:t>Electric fields exist in the space around charged particles. They indicate a </a:t>
            </a:r>
            <a:r>
              <a:rPr lang="en-AU" b="1" dirty="0"/>
              <a:t>force</a:t>
            </a:r>
            <a:r>
              <a:rPr lang="en-AU" dirty="0"/>
              <a:t> exerted on neighbouring charged particles within the vicinity.</a:t>
            </a:r>
          </a:p>
          <a:p>
            <a:r>
              <a:rPr lang="en-AU" dirty="0"/>
              <a:t>Let’s go over the rules for drawing electric field lines, as presented in your books.</a:t>
            </a:r>
          </a:p>
        </p:txBody>
      </p:sp>
    </p:spTree>
    <p:extLst>
      <p:ext uri="{BB962C8B-B14F-4D97-AF65-F5344CB8AC3E}">
        <p14:creationId xmlns:p14="http://schemas.microsoft.com/office/powerpoint/2010/main" val="4240378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EXAMPLES</a:t>
            </a:r>
          </a:p>
        </p:txBody>
      </p:sp>
      <p:sp>
        <p:nvSpPr>
          <p:cNvPr id="3" name="Content Placeholder 2">
            <a:extLst>
              <a:ext uri="{FF2B5EF4-FFF2-40B4-BE49-F238E27FC236}">
                <a16:creationId xmlns:a16="http://schemas.microsoft.com/office/drawing/2014/main" id="{50714ED7-2042-4DBE-B49A-3409889D02C0}"/>
              </a:ext>
            </a:extLst>
          </p:cNvPr>
          <p:cNvSpPr>
            <a:spLocks noGrp="1"/>
          </p:cNvSpPr>
          <p:nvPr>
            <p:ph idx="1"/>
          </p:nvPr>
        </p:nvSpPr>
        <p:spPr>
          <a:xfrm>
            <a:off x="838200" y="1630315"/>
            <a:ext cx="10515600" cy="4949594"/>
          </a:xfrm>
        </p:spPr>
        <p:txBody>
          <a:bodyPr>
            <a:normAutofit/>
          </a:bodyPr>
          <a:lstStyle/>
          <a:p>
            <a:r>
              <a:rPr lang="en-AU" dirty="0"/>
              <a:t>Q: Find the force between two protons separated by a distance of 0.001 m:</a:t>
            </a:r>
          </a:p>
          <a:p>
            <a:endParaRPr lang="en-AU" dirty="0"/>
          </a:p>
          <a:p>
            <a:pPr marL="0" indent="0">
              <a:buNone/>
            </a:pPr>
            <a:endParaRPr lang="en-AU" dirty="0"/>
          </a:p>
          <a:p>
            <a:r>
              <a:rPr lang="en-AU" dirty="0"/>
              <a:t>Q: Find the force between a proton &amp; an electron separated by a distance of 0.001 m:</a:t>
            </a:r>
          </a:p>
          <a:p>
            <a:endParaRPr lang="en-AU" dirty="0"/>
          </a:p>
          <a:p>
            <a:endParaRPr lang="en-AU" dirty="0"/>
          </a:p>
          <a:p>
            <a:endParaRPr lang="en-AU" dirty="0"/>
          </a:p>
          <a:p>
            <a:r>
              <a:rPr lang="en-AU" dirty="0"/>
              <a:t>Notice: Attractive Force = ‘-’ve, Repulsive Force = ‘+’ve.</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5AAAAB4-405C-4CA8-B9C0-C9A3575B56AD}"/>
                  </a:ext>
                </a:extLst>
              </p:cNvPr>
              <p:cNvSpPr/>
              <p:nvPr/>
            </p:nvSpPr>
            <p:spPr>
              <a:xfrm>
                <a:off x="1121008" y="2543552"/>
                <a:ext cx="9804662" cy="8334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FF0000"/>
                          </a:solidFill>
                          <a:latin typeface="Cambria Math" panose="02040503050406030204" pitchFamily="18" charset="0"/>
                          <a:ea typeface="Cambria Math" panose="02040503050406030204" pitchFamily="18" charset="0"/>
                        </a:rPr>
                        <m:t>𝐹</m:t>
                      </m:r>
                      <m:r>
                        <a:rPr lang="en-AU" sz="2400" i="1" smtClean="0">
                          <a:solidFill>
                            <a:srgbClr val="FF0000"/>
                          </a:solidFill>
                          <a:latin typeface="Cambria Math" panose="02040503050406030204" pitchFamily="18" charset="0"/>
                          <a:ea typeface="Cambria Math" panose="02040503050406030204" pitchFamily="18" charset="0"/>
                        </a:rPr>
                        <m:t>=</m:t>
                      </m:r>
                      <m:f>
                        <m:fPr>
                          <m:ctrlPr>
                            <a:rPr lang="en-AU" sz="2400" i="1">
                              <a:solidFill>
                                <a:srgbClr val="FF0000"/>
                              </a:solidFill>
                              <a:latin typeface="Cambria Math" panose="02040503050406030204" pitchFamily="18" charset="0"/>
                            </a:rPr>
                          </m:ctrlPr>
                        </m:fPr>
                        <m:num>
                          <m:r>
                            <a:rPr lang="en-AU" sz="2400" i="1">
                              <a:solidFill>
                                <a:srgbClr val="FF0000"/>
                              </a:solidFill>
                              <a:latin typeface="Cambria Math" panose="02040503050406030204" pitchFamily="18" charset="0"/>
                            </a:rPr>
                            <m:t>𝑘𝑄</m:t>
                          </m:r>
                          <m:r>
                            <a:rPr lang="en-AU" sz="2400" b="0" i="1" smtClean="0">
                              <a:solidFill>
                                <a:srgbClr val="FF0000"/>
                              </a:solidFill>
                              <a:latin typeface="Cambria Math" panose="02040503050406030204" pitchFamily="18" charset="0"/>
                            </a:rPr>
                            <m:t>𝑞</m:t>
                          </m:r>
                        </m:num>
                        <m:den>
                          <m:sSup>
                            <m:sSupPr>
                              <m:ctrlPr>
                                <a:rPr lang="en-AU" sz="2400" i="1">
                                  <a:solidFill>
                                    <a:srgbClr val="FF0000"/>
                                  </a:solidFill>
                                  <a:latin typeface="Cambria Math" panose="02040503050406030204" pitchFamily="18" charset="0"/>
                                </a:rPr>
                              </m:ctrlPr>
                            </m:sSupPr>
                            <m:e>
                              <m:r>
                                <a:rPr lang="en-AU" sz="2400" i="1">
                                  <a:solidFill>
                                    <a:srgbClr val="FF0000"/>
                                  </a:solidFill>
                                  <a:latin typeface="Cambria Math" panose="02040503050406030204" pitchFamily="18" charset="0"/>
                                </a:rPr>
                                <m:t>𝑟</m:t>
                              </m:r>
                            </m:e>
                            <m:sup>
                              <m:r>
                                <a:rPr lang="en-AU" sz="2400" i="1">
                                  <a:solidFill>
                                    <a:srgbClr val="FF0000"/>
                                  </a:solidFill>
                                  <a:latin typeface="Cambria Math" panose="02040503050406030204" pitchFamily="18" charset="0"/>
                                </a:rPr>
                                <m:t>2</m:t>
                              </m:r>
                            </m:sup>
                          </m:sSup>
                        </m:den>
                      </m:f>
                      <m:r>
                        <a:rPr lang="en-AU" sz="2400" b="0" i="1" smtClean="0">
                          <a:solidFill>
                            <a:srgbClr val="FF0000"/>
                          </a:solidFill>
                          <a:latin typeface="Cambria Math" panose="02040503050406030204" pitchFamily="18" charset="0"/>
                        </a:rPr>
                        <m:t>=</m:t>
                      </m:r>
                      <m:f>
                        <m:fPr>
                          <m:ctrlPr>
                            <a:rPr lang="en-AU" sz="2400" i="1">
                              <a:solidFill>
                                <a:srgbClr val="FF0000"/>
                              </a:solidFill>
                              <a:latin typeface="Cambria Math" panose="02040503050406030204" pitchFamily="18" charset="0"/>
                            </a:rPr>
                          </m:ctrlPr>
                        </m:fPr>
                        <m:num>
                          <m:r>
                            <a:rPr lang="en-AU" sz="2400" b="0" i="1" smtClean="0">
                              <a:solidFill>
                                <a:srgbClr val="FF0000"/>
                              </a:solidFill>
                              <a:latin typeface="Cambria Math" panose="02040503050406030204" pitchFamily="18" charset="0"/>
                            </a:rPr>
                            <m:t>(9</m:t>
                          </m:r>
                          <m:r>
                            <a:rPr lang="en-AU" sz="2400" b="0" i="1" smtClean="0">
                              <a:solidFill>
                                <a:srgbClr val="FF0000"/>
                              </a:solidFill>
                              <a:latin typeface="Cambria Math" panose="02040503050406030204" pitchFamily="18" charset="0"/>
                              <a:ea typeface="Cambria Math" panose="02040503050406030204" pitchFamily="18" charset="0"/>
                            </a:rPr>
                            <m:t>×</m:t>
                          </m:r>
                          <m:sSup>
                            <m:sSupPr>
                              <m:ctrlPr>
                                <a:rPr lang="en-AU" sz="2400" b="0" i="1" smtClean="0">
                                  <a:solidFill>
                                    <a:srgbClr val="FF0000"/>
                                  </a:solidFill>
                                  <a:latin typeface="Cambria Math" panose="02040503050406030204" pitchFamily="18" charset="0"/>
                                  <a:ea typeface="Cambria Math" panose="02040503050406030204" pitchFamily="18" charset="0"/>
                                </a:rPr>
                              </m:ctrlPr>
                            </m:sSupPr>
                            <m:e>
                              <m:r>
                                <a:rPr lang="en-AU" sz="2400" b="0" i="1" smtClean="0">
                                  <a:solidFill>
                                    <a:srgbClr val="FF0000"/>
                                  </a:solidFill>
                                  <a:latin typeface="Cambria Math" panose="02040503050406030204" pitchFamily="18" charset="0"/>
                                  <a:ea typeface="Cambria Math" panose="02040503050406030204" pitchFamily="18" charset="0"/>
                                </a:rPr>
                                <m:t>10</m:t>
                              </m:r>
                            </m:e>
                            <m:sup>
                              <m:r>
                                <a:rPr lang="en-AU" sz="2400" b="0" i="1" smtClean="0">
                                  <a:solidFill>
                                    <a:srgbClr val="FF0000"/>
                                  </a:solidFill>
                                  <a:latin typeface="Cambria Math" panose="02040503050406030204" pitchFamily="18" charset="0"/>
                                  <a:ea typeface="Cambria Math" panose="02040503050406030204" pitchFamily="18" charset="0"/>
                                </a:rPr>
                                <m:t>9</m:t>
                              </m:r>
                            </m:sup>
                          </m:sSup>
                          <m:r>
                            <a:rPr lang="en-AU" sz="2400" b="0" i="1" smtClean="0">
                              <a:solidFill>
                                <a:srgbClr val="FF0000"/>
                              </a:solidFill>
                              <a:latin typeface="Cambria Math" panose="02040503050406030204" pitchFamily="18" charset="0"/>
                            </a:rPr>
                            <m:t>)(1.60</m:t>
                          </m:r>
                          <m:r>
                            <a:rPr lang="en-AU" sz="2400" i="1">
                              <a:solidFill>
                                <a:srgbClr val="FF0000"/>
                              </a:solidFill>
                              <a:latin typeface="Cambria Math" panose="02040503050406030204" pitchFamily="18" charset="0"/>
                              <a:ea typeface="Cambria Math" panose="02040503050406030204" pitchFamily="18" charset="0"/>
                            </a:rPr>
                            <m:t>×</m:t>
                          </m:r>
                          <m:sSup>
                            <m:sSupPr>
                              <m:ctrlPr>
                                <a:rPr lang="en-AU" sz="2400" i="1">
                                  <a:solidFill>
                                    <a:srgbClr val="FF0000"/>
                                  </a:solidFill>
                                  <a:latin typeface="Cambria Math" panose="02040503050406030204" pitchFamily="18" charset="0"/>
                                  <a:ea typeface="Cambria Math" panose="02040503050406030204" pitchFamily="18" charset="0"/>
                                </a:rPr>
                              </m:ctrlPr>
                            </m:sSupPr>
                            <m:e>
                              <m:r>
                                <a:rPr lang="en-AU" sz="2400" i="1">
                                  <a:solidFill>
                                    <a:srgbClr val="FF0000"/>
                                  </a:solidFill>
                                  <a:latin typeface="Cambria Math" panose="02040503050406030204" pitchFamily="18" charset="0"/>
                                  <a:ea typeface="Cambria Math" panose="02040503050406030204" pitchFamily="18" charset="0"/>
                                </a:rPr>
                                <m:t>10</m:t>
                              </m:r>
                            </m:e>
                            <m:sup>
                              <m:r>
                                <a:rPr lang="en-AU" sz="2400" b="0" i="1" smtClean="0">
                                  <a:solidFill>
                                    <a:srgbClr val="FF0000"/>
                                  </a:solidFill>
                                  <a:latin typeface="Cambria Math" panose="02040503050406030204" pitchFamily="18" charset="0"/>
                                  <a:ea typeface="Cambria Math" panose="02040503050406030204" pitchFamily="18" charset="0"/>
                                </a:rPr>
                                <m:t>−1</m:t>
                              </m:r>
                              <m:r>
                                <a:rPr lang="en-AU" sz="2400" i="1">
                                  <a:solidFill>
                                    <a:srgbClr val="FF0000"/>
                                  </a:solidFill>
                                  <a:latin typeface="Cambria Math" panose="02040503050406030204" pitchFamily="18" charset="0"/>
                                  <a:ea typeface="Cambria Math" panose="02040503050406030204" pitchFamily="18" charset="0"/>
                                </a:rPr>
                                <m:t>9</m:t>
                              </m:r>
                            </m:sup>
                          </m:sSup>
                          <m:r>
                            <a:rPr lang="en-AU" sz="2400" b="0" i="1" smtClean="0">
                              <a:solidFill>
                                <a:srgbClr val="FF0000"/>
                              </a:solidFill>
                              <a:latin typeface="Cambria Math" panose="02040503050406030204" pitchFamily="18" charset="0"/>
                            </a:rPr>
                            <m:t>)</m:t>
                          </m:r>
                          <m:r>
                            <a:rPr lang="en-AU" sz="2400" i="1">
                              <a:solidFill>
                                <a:srgbClr val="FF0000"/>
                              </a:solidFill>
                              <a:latin typeface="Cambria Math" panose="02040503050406030204" pitchFamily="18" charset="0"/>
                            </a:rPr>
                            <m:t>(1.60</m:t>
                          </m:r>
                          <m:r>
                            <a:rPr lang="en-AU" sz="2400" i="1">
                              <a:solidFill>
                                <a:srgbClr val="FF0000"/>
                              </a:solidFill>
                              <a:latin typeface="Cambria Math" panose="02040503050406030204" pitchFamily="18" charset="0"/>
                              <a:ea typeface="Cambria Math" panose="02040503050406030204" pitchFamily="18" charset="0"/>
                            </a:rPr>
                            <m:t>×</m:t>
                          </m:r>
                          <m:sSup>
                            <m:sSupPr>
                              <m:ctrlPr>
                                <a:rPr lang="en-AU" sz="2400" i="1">
                                  <a:solidFill>
                                    <a:srgbClr val="FF0000"/>
                                  </a:solidFill>
                                  <a:latin typeface="Cambria Math" panose="02040503050406030204" pitchFamily="18" charset="0"/>
                                  <a:ea typeface="Cambria Math" panose="02040503050406030204" pitchFamily="18" charset="0"/>
                                </a:rPr>
                              </m:ctrlPr>
                            </m:sSupPr>
                            <m:e>
                              <m:r>
                                <a:rPr lang="en-AU" sz="2400" i="1">
                                  <a:solidFill>
                                    <a:srgbClr val="FF0000"/>
                                  </a:solidFill>
                                  <a:latin typeface="Cambria Math" panose="02040503050406030204" pitchFamily="18" charset="0"/>
                                  <a:ea typeface="Cambria Math" panose="02040503050406030204" pitchFamily="18" charset="0"/>
                                </a:rPr>
                                <m:t>10</m:t>
                              </m:r>
                            </m:e>
                            <m:sup>
                              <m:r>
                                <a:rPr lang="en-AU" sz="2400" i="1">
                                  <a:solidFill>
                                    <a:srgbClr val="FF0000"/>
                                  </a:solidFill>
                                  <a:latin typeface="Cambria Math" panose="02040503050406030204" pitchFamily="18" charset="0"/>
                                  <a:ea typeface="Cambria Math" panose="02040503050406030204" pitchFamily="18" charset="0"/>
                                </a:rPr>
                                <m:t>−19</m:t>
                              </m:r>
                            </m:sup>
                          </m:sSup>
                          <m:r>
                            <a:rPr lang="en-AU" sz="2400" i="1">
                              <a:solidFill>
                                <a:srgbClr val="FF0000"/>
                              </a:solidFill>
                              <a:latin typeface="Cambria Math" panose="02040503050406030204" pitchFamily="18" charset="0"/>
                            </a:rPr>
                            <m:t>)</m:t>
                          </m:r>
                        </m:num>
                        <m:den>
                          <m:sSup>
                            <m:sSupPr>
                              <m:ctrlPr>
                                <a:rPr lang="en-AU" sz="2400" i="1">
                                  <a:solidFill>
                                    <a:srgbClr val="FF0000"/>
                                  </a:solidFill>
                                  <a:latin typeface="Cambria Math" panose="02040503050406030204" pitchFamily="18" charset="0"/>
                                </a:rPr>
                              </m:ctrlPr>
                            </m:sSupPr>
                            <m:e>
                              <m:r>
                                <a:rPr lang="en-AU" sz="2400" b="0" i="1" smtClean="0">
                                  <a:solidFill>
                                    <a:srgbClr val="FF0000"/>
                                  </a:solidFill>
                                  <a:latin typeface="Cambria Math" panose="02040503050406030204" pitchFamily="18" charset="0"/>
                                </a:rPr>
                                <m:t>0.001</m:t>
                              </m:r>
                            </m:e>
                            <m:sup>
                              <m:r>
                                <a:rPr lang="en-AU" sz="2400" i="1">
                                  <a:solidFill>
                                    <a:srgbClr val="FF0000"/>
                                  </a:solidFill>
                                  <a:latin typeface="Cambria Math" panose="02040503050406030204" pitchFamily="18" charset="0"/>
                                </a:rPr>
                                <m:t>2</m:t>
                              </m:r>
                            </m:sup>
                          </m:sSup>
                        </m:den>
                      </m:f>
                      <m:r>
                        <a:rPr lang="en-AU" sz="2400" b="0" i="1" smtClean="0">
                          <a:solidFill>
                            <a:srgbClr val="FF0000"/>
                          </a:solidFill>
                          <a:latin typeface="Cambria Math" panose="02040503050406030204" pitchFamily="18" charset="0"/>
                        </a:rPr>
                        <m:t>=</m:t>
                      </m:r>
                      <m:r>
                        <a:rPr lang="en-AU" sz="2400" b="1" i="1" smtClean="0">
                          <a:solidFill>
                            <a:srgbClr val="FF0000"/>
                          </a:solidFill>
                          <a:latin typeface="Cambria Math" panose="02040503050406030204" pitchFamily="18" charset="0"/>
                        </a:rPr>
                        <m:t>𝟐</m:t>
                      </m:r>
                      <m:r>
                        <a:rPr lang="en-AU" sz="2400" b="1" i="1" smtClean="0">
                          <a:solidFill>
                            <a:srgbClr val="FF0000"/>
                          </a:solidFill>
                          <a:latin typeface="Cambria Math" panose="02040503050406030204" pitchFamily="18" charset="0"/>
                        </a:rPr>
                        <m:t>.</m:t>
                      </m:r>
                      <m:r>
                        <a:rPr lang="en-AU" sz="2400" b="1" i="1" smtClean="0">
                          <a:solidFill>
                            <a:srgbClr val="FF0000"/>
                          </a:solidFill>
                          <a:latin typeface="Cambria Math" panose="02040503050406030204" pitchFamily="18" charset="0"/>
                        </a:rPr>
                        <m:t>𝟑𝟎</m:t>
                      </m:r>
                      <m:r>
                        <a:rPr lang="en-AU" sz="2400" b="1" i="1" smtClean="0">
                          <a:solidFill>
                            <a:srgbClr val="FF0000"/>
                          </a:solidFill>
                          <a:latin typeface="Cambria Math" panose="02040503050406030204" pitchFamily="18" charset="0"/>
                          <a:ea typeface="Cambria Math" panose="02040503050406030204" pitchFamily="18" charset="0"/>
                        </a:rPr>
                        <m:t>×</m:t>
                      </m:r>
                      <m:sSup>
                        <m:sSupPr>
                          <m:ctrlPr>
                            <a:rPr lang="en-AU" sz="2400" b="1" i="1" smtClean="0">
                              <a:solidFill>
                                <a:srgbClr val="FF0000"/>
                              </a:solidFill>
                              <a:latin typeface="Cambria Math" panose="02040503050406030204" pitchFamily="18" charset="0"/>
                              <a:ea typeface="Cambria Math" panose="02040503050406030204" pitchFamily="18" charset="0"/>
                            </a:rPr>
                          </m:ctrlPr>
                        </m:sSupPr>
                        <m:e>
                          <m:r>
                            <a:rPr lang="en-AU" sz="2400" b="1" i="1" smtClean="0">
                              <a:solidFill>
                                <a:srgbClr val="FF0000"/>
                              </a:solidFill>
                              <a:latin typeface="Cambria Math" panose="02040503050406030204" pitchFamily="18" charset="0"/>
                              <a:ea typeface="Cambria Math" panose="02040503050406030204" pitchFamily="18" charset="0"/>
                            </a:rPr>
                            <m:t>𝟏𝟎</m:t>
                          </m:r>
                        </m:e>
                        <m:sup>
                          <m:r>
                            <a:rPr lang="en-AU" sz="2400" b="1" i="1" smtClean="0">
                              <a:solidFill>
                                <a:srgbClr val="FF0000"/>
                              </a:solidFill>
                              <a:latin typeface="Cambria Math" panose="02040503050406030204" pitchFamily="18" charset="0"/>
                              <a:ea typeface="Cambria Math" panose="02040503050406030204" pitchFamily="18" charset="0"/>
                            </a:rPr>
                            <m:t>−</m:t>
                          </m:r>
                          <m:r>
                            <a:rPr lang="en-AU" sz="2400" b="1" i="1" smtClean="0">
                              <a:solidFill>
                                <a:srgbClr val="FF0000"/>
                              </a:solidFill>
                              <a:latin typeface="Cambria Math" panose="02040503050406030204" pitchFamily="18" charset="0"/>
                              <a:ea typeface="Cambria Math" panose="02040503050406030204" pitchFamily="18" charset="0"/>
                            </a:rPr>
                            <m:t>𝟐𝟐</m:t>
                          </m:r>
                        </m:sup>
                      </m:sSup>
                      <m:r>
                        <a:rPr lang="en-AU" sz="2400" b="1" i="1" smtClean="0">
                          <a:solidFill>
                            <a:srgbClr val="FF0000"/>
                          </a:solidFill>
                          <a:latin typeface="Cambria Math" panose="02040503050406030204" pitchFamily="18" charset="0"/>
                          <a:ea typeface="Cambria Math" panose="02040503050406030204" pitchFamily="18" charset="0"/>
                        </a:rPr>
                        <m:t> </m:t>
                      </m:r>
                      <m:r>
                        <a:rPr lang="en-AU" sz="2400" b="1" i="1" smtClean="0">
                          <a:solidFill>
                            <a:srgbClr val="FF0000"/>
                          </a:solidFill>
                          <a:latin typeface="Cambria Math" panose="02040503050406030204" pitchFamily="18" charset="0"/>
                          <a:ea typeface="Cambria Math" panose="02040503050406030204" pitchFamily="18" charset="0"/>
                        </a:rPr>
                        <m:t>𝑵</m:t>
                      </m:r>
                    </m:oMath>
                  </m:oMathPara>
                </a14:m>
                <a:endParaRPr lang="en-AU" sz="2400" b="1" dirty="0">
                  <a:solidFill>
                    <a:srgbClr val="FF0000"/>
                  </a:solidFill>
                </a:endParaRPr>
              </a:p>
            </p:txBody>
          </p:sp>
        </mc:Choice>
        <mc:Fallback xmlns="">
          <p:sp>
            <p:nvSpPr>
              <p:cNvPr id="4" name="Rectangle 3">
                <a:extLst>
                  <a:ext uri="{FF2B5EF4-FFF2-40B4-BE49-F238E27FC236}">
                    <a16:creationId xmlns:a16="http://schemas.microsoft.com/office/drawing/2014/main" id="{25AAAAB4-405C-4CA8-B9C0-C9A3575B56AD}"/>
                  </a:ext>
                </a:extLst>
              </p:cNvPr>
              <p:cNvSpPr>
                <a:spLocks noRot="1" noChangeAspect="1" noMove="1" noResize="1" noEditPoints="1" noAdjustHandles="1" noChangeArrowheads="1" noChangeShapeType="1" noTextEdit="1"/>
              </p:cNvSpPr>
              <p:nvPr/>
            </p:nvSpPr>
            <p:spPr>
              <a:xfrm>
                <a:off x="1121008" y="2543552"/>
                <a:ext cx="9804662" cy="833433"/>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5D45DA8-2F38-4E13-AE63-0BB5CC2BBC8B}"/>
                  </a:ext>
                </a:extLst>
              </p:cNvPr>
              <p:cNvSpPr/>
              <p:nvPr/>
            </p:nvSpPr>
            <p:spPr>
              <a:xfrm>
                <a:off x="1121007" y="4524752"/>
                <a:ext cx="9936633" cy="8334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FF0000"/>
                          </a:solidFill>
                          <a:latin typeface="Cambria Math" panose="02040503050406030204" pitchFamily="18" charset="0"/>
                          <a:ea typeface="Cambria Math" panose="02040503050406030204" pitchFamily="18" charset="0"/>
                        </a:rPr>
                        <m:t>𝐹</m:t>
                      </m:r>
                      <m:r>
                        <a:rPr lang="en-AU" sz="2400" i="1" smtClean="0">
                          <a:solidFill>
                            <a:srgbClr val="FF0000"/>
                          </a:solidFill>
                          <a:latin typeface="Cambria Math" panose="02040503050406030204" pitchFamily="18" charset="0"/>
                          <a:ea typeface="Cambria Math" panose="02040503050406030204" pitchFamily="18" charset="0"/>
                        </a:rPr>
                        <m:t>=</m:t>
                      </m:r>
                      <m:f>
                        <m:fPr>
                          <m:ctrlPr>
                            <a:rPr lang="en-AU" sz="2400" i="1">
                              <a:solidFill>
                                <a:srgbClr val="FF0000"/>
                              </a:solidFill>
                              <a:latin typeface="Cambria Math" panose="02040503050406030204" pitchFamily="18" charset="0"/>
                            </a:rPr>
                          </m:ctrlPr>
                        </m:fPr>
                        <m:num>
                          <m:r>
                            <a:rPr lang="en-AU" sz="2400" i="1">
                              <a:solidFill>
                                <a:srgbClr val="FF0000"/>
                              </a:solidFill>
                              <a:latin typeface="Cambria Math" panose="02040503050406030204" pitchFamily="18" charset="0"/>
                            </a:rPr>
                            <m:t>𝑘𝑄</m:t>
                          </m:r>
                          <m:r>
                            <a:rPr lang="en-AU" sz="2400" b="0" i="1" smtClean="0">
                              <a:solidFill>
                                <a:srgbClr val="FF0000"/>
                              </a:solidFill>
                              <a:latin typeface="Cambria Math" panose="02040503050406030204" pitchFamily="18" charset="0"/>
                            </a:rPr>
                            <m:t>𝑞</m:t>
                          </m:r>
                        </m:num>
                        <m:den>
                          <m:sSup>
                            <m:sSupPr>
                              <m:ctrlPr>
                                <a:rPr lang="en-AU" sz="2400" i="1">
                                  <a:solidFill>
                                    <a:srgbClr val="FF0000"/>
                                  </a:solidFill>
                                  <a:latin typeface="Cambria Math" panose="02040503050406030204" pitchFamily="18" charset="0"/>
                                </a:rPr>
                              </m:ctrlPr>
                            </m:sSupPr>
                            <m:e>
                              <m:r>
                                <a:rPr lang="en-AU" sz="2400" i="1">
                                  <a:solidFill>
                                    <a:srgbClr val="FF0000"/>
                                  </a:solidFill>
                                  <a:latin typeface="Cambria Math" panose="02040503050406030204" pitchFamily="18" charset="0"/>
                                </a:rPr>
                                <m:t>𝑟</m:t>
                              </m:r>
                            </m:e>
                            <m:sup>
                              <m:r>
                                <a:rPr lang="en-AU" sz="2400" i="1">
                                  <a:solidFill>
                                    <a:srgbClr val="FF0000"/>
                                  </a:solidFill>
                                  <a:latin typeface="Cambria Math" panose="02040503050406030204" pitchFamily="18" charset="0"/>
                                </a:rPr>
                                <m:t>2</m:t>
                              </m:r>
                            </m:sup>
                          </m:sSup>
                        </m:den>
                      </m:f>
                      <m:r>
                        <a:rPr lang="en-AU" sz="2400" b="0" i="1" smtClean="0">
                          <a:solidFill>
                            <a:srgbClr val="FF0000"/>
                          </a:solidFill>
                          <a:latin typeface="Cambria Math" panose="02040503050406030204" pitchFamily="18" charset="0"/>
                        </a:rPr>
                        <m:t>=</m:t>
                      </m:r>
                      <m:f>
                        <m:fPr>
                          <m:ctrlPr>
                            <a:rPr lang="en-AU" sz="2400" i="1">
                              <a:solidFill>
                                <a:srgbClr val="FF0000"/>
                              </a:solidFill>
                              <a:latin typeface="Cambria Math" panose="02040503050406030204" pitchFamily="18" charset="0"/>
                            </a:rPr>
                          </m:ctrlPr>
                        </m:fPr>
                        <m:num>
                          <m:r>
                            <a:rPr lang="en-AU" sz="2400" b="0" i="1" smtClean="0">
                              <a:solidFill>
                                <a:srgbClr val="FF0000"/>
                              </a:solidFill>
                              <a:latin typeface="Cambria Math" panose="02040503050406030204" pitchFamily="18" charset="0"/>
                            </a:rPr>
                            <m:t>(9</m:t>
                          </m:r>
                          <m:r>
                            <a:rPr lang="en-AU" sz="2400" b="0" i="1" smtClean="0">
                              <a:solidFill>
                                <a:srgbClr val="FF0000"/>
                              </a:solidFill>
                              <a:latin typeface="Cambria Math" panose="02040503050406030204" pitchFamily="18" charset="0"/>
                              <a:ea typeface="Cambria Math" panose="02040503050406030204" pitchFamily="18" charset="0"/>
                            </a:rPr>
                            <m:t>×</m:t>
                          </m:r>
                          <m:sSup>
                            <m:sSupPr>
                              <m:ctrlPr>
                                <a:rPr lang="en-AU" sz="2400" b="0" i="1" smtClean="0">
                                  <a:solidFill>
                                    <a:srgbClr val="FF0000"/>
                                  </a:solidFill>
                                  <a:latin typeface="Cambria Math" panose="02040503050406030204" pitchFamily="18" charset="0"/>
                                  <a:ea typeface="Cambria Math" panose="02040503050406030204" pitchFamily="18" charset="0"/>
                                </a:rPr>
                              </m:ctrlPr>
                            </m:sSupPr>
                            <m:e>
                              <m:r>
                                <a:rPr lang="en-AU" sz="2400" b="0" i="1" smtClean="0">
                                  <a:solidFill>
                                    <a:srgbClr val="FF0000"/>
                                  </a:solidFill>
                                  <a:latin typeface="Cambria Math" panose="02040503050406030204" pitchFamily="18" charset="0"/>
                                  <a:ea typeface="Cambria Math" panose="02040503050406030204" pitchFamily="18" charset="0"/>
                                </a:rPr>
                                <m:t>10</m:t>
                              </m:r>
                            </m:e>
                            <m:sup>
                              <m:r>
                                <a:rPr lang="en-AU" sz="2400" b="0" i="1" smtClean="0">
                                  <a:solidFill>
                                    <a:srgbClr val="FF0000"/>
                                  </a:solidFill>
                                  <a:latin typeface="Cambria Math" panose="02040503050406030204" pitchFamily="18" charset="0"/>
                                  <a:ea typeface="Cambria Math" panose="02040503050406030204" pitchFamily="18" charset="0"/>
                                </a:rPr>
                                <m:t>9</m:t>
                              </m:r>
                            </m:sup>
                          </m:sSup>
                          <m:r>
                            <a:rPr lang="en-AU" sz="2400" b="0" i="1" smtClean="0">
                              <a:solidFill>
                                <a:srgbClr val="FF0000"/>
                              </a:solidFill>
                              <a:latin typeface="Cambria Math" panose="02040503050406030204" pitchFamily="18" charset="0"/>
                            </a:rPr>
                            <m:t>)(1.60</m:t>
                          </m:r>
                          <m:r>
                            <a:rPr lang="en-AU" sz="2400" i="1">
                              <a:solidFill>
                                <a:srgbClr val="FF0000"/>
                              </a:solidFill>
                              <a:latin typeface="Cambria Math" panose="02040503050406030204" pitchFamily="18" charset="0"/>
                              <a:ea typeface="Cambria Math" panose="02040503050406030204" pitchFamily="18" charset="0"/>
                            </a:rPr>
                            <m:t>×</m:t>
                          </m:r>
                          <m:sSup>
                            <m:sSupPr>
                              <m:ctrlPr>
                                <a:rPr lang="en-AU" sz="2400" i="1">
                                  <a:solidFill>
                                    <a:srgbClr val="FF0000"/>
                                  </a:solidFill>
                                  <a:latin typeface="Cambria Math" panose="02040503050406030204" pitchFamily="18" charset="0"/>
                                  <a:ea typeface="Cambria Math" panose="02040503050406030204" pitchFamily="18" charset="0"/>
                                </a:rPr>
                              </m:ctrlPr>
                            </m:sSupPr>
                            <m:e>
                              <m:r>
                                <a:rPr lang="en-AU" sz="2400" i="1">
                                  <a:solidFill>
                                    <a:srgbClr val="FF0000"/>
                                  </a:solidFill>
                                  <a:latin typeface="Cambria Math" panose="02040503050406030204" pitchFamily="18" charset="0"/>
                                  <a:ea typeface="Cambria Math" panose="02040503050406030204" pitchFamily="18" charset="0"/>
                                </a:rPr>
                                <m:t>10</m:t>
                              </m:r>
                            </m:e>
                            <m:sup>
                              <m:r>
                                <a:rPr lang="en-AU" sz="2400" b="0" i="1" smtClean="0">
                                  <a:solidFill>
                                    <a:srgbClr val="FF0000"/>
                                  </a:solidFill>
                                  <a:latin typeface="Cambria Math" panose="02040503050406030204" pitchFamily="18" charset="0"/>
                                  <a:ea typeface="Cambria Math" panose="02040503050406030204" pitchFamily="18" charset="0"/>
                                </a:rPr>
                                <m:t>−1</m:t>
                              </m:r>
                              <m:r>
                                <a:rPr lang="en-AU" sz="2400" i="1">
                                  <a:solidFill>
                                    <a:srgbClr val="FF0000"/>
                                  </a:solidFill>
                                  <a:latin typeface="Cambria Math" panose="02040503050406030204" pitchFamily="18" charset="0"/>
                                  <a:ea typeface="Cambria Math" panose="02040503050406030204" pitchFamily="18" charset="0"/>
                                </a:rPr>
                                <m:t>9</m:t>
                              </m:r>
                            </m:sup>
                          </m:sSup>
                          <m:r>
                            <a:rPr lang="en-AU" sz="2400" b="0" i="1" smtClean="0">
                              <a:solidFill>
                                <a:srgbClr val="FF0000"/>
                              </a:solidFill>
                              <a:latin typeface="Cambria Math" panose="02040503050406030204" pitchFamily="18" charset="0"/>
                            </a:rPr>
                            <m:t>)</m:t>
                          </m:r>
                          <m:r>
                            <a:rPr lang="en-AU" sz="2400" i="1">
                              <a:solidFill>
                                <a:srgbClr val="FF0000"/>
                              </a:solidFill>
                              <a:latin typeface="Cambria Math" panose="02040503050406030204" pitchFamily="18" charset="0"/>
                            </a:rPr>
                            <m:t>(</m:t>
                          </m:r>
                          <m:r>
                            <a:rPr lang="en-AU" sz="2400" b="0" i="1" smtClean="0">
                              <a:solidFill>
                                <a:srgbClr val="FF0000"/>
                              </a:solidFill>
                              <a:latin typeface="Cambria Math" panose="02040503050406030204" pitchFamily="18" charset="0"/>
                            </a:rPr>
                            <m:t>−</m:t>
                          </m:r>
                          <m:r>
                            <a:rPr lang="en-AU" sz="2400" i="1">
                              <a:solidFill>
                                <a:srgbClr val="FF0000"/>
                              </a:solidFill>
                              <a:latin typeface="Cambria Math" panose="02040503050406030204" pitchFamily="18" charset="0"/>
                            </a:rPr>
                            <m:t>1.60</m:t>
                          </m:r>
                          <m:r>
                            <a:rPr lang="en-AU" sz="2400" i="1">
                              <a:solidFill>
                                <a:srgbClr val="FF0000"/>
                              </a:solidFill>
                              <a:latin typeface="Cambria Math" panose="02040503050406030204" pitchFamily="18" charset="0"/>
                              <a:ea typeface="Cambria Math" panose="02040503050406030204" pitchFamily="18" charset="0"/>
                            </a:rPr>
                            <m:t>×</m:t>
                          </m:r>
                          <m:sSup>
                            <m:sSupPr>
                              <m:ctrlPr>
                                <a:rPr lang="en-AU" sz="2400" i="1">
                                  <a:solidFill>
                                    <a:srgbClr val="FF0000"/>
                                  </a:solidFill>
                                  <a:latin typeface="Cambria Math" panose="02040503050406030204" pitchFamily="18" charset="0"/>
                                  <a:ea typeface="Cambria Math" panose="02040503050406030204" pitchFamily="18" charset="0"/>
                                </a:rPr>
                              </m:ctrlPr>
                            </m:sSupPr>
                            <m:e>
                              <m:r>
                                <a:rPr lang="en-AU" sz="2400" i="1">
                                  <a:solidFill>
                                    <a:srgbClr val="FF0000"/>
                                  </a:solidFill>
                                  <a:latin typeface="Cambria Math" panose="02040503050406030204" pitchFamily="18" charset="0"/>
                                  <a:ea typeface="Cambria Math" panose="02040503050406030204" pitchFamily="18" charset="0"/>
                                </a:rPr>
                                <m:t>10</m:t>
                              </m:r>
                            </m:e>
                            <m:sup>
                              <m:r>
                                <a:rPr lang="en-AU" sz="2400" i="1">
                                  <a:solidFill>
                                    <a:srgbClr val="FF0000"/>
                                  </a:solidFill>
                                  <a:latin typeface="Cambria Math" panose="02040503050406030204" pitchFamily="18" charset="0"/>
                                  <a:ea typeface="Cambria Math" panose="02040503050406030204" pitchFamily="18" charset="0"/>
                                </a:rPr>
                                <m:t>−19</m:t>
                              </m:r>
                            </m:sup>
                          </m:sSup>
                          <m:r>
                            <a:rPr lang="en-AU" sz="2400" i="1">
                              <a:solidFill>
                                <a:srgbClr val="FF0000"/>
                              </a:solidFill>
                              <a:latin typeface="Cambria Math" panose="02040503050406030204" pitchFamily="18" charset="0"/>
                            </a:rPr>
                            <m:t>)</m:t>
                          </m:r>
                        </m:num>
                        <m:den>
                          <m:sSup>
                            <m:sSupPr>
                              <m:ctrlPr>
                                <a:rPr lang="en-AU" sz="2400" i="1">
                                  <a:solidFill>
                                    <a:srgbClr val="FF0000"/>
                                  </a:solidFill>
                                  <a:latin typeface="Cambria Math" panose="02040503050406030204" pitchFamily="18" charset="0"/>
                                </a:rPr>
                              </m:ctrlPr>
                            </m:sSupPr>
                            <m:e>
                              <m:r>
                                <a:rPr lang="en-AU" sz="2400" b="0" i="1" smtClean="0">
                                  <a:solidFill>
                                    <a:srgbClr val="FF0000"/>
                                  </a:solidFill>
                                  <a:latin typeface="Cambria Math" panose="02040503050406030204" pitchFamily="18" charset="0"/>
                                </a:rPr>
                                <m:t>0.001</m:t>
                              </m:r>
                            </m:e>
                            <m:sup>
                              <m:r>
                                <a:rPr lang="en-AU" sz="2400" i="1">
                                  <a:solidFill>
                                    <a:srgbClr val="FF0000"/>
                                  </a:solidFill>
                                  <a:latin typeface="Cambria Math" panose="02040503050406030204" pitchFamily="18" charset="0"/>
                                </a:rPr>
                                <m:t>2</m:t>
                              </m:r>
                            </m:sup>
                          </m:sSup>
                        </m:den>
                      </m:f>
                      <m:r>
                        <a:rPr lang="en-AU" sz="2400" b="0" i="1" smtClean="0">
                          <a:solidFill>
                            <a:srgbClr val="FF0000"/>
                          </a:solidFill>
                          <a:latin typeface="Cambria Math" panose="02040503050406030204" pitchFamily="18" charset="0"/>
                        </a:rPr>
                        <m:t>=</m:t>
                      </m:r>
                      <m:r>
                        <a:rPr lang="en-AU" sz="2400" b="1" i="1" smtClean="0">
                          <a:solidFill>
                            <a:srgbClr val="FF0000"/>
                          </a:solidFill>
                          <a:latin typeface="Cambria Math" panose="02040503050406030204" pitchFamily="18" charset="0"/>
                        </a:rPr>
                        <m:t>−</m:t>
                      </m:r>
                      <m:r>
                        <a:rPr lang="en-AU" sz="2400" b="1" i="1" smtClean="0">
                          <a:solidFill>
                            <a:srgbClr val="FF0000"/>
                          </a:solidFill>
                          <a:latin typeface="Cambria Math" panose="02040503050406030204" pitchFamily="18" charset="0"/>
                        </a:rPr>
                        <m:t>𝟐</m:t>
                      </m:r>
                      <m:r>
                        <a:rPr lang="en-AU" sz="2400" b="1" i="1" smtClean="0">
                          <a:solidFill>
                            <a:srgbClr val="FF0000"/>
                          </a:solidFill>
                          <a:latin typeface="Cambria Math" panose="02040503050406030204" pitchFamily="18" charset="0"/>
                        </a:rPr>
                        <m:t>.</m:t>
                      </m:r>
                      <m:r>
                        <a:rPr lang="en-AU" sz="2400" b="1" i="1" smtClean="0">
                          <a:solidFill>
                            <a:srgbClr val="FF0000"/>
                          </a:solidFill>
                          <a:latin typeface="Cambria Math" panose="02040503050406030204" pitchFamily="18" charset="0"/>
                        </a:rPr>
                        <m:t>𝟑𝟎</m:t>
                      </m:r>
                      <m:r>
                        <a:rPr lang="en-AU" sz="2400" b="1" i="1" smtClean="0">
                          <a:solidFill>
                            <a:srgbClr val="FF0000"/>
                          </a:solidFill>
                          <a:latin typeface="Cambria Math" panose="02040503050406030204" pitchFamily="18" charset="0"/>
                          <a:ea typeface="Cambria Math" panose="02040503050406030204" pitchFamily="18" charset="0"/>
                        </a:rPr>
                        <m:t>×</m:t>
                      </m:r>
                      <m:sSup>
                        <m:sSupPr>
                          <m:ctrlPr>
                            <a:rPr lang="en-AU" sz="2400" b="1" i="1" smtClean="0">
                              <a:solidFill>
                                <a:srgbClr val="FF0000"/>
                              </a:solidFill>
                              <a:latin typeface="Cambria Math" panose="02040503050406030204" pitchFamily="18" charset="0"/>
                              <a:ea typeface="Cambria Math" panose="02040503050406030204" pitchFamily="18" charset="0"/>
                            </a:rPr>
                          </m:ctrlPr>
                        </m:sSupPr>
                        <m:e>
                          <m:r>
                            <a:rPr lang="en-AU" sz="2400" b="1" i="1" smtClean="0">
                              <a:solidFill>
                                <a:srgbClr val="FF0000"/>
                              </a:solidFill>
                              <a:latin typeface="Cambria Math" panose="02040503050406030204" pitchFamily="18" charset="0"/>
                              <a:ea typeface="Cambria Math" panose="02040503050406030204" pitchFamily="18" charset="0"/>
                            </a:rPr>
                            <m:t>𝟏𝟎</m:t>
                          </m:r>
                        </m:e>
                        <m:sup>
                          <m:r>
                            <a:rPr lang="en-AU" sz="2400" b="1" i="1" smtClean="0">
                              <a:solidFill>
                                <a:srgbClr val="FF0000"/>
                              </a:solidFill>
                              <a:latin typeface="Cambria Math" panose="02040503050406030204" pitchFamily="18" charset="0"/>
                              <a:ea typeface="Cambria Math" panose="02040503050406030204" pitchFamily="18" charset="0"/>
                            </a:rPr>
                            <m:t>−</m:t>
                          </m:r>
                          <m:r>
                            <a:rPr lang="en-AU" sz="2400" b="1" i="1" smtClean="0">
                              <a:solidFill>
                                <a:srgbClr val="FF0000"/>
                              </a:solidFill>
                              <a:latin typeface="Cambria Math" panose="02040503050406030204" pitchFamily="18" charset="0"/>
                              <a:ea typeface="Cambria Math" panose="02040503050406030204" pitchFamily="18" charset="0"/>
                            </a:rPr>
                            <m:t>𝟐𝟐</m:t>
                          </m:r>
                        </m:sup>
                      </m:sSup>
                      <m:r>
                        <a:rPr lang="en-AU" sz="2400" b="1" i="1" smtClean="0">
                          <a:solidFill>
                            <a:srgbClr val="FF0000"/>
                          </a:solidFill>
                          <a:latin typeface="Cambria Math" panose="02040503050406030204" pitchFamily="18" charset="0"/>
                          <a:ea typeface="Cambria Math" panose="02040503050406030204" pitchFamily="18" charset="0"/>
                        </a:rPr>
                        <m:t> </m:t>
                      </m:r>
                      <m:r>
                        <a:rPr lang="en-AU" sz="2400" b="1" i="1" smtClean="0">
                          <a:solidFill>
                            <a:srgbClr val="FF0000"/>
                          </a:solidFill>
                          <a:latin typeface="Cambria Math" panose="02040503050406030204" pitchFamily="18" charset="0"/>
                          <a:ea typeface="Cambria Math" panose="02040503050406030204" pitchFamily="18" charset="0"/>
                        </a:rPr>
                        <m:t>𝑵</m:t>
                      </m:r>
                    </m:oMath>
                  </m:oMathPara>
                </a14:m>
                <a:endParaRPr lang="en-AU" sz="2400" b="1" dirty="0">
                  <a:solidFill>
                    <a:srgbClr val="FF0000"/>
                  </a:solidFill>
                </a:endParaRPr>
              </a:p>
            </p:txBody>
          </p:sp>
        </mc:Choice>
        <mc:Fallback xmlns="">
          <p:sp>
            <p:nvSpPr>
              <p:cNvPr id="6" name="Rectangle 5">
                <a:extLst>
                  <a:ext uri="{FF2B5EF4-FFF2-40B4-BE49-F238E27FC236}">
                    <a16:creationId xmlns:a16="http://schemas.microsoft.com/office/drawing/2014/main" id="{95D45DA8-2F38-4E13-AE63-0BB5CC2BBC8B}"/>
                  </a:ext>
                </a:extLst>
              </p:cNvPr>
              <p:cNvSpPr>
                <a:spLocks noRot="1" noChangeAspect="1" noMove="1" noResize="1" noEditPoints="1" noAdjustHandles="1" noChangeArrowheads="1" noChangeShapeType="1" noTextEdit="1"/>
              </p:cNvSpPr>
              <p:nvPr/>
            </p:nvSpPr>
            <p:spPr>
              <a:xfrm>
                <a:off x="1121007" y="4524752"/>
                <a:ext cx="9936633" cy="833433"/>
              </a:xfrm>
              <a:prstGeom prst="rect">
                <a:avLst/>
              </a:prstGeom>
              <a:blipFill>
                <a:blip r:embed="rId4"/>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51201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wipe(left)">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TRY IT YOURSELF!</a:t>
            </a:r>
          </a:p>
        </p:txBody>
      </p:sp>
      <p:sp>
        <p:nvSpPr>
          <p:cNvPr id="3" name="Content Placeholder 2">
            <a:extLst>
              <a:ext uri="{FF2B5EF4-FFF2-40B4-BE49-F238E27FC236}">
                <a16:creationId xmlns:a16="http://schemas.microsoft.com/office/drawing/2014/main" id="{50714ED7-2042-4DBE-B49A-3409889D02C0}"/>
              </a:ext>
            </a:extLst>
          </p:cNvPr>
          <p:cNvSpPr>
            <a:spLocks noGrp="1"/>
          </p:cNvSpPr>
          <p:nvPr>
            <p:ph idx="1"/>
          </p:nvPr>
        </p:nvSpPr>
        <p:spPr>
          <a:xfrm>
            <a:off x="838200" y="1630315"/>
            <a:ext cx="10515600" cy="4949594"/>
          </a:xfrm>
        </p:spPr>
        <p:txBody>
          <a:bodyPr>
            <a:normAutofit/>
          </a:bodyPr>
          <a:lstStyle/>
          <a:p>
            <a:pPr marL="514350" indent="-514350">
              <a:buFont typeface="+mj-lt"/>
              <a:buAutoNum type="arabicPeriod"/>
            </a:pPr>
            <a:r>
              <a:rPr lang="en-AU" dirty="0"/>
              <a:t>A proton, with initial velocity of 0.03 m/s, passes through the electric field below, entering the field equidistant from the plates. The field strength is 4.00 x 10</a:t>
            </a:r>
            <a:r>
              <a:rPr lang="en-AU" baseline="30000" dirty="0"/>
              <a:t>-10</a:t>
            </a:r>
            <a:r>
              <a:rPr lang="en-AU" dirty="0"/>
              <a:t> N C</a:t>
            </a:r>
            <a:r>
              <a:rPr lang="en-AU" baseline="30000" dirty="0"/>
              <a:t>-1</a:t>
            </a:r>
            <a:r>
              <a:rPr lang="en-AU" dirty="0"/>
              <a:t>. The length of the field is 10 cm, and the plates are 5 cm apart. Find the final velocity of the proton. Does the proton hit the bottom plate? (Ignore gravitational effects):</a:t>
            </a:r>
          </a:p>
        </p:txBody>
      </p:sp>
      <p:cxnSp>
        <p:nvCxnSpPr>
          <p:cNvPr id="7" name="Straight Connector 6">
            <a:extLst>
              <a:ext uri="{FF2B5EF4-FFF2-40B4-BE49-F238E27FC236}">
                <a16:creationId xmlns:a16="http://schemas.microsoft.com/office/drawing/2014/main" id="{148BF4C5-B915-47B9-AEA6-1BC8C28E09A6}"/>
              </a:ext>
            </a:extLst>
          </p:cNvPr>
          <p:cNvCxnSpPr>
            <a:cxnSpLocks/>
          </p:cNvCxnSpPr>
          <p:nvPr/>
        </p:nvCxnSpPr>
        <p:spPr>
          <a:xfrm>
            <a:off x="4685121" y="4260916"/>
            <a:ext cx="2559380" cy="942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2593BDD-BE15-460E-B947-D10736223D18}"/>
              </a:ext>
            </a:extLst>
          </p:cNvPr>
          <p:cNvCxnSpPr>
            <a:cxnSpLocks/>
          </p:cNvCxnSpPr>
          <p:nvPr/>
        </p:nvCxnSpPr>
        <p:spPr>
          <a:xfrm>
            <a:off x="4685121" y="5327717"/>
            <a:ext cx="255938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FDF8FF1-FE89-433B-AC64-CFFD9A2F5601}"/>
              </a:ext>
            </a:extLst>
          </p:cNvPr>
          <p:cNvCxnSpPr>
            <a:cxnSpLocks/>
          </p:cNvCxnSpPr>
          <p:nvPr/>
        </p:nvCxnSpPr>
        <p:spPr>
          <a:xfrm>
            <a:off x="4685123" y="4270343"/>
            <a:ext cx="0" cy="1029093"/>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145BA53-35EE-45DB-A20D-32ED7FBD6230}"/>
              </a:ext>
            </a:extLst>
          </p:cNvPr>
          <p:cNvCxnSpPr>
            <a:cxnSpLocks/>
          </p:cNvCxnSpPr>
          <p:nvPr/>
        </p:nvCxnSpPr>
        <p:spPr>
          <a:xfrm>
            <a:off x="5054340" y="4270343"/>
            <a:ext cx="0" cy="1029093"/>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4393341-ACAE-4409-B4D4-33D6FB6BDF06}"/>
              </a:ext>
            </a:extLst>
          </p:cNvPr>
          <p:cNvCxnSpPr>
            <a:cxnSpLocks/>
          </p:cNvCxnSpPr>
          <p:nvPr/>
        </p:nvCxnSpPr>
        <p:spPr>
          <a:xfrm>
            <a:off x="5421985" y="4270343"/>
            <a:ext cx="0" cy="1029093"/>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3871529-C444-48FE-99D0-80C879783D56}"/>
              </a:ext>
            </a:extLst>
          </p:cNvPr>
          <p:cNvCxnSpPr>
            <a:cxnSpLocks/>
          </p:cNvCxnSpPr>
          <p:nvPr/>
        </p:nvCxnSpPr>
        <p:spPr>
          <a:xfrm>
            <a:off x="5791202" y="4270343"/>
            <a:ext cx="0" cy="1029093"/>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CE5A3FE-E639-4B78-BE68-BEA0F2C2BCC3}"/>
              </a:ext>
            </a:extLst>
          </p:cNvPr>
          <p:cNvCxnSpPr>
            <a:cxnSpLocks/>
          </p:cNvCxnSpPr>
          <p:nvPr/>
        </p:nvCxnSpPr>
        <p:spPr>
          <a:xfrm>
            <a:off x="6138422" y="4279770"/>
            <a:ext cx="0" cy="1029093"/>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BD423D5-BA46-4CEA-8D27-6A156B50A10A}"/>
              </a:ext>
            </a:extLst>
          </p:cNvPr>
          <p:cNvCxnSpPr>
            <a:cxnSpLocks/>
          </p:cNvCxnSpPr>
          <p:nvPr/>
        </p:nvCxnSpPr>
        <p:spPr>
          <a:xfrm>
            <a:off x="6507639" y="4279770"/>
            <a:ext cx="0" cy="1029093"/>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D31C5C9-9885-4BC6-81F1-503967301B0D}"/>
              </a:ext>
            </a:extLst>
          </p:cNvPr>
          <p:cNvCxnSpPr>
            <a:cxnSpLocks/>
          </p:cNvCxnSpPr>
          <p:nvPr/>
        </p:nvCxnSpPr>
        <p:spPr>
          <a:xfrm>
            <a:off x="6875284" y="4279770"/>
            <a:ext cx="0" cy="1029093"/>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8CB6CED-0C15-442E-8B5C-791BFAE7BC0E}"/>
              </a:ext>
            </a:extLst>
          </p:cNvPr>
          <p:cNvCxnSpPr>
            <a:cxnSpLocks/>
          </p:cNvCxnSpPr>
          <p:nvPr/>
        </p:nvCxnSpPr>
        <p:spPr>
          <a:xfrm>
            <a:off x="7235074" y="4279770"/>
            <a:ext cx="0" cy="1029093"/>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910E8AA0-5823-494C-A418-404FA0E0A766}"/>
              </a:ext>
            </a:extLst>
          </p:cNvPr>
          <p:cNvSpPr/>
          <p:nvPr/>
        </p:nvSpPr>
        <p:spPr>
          <a:xfrm>
            <a:off x="7946796" y="4671768"/>
            <a:ext cx="254521" cy="245096"/>
          </a:xfrm>
          <a:prstGeom prst="ellipse">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a:t>
            </a:r>
          </a:p>
        </p:txBody>
      </p:sp>
      <p:cxnSp>
        <p:nvCxnSpPr>
          <p:cNvPr id="27" name="Straight Arrow Connector 26">
            <a:extLst>
              <a:ext uri="{FF2B5EF4-FFF2-40B4-BE49-F238E27FC236}">
                <a16:creationId xmlns:a16="http://schemas.microsoft.com/office/drawing/2014/main" id="{B8EA30F2-7E7E-46E3-AEF4-C5BADE4C0906}"/>
              </a:ext>
            </a:extLst>
          </p:cNvPr>
          <p:cNvCxnSpPr>
            <a:cxnSpLocks/>
            <a:stCxn id="25" idx="2"/>
          </p:cNvCxnSpPr>
          <p:nvPr/>
        </p:nvCxnSpPr>
        <p:spPr>
          <a:xfrm flipH="1">
            <a:off x="7393365" y="4794316"/>
            <a:ext cx="553431" cy="0"/>
          </a:xfrm>
          <a:prstGeom prst="straightConnector1">
            <a:avLst/>
          </a:prstGeom>
          <a:ln>
            <a:solidFill>
              <a:srgbClr val="0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30CA2FF9-C49E-4900-8F46-34687ECB0084}"/>
              </a:ext>
            </a:extLst>
          </p:cNvPr>
          <p:cNvSpPr txBox="1">
            <a:spLocks/>
          </p:cNvSpPr>
          <p:nvPr/>
        </p:nvSpPr>
        <p:spPr>
          <a:xfrm>
            <a:off x="7393365" y="4922602"/>
            <a:ext cx="1010964" cy="3768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1600" dirty="0"/>
              <a:t>0.03 m/s</a:t>
            </a:r>
          </a:p>
        </p:txBody>
      </p:sp>
      <p:cxnSp>
        <p:nvCxnSpPr>
          <p:cNvPr id="31" name="Straight Arrow Connector 30">
            <a:extLst>
              <a:ext uri="{FF2B5EF4-FFF2-40B4-BE49-F238E27FC236}">
                <a16:creationId xmlns:a16="http://schemas.microsoft.com/office/drawing/2014/main" id="{759685F5-BC79-454C-B0BE-80F193A1A4CD}"/>
              </a:ext>
            </a:extLst>
          </p:cNvPr>
          <p:cNvCxnSpPr/>
          <p:nvPr/>
        </p:nvCxnSpPr>
        <p:spPr>
          <a:xfrm>
            <a:off x="4685121" y="5552388"/>
            <a:ext cx="2559380" cy="0"/>
          </a:xfrm>
          <a:prstGeom prst="straightConnector1">
            <a:avLst/>
          </a:prstGeom>
          <a:ln w="12700">
            <a:solidFill>
              <a:srgbClr val="00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3684294-7F97-4D38-9ECC-040083B11C9F}"/>
              </a:ext>
            </a:extLst>
          </p:cNvPr>
          <p:cNvCxnSpPr>
            <a:cxnSpLocks/>
          </p:cNvCxnSpPr>
          <p:nvPr/>
        </p:nvCxnSpPr>
        <p:spPr>
          <a:xfrm>
            <a:off x="4333189" y="4279770"/>
            <a:ext cx="0" cy="1029093"/>
          </a:xfrm>
          <a:prstGeom prst="straightConnector1">
            <a:avLst/>
          </a:prstGeom>
          <a:ln w="12700">
            <a:solidFill>
              <a:srgbClr val="00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Content Placeholder 2">
            <a:extLst>
              <a:ext uri="{FF2B5EF4-FFF2-40B4-BE49-F238E27FC236}">
                <a16:creationId xmlns:a16="http://schemas.microsoft.com/office/drawing/2014/main" id="{98E2C326-17F8-43C8-B7A3-067EF5157948}"/>
              </a:ext>
            </a:extLst>
          </p:cNvPr>
          <p:cNvSpPr txBox="1">
            <a:spLocks/>
          </p:cNvSpPr>
          <p:nvPr/>
        </p:nvSpPr>
        <p:spPr>
          <a:xfrm>
            <a:off x="5590518" y="5653061"/>
            <a:ext cx="1010964" cy="3768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1600" dirty="0"/>
              <a:t>0.10 m</a:t>
            </a:r>
          </a:p>
        </p:txBody>
      </p:sp>
      <p:sp>
        <p:nvSpPr>
          <p:cNvPr id="35" name="Content Placeholder 2">
            <a:extLst>
              <a:ext uri="{FF2B5EF4-FFF2-40B4-BE49-F238E27FC236}">
                <a16:creationId xmlns:a16="http://schemas.microsoft.com/office/drawing/2014/main" id="{DA07B1B5-98E5-4621-853A-B6BD37C848CE}"/>
              </a:ext>
            </a:extLst>
          </p:cNvPr>
          <p:cNvSpPr txBox="1">
            <a:spLocks/>
          </p:cNvSpPr>
          <p:nvPr/>
        </p:nvSpPr>
        <p:spPr>
          <a:xfrm>
            <a:off x="3542608" y="4627778"/>
            <a:ext cx="1010964" cy="3768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1600" dirty="0"/>
              <a:t>0.05 m</a:t>
            </a:r>
          </a:p>
        </p:txBody>
      </p:sp>
    </p:spTree>
    <p:extLst>
      <p:ext uri="{BB962C8B-B14F-4D97-AF65-F5344CB8AC3E}">
        <p14:creationId xmlns:p14="http://schemas.microsoft.com/office/powerpoint/2010/main" val="1151869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TRY IT YOURSELF!</a:t>
            </a:r>
          </a:p>
        </p:txBody>
      </p:sp>
      <p:sp>
        <p:nvSpPr>
          <p:cNvPr id="3" name="Content Placeholder 2">
            <a:extLst>
              <a:ext uri="{FF2B5EF4-FFF2-40B4-BE49-F238E27FC236}">
                <a16:creationId xmlns:a16="http://schemas.microsoft.com/office/drawing/2014/main" id="{50714ED7-2042-4DBE-B49A-3409889D02C0}"/>
              </a:ext>
            </a:extLst>
          </p:cNvPr>
          <p:cNvSpPr>
            <a:spLocks noGrp="1"/>
          </p:cNvSpPr>
          <p:nvPr>
            <p:ph idx="1"/>
          </p:nvPr>
        </p:nvSpPr>
        <p:spPr>
          <a:xfrm>
            <a:off x="838200" y="1630315"/>
            <a:ext cx="10515600" cy="4949594"/>
          </a:xfrm>
        </p:spPr>
        <p:txBody>
          <a:bodyPr>
            <a:normAutofit/>
          </a:bodyPr>
          <a:lstStyle/>
          <a:p>
            <a:pPr marL="514350" indent="-514350">
              <a:buFont typeface="+mj-lt"/>
              <a:buAutoNum type="arabicPeriod" startAt="2"/>
            </a:pPr>
            <a:r>
              <a:rPr lang="en-AU" dirty="0"/>
              <a:t>An electron passes through an electric field </a:t>
            </a:r>
            <a:r>
              <a:rPr lang="en-AU" i="1" dirty="0"/>
              <a:t>without deviating</a:t>
            </a:r>
            <a:r>
              <a:rPr lang="en-AU" dirty="0"/>
              <a:t>. What is the magnitude and direction of the electric field? (Do </a:t>
            </a:r>
            <a:r>
              <a:rPr lang="en-AU" i="1" dirty="0"/>
              <a:t>not</a:t>
            </a:r>
            <a:r>
              <a:rPr lang="en-AU" dirty="0"/>
              <a:t> ignore gravity).</a:t>
            </a:r>
          </a:p>
          <a:p>
            <a:pPr marL="514350" indent="-514350">
              <a:buFont typeface="+mj-lt"/>
              <a:buAutoNum type="arabicPeriod" startAt="2"/>
            </a:pPr>
            <a:r>
              <a:rPr lang="en-AU" dirty="0"/>
              <a:t>Two identical charged spheres of mass 0.5 g are suspended </a:t>
            </a:r>
            <a:r>
              <a:rPr lang="en-AU" i="1" dirty="0"/>
              <a:t>motionless</a:t>
            </a:r>
            <a:r>
              <a:rPr lang="en-AU" dirty="0"/>
              <a:t> from a 1.00 m string. The spheres are 4.00 cm apart. Find the charge on the spheres. (Tricky! Try drawing the forces acting on each sphere…).</a:t>
            </a:r>
            <a:endParaRPr lang="en-AU" dirty="0">
              <a:solidFill>
                <a:srgbClr val="FF0000"/>
              </a:solidFill>
            </a:endParaRPr>
          </a:p>
        </p:txBody>
      </p:sp>
      <p:cxnSp>
        <p:nvCxnSpPr>
          <p:cNvPr id="6" name="Straight Connector 5">
            <a:extLst>
              <a:ext uri="{FF2B5EF4-FFF2-40B4-BE49-F238E27FC236}">
                <a16:creationId xmlns:a16="http://schemas.microsoft.com/office/drawing/2014/main" id="{3BC32CEC-568F-42DE-B66E-9CD6D4489B8B}"/>
              </a:ext>
            </a:extLst>
          </p:cNvPr>
          <p:cNvCxnSpPr>
            <a:cxnSpLocks/>
          </p:cNvCxnSpPr>
          <p:nvPr/>
        </p:nvCxnSpPr>
        <p:spPr>
          <a:xfrm>
            <a:off x="4685121" y="4721314"/>
            <a:ext cx="2559380" cy="942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64A4533-7E07-4439-90A2-3A3EB4ECADB0}"/>
              </a:ext>
            </a:extLst>
          </p:cNvPr>
          <p:cNvCxnSpPr>
            <a:cxnSpLocks/>
            <a:endCxn id="14" idx="0"/>
          </p:cNvCxnSpPr>
          <p:nvPr/>
        </p:nvCxnSpPr>
        <p:spPr>
          <a:xfrm flipH="1">
            <a:off x="5571941" y="4730741"/>
            <a:ext cx="392870" cy="1254396"/>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A69071-B15F-4499-984C-273B18126844}"/>
              </a:ext>
            </a:extLst>
          </p:cNvPr>
          <p:cNvCxnSpPr>
            <a:cxnSpLocks/>
            <a:endCxn id="15" idx="0"/>
          </p:cNvCxnSpPr>
          <p:nvPr/>
        </p:nvCxnSpPr>
        <p:spPr>
          <a:xfrm>
            <a:off x="5964811" y="4740168"/>
            <a:ext cx="385324" cy="1248313"/>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2002CD3-B74D-429D-8536-D02D76745995}"/>
              </a:ext>
            </a:extLst>
          </p:cNvPr>
          <p:cNvSpPr/>
          <p:nvPr/>
        </p:nvSpPr>
        <p:spPr>
          <a:xfrm>
            <a:off x="5444680" y="5985137"/>
            <a:ext cx="254521" cy="245096"/>
          </a:xfrm>
          <a:prstGeom prst="ellipse">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a:t>
            </a:r>
          </a:p>
        </p:txBody>
      </p:sp>
      <p:sp>
        <p:nvSpPr>
          <p:cNvPr id="15" name="Oval 14">
            <a:extLst>
              <a:ext uri="{FF2B5EF4-FFF2-40B4-BE49-F238E27FC236}">
                <a16:creationId xmlns:a16="http://schemas.microsoft.com/office/drawing/2014/main" id="{14DC7B46-2C2B-4533-B0F4-6345024A6845}"/>
              </a:ext>
            </a:extLst>
          </p:cNvPr>
          <p:cNvSpPr/>
          <p:nvPr/>
        </p:nvSpPr>
        <p:spPr>
          <a:xfrm>
            <a:off x="6222874" y="5988481"/>
            <a:ext cx="254521" cy="245096"/>
          </a:xfrm>
          <a:prstGeom prst="ellipse">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solidFill>
                  <a:schemeClr val="tx1"/>
                </a:solidFill>
              </a:rPr>
              <a:t>+</a:t>
            </a:r>
          </a:p>
        </p:txBody>
      </p:sp>
      <p:sp>
        <p:nvSpPr>
          <p:cNvPr id="16" name="Content Placeholder 2">
            <a:extLst>
              <a:ext uri="{FF2B5EF4-FFF2-40B4-BE49-F238E27FC236}">
                <a16:creationId xmlns:a16="http://schemas.microsoft.com/office/drawing/2014/main" id="{B0176B6A-3CEE-481F-A92A-D5BDCFD9EBFC}"/>
              </a:ext>
            </a:extLst>
          </p:cNvPr>
          <p:cNvSpPr txBox="1">
            <a:spLocks/>
          </p:cNvSpPr>
          <p:nvPr/>
        </p:nvSpPr>
        <p:spPr>
          <a:xfrm>
            <a:off x="6253103" y="5245666"/>
            <a:ext cx="877839" cy="3768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1600" dirty="0"/>
              <a:t>1.00 m</a:t>
            </a:r>
          </a:p>
        </p:txBody>
      </p:sp>
      <p:sp>
        <p:nvSpPr>
          <p:cNvPr id="17" name="Content Placeholder 2">
            <a:extLst>
              <a:ext uri="{FF2B5EF4-FFF2-40B4-BE49-F238E27FC236}">
                <a16:creationId xmlns:a16="http://schemas.microsoft.com/office/drawing/2014/main" id="{16CE1D7A-98A8-4BBC-BC45-5BA8399099C7}"/>
              </a:ext>
            </a:extLst>
          </p:cNvPr>
          <p:cNvSpPr txBox="1">
            <a:spLocks/>
          </p:cNvSpPr>
          <p:nvPr/>
        </p:nvSpPr>
        <p:spPr>
          <a:xfrm>
            <a:off x="4874958" y="5245666"/>
            <a:ext cx="877839" cy="3768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1600" dirty="0"/>
              <a:t>1.00 m</a:t>
            </a:r>
          </a:p>
        </p:txBody>
      </p:sp>
      <p:sp>
        <p:nvSpPr>
          <p:cNvPr id="18" name="Content Placeholder 2">
            <a:extLst>
              <a:ext uri="{FF2B5EF4-FFF2-40B4-BE49-F238E27FC236}">
                <a16:creationId xmlns:a16="http://schemas.microsoft.com/office/drawing/2014/main" id="{5A11F139-45DF-4A6F-B515-9A6BD4D186B4}"/>
              </a:ext>
            </a:extLst>
          </p:cNvPr>
          <p:cNvSpPr txBox="1">
            <a:spLocks/>
          </p:cNvSpPr>
          <p:nvPr/>
        </p:nvSpPr>
        <p:spPr>
          <a:xfrm>
            <a:off x="5699201" y="6210814"/>
            <a:ext cx="677993" cy="3768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1600" dirty="0"/>
              <a:t>4 cm</a:t>
            </a:r>
          </a:p>
        </p:txBody>
      </p:sp>
      <p:cxnSp>
        <p:nvCxnSpPr>
          <p:cNvPr id="11" name="Straight Connector 10">
            <a:extLst>
              <a:ext uri="{FF2B5EF4-FFF2-40B4-BE49-F238E27FC236}">
                <a16:creationId xmlns:a16="http://schemas.microsoft.com/office/drawing/2014/main" id="{7CA08440-20FE-4814-84CF-D85AA5FCB296}"/>
              </a:ext>
            </a:extLst>
          </p:cNvPr>
          <p:cNvCxnSpPr>
            <a:cxnSpLocks/>
            <a:stCxn id="14" idx="6"/>
            <a:endCxn id="15" idx="2"/>
          </p:cNvCxnSpPr>
          <p:nvPr/>
        </p:nvCxnSpPr>
        <p:spPr>
          <a:xfrm>
            <a:off x="5699201" y="6107685"/>
            <a:ext cx="523673" cy="334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6402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ELECTRIC FIELD STRENGTH</a:t>
            </a:r>
          </a:p>
        </p:txBody>
      </p:sp>
      <p:sp>
        <p:nvSpPr>
          <p:cNvPr id="3" name="Content Placeholder 2">
            <a:extLst>
              <a:ext uri="{FF2B5EF4-FFF2-40B4-BE49-F238E27FC236}">
                <a16:creationId xmlns:a16="http://schemas.microsoft.com/office/drawing/2014/main" id="{50714ED7-2042-4DBE-B49A-3409889D02C0}"/>
              </a:ext>
            </a:extLst>
          </p:cNvPr>
          <p:cNvSpPr>
            <a:spLocks noGrp="1"/>
          </p:cNvSpPr>
          <p:nvPr>
            <p:ph idx="1"/>
          </p:nvPr>
        </p:nvSpPr>
        <p:spPr>
          <a:xfrm>
            <a:off x="838200" y="1825625"/>
            <a:ext cx="10515600" cy="1754154"/>
          </a:xfrm>
        </p:spPr>
        <p:txBody>
          <a:bodyPr>
            <a:normAutofit/>
          </a:bodyPr>
          <a:lstStyle/>
          <a:p>
            <a:r>
              <a:rPr lang="en-AU" dirty="0"/>
              <a:t>There is another way to work out electric field strength; if we have two points in an electric field, separated by a distance ‘d’ that is parallel to the field lines, with a potential difference between them (i.e. a voltage, ∆V), then our equation becomes: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A631BA1-E06C-4880-AB61-6B18863E4850}"/>
                  </a:ext>
                </a:extLst>
              </p:cNvPr>
              <p:cNvSpPr txBox="1"/>
              <p:nvPr/>
            </p:nvSpPr>
            <p:spPr>
              <a:xfrm>
                <a:off x="5526999" y="3671665"/>
                <a:ext cx="875624" cy="691408"/>
              </a:xfrm>
              <a:prstGeom prst="rect">
                <a:avLst/>
              </a:prstGeom>
              <a:noFill/>
              <a:ln w="1270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𝐸</m:t>
                      </m:r>
                      <m:r>
                        <a:rPr lang="en-AU" sz="2400" b="0" i="1" smtClean="0">
                          <a:latin typeface="Cambria Math" panose="02040503050406030204" pitchFamily="18" charset="0"/>
                        </a:rPr>
                        <m:t>=</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𝑉</m:t>
                          </m:r>
                        </m:num>
                        <m:den>
                          <m:r>
                            <a:rPr lang="en-AU" sz="2400" b="0" i="1" smtClean="0">
                              <a:latin typeface="Cambria Math" panose="02040503050406030204" pitchFamily="18" charset="0"/>
                            </a:rPr>
                            <m:t>𝑑</m:t>
                          </m:r>
                        </m:den>
                      </m:f>
                    </m:oMath>
                  </m:oMathPara>
                </a14:m>
                <a:endParaRPr lang="en-AU" sz="2400" dirty="0"/>
              </a:p>
            </p:txBody>
          </p:sp>
        </mc:Choice>
        <mc:Fallback xmlns="">
          <p:sp>
            <p:nvSpPr>
              <p:cNvPr id="17" name="TextBox 16">
                <a:extLst>
                  <a:ext uri="{FF2B5EF4-FFF2-40B4-BE49-F238E27FC236}">
                    <a16:creationId xmlns:a16="http://schemas.microsoft.com/office/drawing/2014/main" id="{3A631BA1-E06C-4880-AB61-6B18863E4850}"/>
                  </a:ext>
                </a:extLst>
              </p:cNvPr>
              <p:cNvSpPr txBox="1">
                <a:spLocks noRot="1" noChangeAspect="1" noMove="1" noResize="1" noEditPoints="1" noAdjustHandles="1" noChangeArrowheads="1" noChangeShapeType="1" noTextEdit="1"/>
              </p:cNvSpPr>
              <p:nvPr/>
            </p:nvSpPr>
            <p:spPr>
              <a:xfrm>
                <a:off x="5526999" y="3671665"/>
                <a:ext cx="875624" cy="691408"/>
              </a:xfrm>
              <a:prstGeom prst="rect">
                <a:avLst/>
              </a:prstGeom>
              <a:blipFill>
                <a:blip r:embed="rId3"/>
                <a:stretch>
                  <a:fillRect/>
                </a:stretch>
              </a:blipFill>
              <a:ln w="12700">
                <a:noFill/>
              </a:ln>
            </p:spPr>
            <p:txBody>
              <a:bodyPr/>
              <a:lstStyle/>
              <a:p>
                <a:r>
                  <a:rPr lang="en-AU">
                    <a:noFill/>
                  </a:rPr>
                  <a:t> </a:t>
                </a:r>
              </a:p>
            </p:txBody>
          </p:sp>
        </mc:Fallback>
      </mc:AlternateContent>
      <p:sp>
        <p:nvSpPr>
          <p:cNvPr id="13" name="Rectangle 12">
            <a:extLst>
              <a:ext uri="{FF2B5EF4-FFF2-40B4-BE49-F238E27FC236}">
                <a16:creationId xmlns:a16="http://schemas.microsoft.com/office/drawing/2014/main" id="{B2BE3F64-F97E-4DC5-BAF4-2333BFDECB58}"/>
              </a:ext>
            </a:extLst>
          </p:cNvPr>
          <p:cNvSpPr/>
          <p:nvPr/>
        </p:nvSpPr>
        <p:spPr>
          <a:xfrm>
            <a:off x="5432087" y="3595782"/>
            <a:ext cx="1065448" cy="8431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4" name="Straight Connector 13">
            <a:extLst>
              <a:ext uri="{FF2B5EF4-FFF2-40B4-BE49-F238E27FC236}">
                <a16:creationId xmlns:a16="http://schemas.microsoft.com/office/drawing/2014/main" id="{38E464B5-9FCA-4A0D-918C-9874BF1D5C8E}"/>
              </a:ext>
            </a:extLst>
          </p:cNvPr>
          <p:cNvCxnSpPr>
            <a:cxnSpLocks/>
          </p:cNvCxnSpPr>
          <p:nvPr/>
        </p:nvCxnSpPr>
        <p:spPr>
          <a:xfrm>
            <a:off x="4685121" y="5019675"/>
            <a:ext cx="2559380" cy="942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EE58A8E-CAFC-4CF3-A8D9-83CCDBCEA4E5}"/>
              </a:ext>
            </a:extLst>
          </p:cNvPr>
          <p:cNvCxnSpPr>
            <a:cxnSpLocks/>
          </p:cNvCxnSpPr>
          <p:nvPr/>
        </p:nvCxnSpPr>
        <p:spPr>
          <a:xfrm>
            <a:off x="4685121" y="6086476"/>
            <a:ext cx="255938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66109DD-C11E-41FF-87C2-8587311D8945}"/>
              </a:ext>
            </a:extLst>
          </p:cNvPr>
          <p:cNvCxnSpPr>
            <a:cxnSpLocks/>
          </p:cNvCxnSpPr>
          <p:nvPr/>
        </p:nvCxnSpPr>
        <p:spPr>
          <a:xfrm>
            <a:off x="4685123" y="5029102"/>
            <a:ext cx="0" cy="1029093"/>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32767BD-331E-4A55-8B9A-80159E946CAB}"/>
              </a:ext>
            </a:extLst>
          </p:cNvPr>
          <p:cNvCxnSpPr>
            <a:cxnSpLocks/>
          </p:cNvCxnSpPr>
          <p:nvPr/>
        </p:nvCxnSpPr>
        <p:spPr>
          <a:xfrm>
            <a:off x="5054340" y="5029102"/>
            <a:ext cx="0" cy="1029093"/>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92F89F5-B1ED-43A2-8499-938BBB6E1C27}"/>
              </a:ext>
            </a:extLst>
          </p:cNvPr>
          <p:cNvCxnSpPr>
            <a:cxnSpLocks/>
          </p:cNvCxnSpPr>
          <p:nvPr/>
        </p:nvCxnSpPr>
        <p:spPr>
          <a:xfrm>
            <a:off x="5421985" y="5029102"/>
            <a:ext cx="0" cy="1029093"/>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7BCA59E-8FB8-4C11-8F50-3E373F9B609B}"/>
              </a:ext>
            </a:extLst>
          </p:cNvPr>
          <p:cNvCxnSpPr>
            <a:cxnSpLocks/>
          </p:cNvCxnSpPr>
          <p:nvPr/>
        </p:nvCxnSpPr>
        <p:spPr>
          <a:xfrm>
            <a:off x="5791202" y="5029102"/>
            <a:ext cx="0" cy="1029093"/>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D6C299C-14D1-43CF-A87B-2620D6B089EA}"/>
              </a:ext>
            </a:extLst>
          </p:cNvPr>
          <p:cNvCxnSpPr>
            <a:cxnSpLocks/>
          </p:cNvCxnSpPr>
          <p:nvPr/>
        </p:nvCxnSpPr>
        <p:spPr>
          <a:xfrm>
            <a:off x="6138422" y="5038529"/>
            <a:ext cx="0" cy="1029093"/>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009C5FA-2A8B-4B87-AC6A-0088FA23450F}"/>
              </a:ext>
            </a:extLst>
          </p:cNvPr>
          <p:cNvCxnSpPr>
            <a:cxnSpLocks/>
          </p:cNvCxnSpPr>
          <p:nvPr/>
        </p:nvCxnSpPr>
        <p:spPr>
          <a:xfrm>
            <a:off x="6507639" y="5038529"/>
            <a:ext cx="0" cy="1029093"/>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AF63517-B487-4B37-AF0F-C63DB5104D47}"/>
              </a:ext>
            </a:extLst>
          </p:cNvPr>
          <p:cNvCxnSpPr>
            <a:cxnSpLocks/>
          </p:cNvCxnSpPr>
          <p:nvPr/>
        </p:nvCxnSpPr>
        <p:spPr>
          <a:xfrm>
            <a:off x="6875284" y="5038529"/>
            <a:ext cx="0" cy="1029093"/>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A25248B-FD8D-45AD-A1A2-A45E5D7CB3AB}"/>
              </a:ext>
            </a:extLst>
          </p:cNvPr>
          <p:cNvCxnSpPr>
            <a:cxnSpLocks/>
          </p:cNvCxnSpPr>
          <p:nvPr/>
        </p:nvCxnSpPr>
        <p:spPr>
          <a:xfrm>
            <a:off x="7235074" y="5038529"/>
            <a:ext cx="0" cy="1029093"/>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C2DFB81-39C0-44D2-88C2-47069C3ACCF2}"/>
              </a:ext>
            </a:extLst>
          </p:cNvPr>
          <p:cNvCxnSpPr>
            <a:cxnSpLocks/>
          </p:cNvCxnSpPr>
          <p:nvPr/>
        </p:nvCxnSpPr>
        <p:spPr>
          <a:xfrm>
            <a:off x="4333189" y="5038529"/>
            <a:ext cx="0" cy="1029093"/>
          </a:xfrm>
          <a:prstGeom prst="straightConnector1">
            <a:avLst/>
          </a:prstGeom>
          <a:ln w="12700">
            <a:solidFill>
              <a:srgbClr val="00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Content Placeholder 2">
            <a:extLst>
              <a:ext uri="{FF2B5EF4-FFF2-40B4-BE49-F238E27FC236}">
                <a16:creationId xmlns:a16="http://schemas.microsoft.com/office/drawing/2014/main" id="{A8A32802-94BE-4D35-9CE9-160A5E160C98}"/>
              </a:ext>
            </a:extLst>
          </p:cNvPr>
          <p:cNvSpPr txBox="1">
            <a:spLocks/>
          </p:cNvSpPr>
          <p:nvPr/>
        </p:nvSpPr>
        <p:spPr>
          <a:xfrm>
            <a:off x="3817894" y="5450889"/>
            <a:ext cx="498013" cy="3768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1600" dirty="0"/>
              <a:t>∆V</a:t>
            </a:r>
          </a:p>
        </p:txBody>
      </p:sp>
      <p:cxnSp>
        <p:nvCxnSpPr>
          <p:cNvPr id="32" name="Straight Arrow Connector 31">
            <a:extLst>
              <a:ext uri="{FF2B5EF4-FFF2-40B4-BE49-F238E27FC236}">
                <a16:creationId xmlns:a16="http://schemas.microsoft.com/office/drawing/2014/main" id="{92A2673E-A8C7-428C-B493-F0AA8F1E6C29}"/>
              </a:ext>
            </a:extLst>
          </p:cNvPr>
          <p:cNvCxnSpPr>
            <a:cxnSpLocks/>
          </p:cNvCxnSpPr>
          <p:nvPr/>
        </p:nvCxnSpPr>
        <p:spPr>
          <a:xfrm>
            <a:off x="7607906" y="5035489"/>
            <a:ext cx="0" cy="1029093"/>
          </a:xfrm>
          <a:prstGeom prst="straightConnector1">
            <a:avLst/>
          </a:prstGeom>
          <a:ln w="12700">
            <a:solidFill>
              <a:srgbClr val="00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52A80B13-A722-4D8F-89B2-3BA9A19E882D}"/>
              </a:ext>
            </a:extLst>
          </p:cNvPr>
          <p:cNvSpPr txBox="1">
            <a:spLocks/>
          </p:cNvSpPr>
          <p:nvPr/>
        </p:nvSpPr>
        <p:spPr>
          <a:xfrm>
            <a:off x="7705454" y="5447849"/>
            <a:ext cx="498013" cy="3768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1600" dirty="0"/>
              <a:t>d</a:t>
            </a:r>
          </a:p>
        </p:txBody>
      </p:sp>
      <p:sp>
        <p:nvSpPr>
          <p:cNvPr id="34" name="Content Placeholder 2">
            <a:extLst>
              <a:ext uri="{FF2B5EF4-FFF2-40B4-BE49-F238E27FC236}">
                <a16:creationId xmlns:a16="http://schemas.microsoft.com/office/drawing/2014/main" id="{7FC5EF52-1191-4AEE-9232-1047134DD766}"/>
              </a:ext>
            </a:extLst>
          </p:cNvPr>
          <p:cNvSpPr txBox="1">
            <a:spLocks/>
          </p:cNvSpPr>
          <p:nvPr/>
        </p:nvSpPr>
        <p:spPr>
          <a:xfrm>
            <a:off x="8449557" y="3418743"/>
            <a:ext cx="3088065" cy="2952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The units here become Volts-per-meter (V m</a:t>
            </a:r>
            <a:r>
              <a:rPr lang="en-AU" baseline="30000" dirty="0"/>
              <a:t>-1</a:t>
            </a:r>
            <a:r>
              <a:rPr lang="en-AU" dirty="0"/>
              <a:t>).</a:t>
            </a:r>
          </a:p>
          <a:p>
            <a:r>
              <a:rPr lang="en-AU" dirty="0"/>
              <a:t>These units are </a:t>
            </a:r>
            <a:r>
              <a:rPr lang="en-AU" i="1" u="sng" dirty="0"/>
              <a:t>equivalent</a:t>
            </a:r>
            <a:r>
              <a:rPr lang="en-AU" dirty="0"/>
              <a:t> to N C</a:t>
            </a:r>
            <a:r>
              <a:rPr lang="en-AU" baseline="30000" dirty="0"/>
              <a:t>-1</a:t>
            </a:r>
            <a:r>
              <a:rPr lang="en-AU" dirty="0"/>
              <a:t> – they are interchangeable.</a:t>
            </a:r>
          </a:p>
        </p:txBody>
      </p:sp>
    </p:spTree>
    <p:extLst>
      <p:ext uri="{BB962C8B-B14F-4D97-AF65-F5344CB8AC3E}">
        <p14:creationId xmlns:p14="http://schemas.microsoft.com/office/powerpoint/2010/main" val="425023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500"/>
                                        <p:tgtEl>
                                          <p:spTgt spid="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xEl>
                                              <p:pRg st="1" end="1"/>
                                            </p:txEl>
                                          </p:spTgt>
                                        </p:tgtEl>
                                        <p:attrNameLst>
                                          <p:attrName>style.visibility</p:attrName>
                                        </p:attrNameLst>
                                      </p:cBhvr>
                                      <p:to>
                                        <p:strVal val="visible"/>
                                      </p:to>
                                    </p:set>
                                    <p:animEffect transition="in" filter="fade">
                                      <p:cBhvr>
                                        <p:cTn id="12" dur="500"/>
                                        <p:tgtEl>
                                          <p:spTgt spid="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ELECTRIC FIELD STRENGTH</a:t>
            </a:r>
          </a:p>
        </p:txBody>
      </p:sp>
      <p:sp>
        <p:nvSpPr>
          <p:cNvPr id="3" name="Content Placeholder 2">
            <a:extLst>
              <a:ext uri="{FF2B5EF4-FFF2-40B4-BE49-F238E27FC236}">
                <a16:creationId xmlns:a16="http://schemas.microsoft.com/office/drawing/2014/main" id="{50714ED7-2042-4DBE-B49A-3409889D02C0}"/>
              </a:ext>
            </a:extLst>
          </p:cNvPr>
          <p:cNvSpPr>
            <a:spLocks noGrp="1"/>
          </p:cNvSpPr>
          <p:nvPr>
            <p:ph idx="1"/>
          </p:nvPr>
        </p:nvSpPr>
        <p:spPr>
          <a:xfrm>
            <a:off x="838200" y="1825624"/>
            <a:ext cx="10515600" cy="4565447"/>
          </a:xfrm>
        </p:spPr>
        <p:txBody>
          <a:bodyPr>
            <a:normAutofit/>
          </a:bodyPr>
          <a:lstStyle/>
          <a:p>
            <a:r>
              <a:rPr lang="en-AU" dirty="0"/>
              <a:t>We now have two equations for electric field strength.</a:t>
            </a:r>
          </a:p>
          <a:p>
            <a:endParaRPr lang="en-AU" dirty="0"/>
          </a:p>
          <a:p>
            <a:endParaRPr lang="en-AU" dirty="0"/>
          </a:p>
          <a:p>
            <a:r>
              <a:rPr lang="en-AU" dirty="0"/>
              <a:t>We can equate them together:</a:t>
            </a:r>
          </a:p>
          <a:p>
            <a:endParaRPr lang="en-AU" dirty="0"/>
          </a:p>
          <a:p>
            <a:endParaRPr lang="en-AU" dirty="0"/>
          </a:p>
          <a:p>
            <a:r>
              <a:rPr lang="en-AU" dirty="0"/>
              <a:t>This can be useful for solving certain questions.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A631BA1-E06C-4880-AB61-6B18863E4850}"/>
                  </a:ext>
                </a:extLst>
              </p:cNvPr>
              <p:cNvSpPr txBox="1"/>
              <p:nvPr/>
            </p:nvSpPr>
            <p:spPr>
              <a:xfrm>
                <a:off x="4155399" y="2484891"/>
                <a:ext cx="875624" cy="691408"/>
              </a:xfrm>
              <a:prstGeom prst="rect">
                <a:avLst/>
              </a:prstGeom>
              <a:noFill/>
              <a:ln w="1270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𝐸</m:t>
                      </m:r>
                      <m:r>
                        <a:rPr lang="en-AU" sz="2400" b="0" i="1" smtClean="0">
                          <a:latin typeface="Cambria Math" panose="02040503050406030204" pitchFamily="18" charset="0"/>
                        </a:rPr>
                        <m:t>=</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𝑉</m:t>
                          </m:r>
                        </m:num>
                        <m:den>
                          <m:r>
                            <a:rPr lang="en-AU" sz="2400" b="0" i="1" smtClean="0">
                              <a:latin typeface="Cambria Math" panose="02040503050406030204" pitchFamily="18" charset="0"/>
                            </a:rPr>
                            <m:t>𝑑</m:t>
                          </m:r>
                        </m:den>
                      </m:f>
                    </m:oMath>
                  </m:oMathPara>
                </a14:m>
                <a:endParaRPr lang="en-AU" sz="2400" dirty="0"/>
              </a:p>
            </p:txBody>
          </p:sp>
        </mc:Choice>
        <mc:Fallback xmlns="">
          <p:sp>
            <p:nvSpPr>
              <p:cNvPr id="17" name="TextBox 16">
                <a:extLst>
                  <a:ext uri="{FF2B5EF4-FFF2-40B4-BE49-F238E27FC236}">
                    <a16:creationId xmlns:a16="http://schemas.microsoft.com/office/drawing/2014/main" id="{3A631BA1-E06C-4880-AB61-6B18863E4850}"/>
                  </a:ext>
                </a:extLst>
              </p:cNvPr>
              <p:cNvSpPr txBox="1">
                <a:spLocks noRot="1" noChangeAspect="1" noMove="1" noResize="1" noEditPoints="1" noAdjustHandles="1" noChangeArrowheads="1" noChangeShapeType="1" noTextEdit="1"/>
              </p:cNvSpPr>
              <p:nvPr/>
            </p:nvSpPr>
            <p:spPr>
              <a:xfrm>
                <a:off x="4155399" y="2484891"/>
                <a:ext cx="875624" cy="691408"/>
              </a:xfrm>
              <a:prstGeom prst="rect">
                <a:avLst/>
              </a:prstGeom>
              <a:blipFill>
                <a:blip r:embed="rId3"/>
                <a:stretch>
                  <a:fillRect/>
                </a:stretch>
              </a:blipFill>
              <a:ln w="12700">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549DA31-8536-431F-9FE5-3C9903A3E1AC}"/>
                  </a:ext>
                </a:extLst>
              </p:cNvPr>
              <p:cNvSpPr txBox="1"/>
              <p:nvPr/>
            </p:nvSpPr>
            <p:spPr>
              <a:xfrm>
                <a:off x="6723167" y="2484891"/>
                <a:ext cx="873124" cy="753668"/>
              </a:xfrm>
              <a:prstGeom prst="rect">
                <a:avLst/>
              </a:prstGeom>
              <a:noFill/>
              <a:ln w="1270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𝐸</m:t>
                      </m:r>
                      <m:r>
                        <a:rPr lang="en-AU" sz="2400" b="0" i="1" smtClean="0">
                          <a:latin typeface="Cambria Math" panose="02040503050406030204" pitchFamily="18" charset="0"/>
                        </a:rPr>
                        <m:t>=</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𝐹</m:t>
                          </m:r>
                        </m:num>
                        <m:den>
                          <m:r>
                            <a:rPr lang="en-AU" sz="2400" b="0" i="1" smtClean="0">
                              <a:latin typeface="Cambria Math" panose="02040503050406030204" pitchFamily="18" charset="0"/>
                            </a:rPr>
                            <m:t>𝑞</m:t>
                          </m:r>
                        </m:den>
                      </m:f>
                    </m:oMath>
                  </m:oMathPara>
                </a14:m>
                <a:endParaRPr lang="en-AU" sz="2400" dirty="0"/>
              </a:p>
            </p:txBody>
          </p:sp>
        </mc:Choice>
        <mc:Fallback xmlns="">
          <p:sp>
            <p:nvSpPr>
              <p:cNvPr id="25" name="TextBox 24">
                <a:extLst>
                  <a:ext uri="{FF2B5EF4-FFF2-40B4-BE49-F238E27FC236}">
                    <a16:creationId xmlns:a16="http://schemas.microsoft.com/office/drawing/2014/main" id="{0549DA31-8536-431F-9FE5-3C9903A3E1AC}"/>
                  </a:ext>
                </a:extLst>
              </p:cNvPr>
              <p:cNvSpPr txBox="1">
                <a:spLocks noRot="1" noChangeAspect="1" noMove="1" noResize="1" noEditPoints="1" noAdjustHandles="1" noChangeArrowheads="1" noChangeShapeType="1" noTextEdit="1"/>
              </p:cNvSpPr>
              <p:nvPr/>
            </p:nvSpPr>
            <p:spPr>
              <a:xfrm>
                <a:off x="6723167" y="2484891"/>
                <a:ext cx="873124" cy="753668"/>
              </a:xfrm>
              <a:prstGeom prst="rect">
                <a:avLst/>
              </a:prstGeom>
              <a:blipFill>
                <a:blip r:embed="rId4"/>
                <a:stretch>
                  <a:fillRect/>
                </a:stretch>
              </a:blipFill>
              <a:ln w="12700">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1A63F00-15D1-43D4-A38F-B7936EFACD92}"/>
                  </a:ext>
                </a:extLst>
              </p:cNvPr>
              <p:cNvSpPr txBox="1"/>
              <p:nvPr/>
            </p:nvSpPr>
            <p:spPr>
              <a:xfrm>
                <a:off x="5552940" y="3921342"/>
                <a:ext cx="870816" cy="753668"/>
              </a:xfrm>
              <a:prstGeom prst="rect">
                <a:avLst/>
              </a:prstGeom>
              <a:noFill/>
              <a:ln w="1270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AU" sz="2400" i="1">
                              <a:latin typeface="Cambria Math" panose="02040503050406030204" pitchFamily="18" charset="0"/>
                            </a:rPr>
                          </m:ctrlPr>
                        </m:fPr>
                        <m:num>
                          <m:r>
                            <a:rPr lang="en-AU" sz="2400" i="1">
                              <a:latin typeface="Cambria Math" panose="02040503050406030204" pitchFamily="18" charset="0"/>
                            </a:rPr>
                            <m:t>𝐹</m:t>
                          </m:r>
                        </m:num>
                        <m:den>
                          <m:r>
                            <a:rPr lang="en-AU" sz="2400" i="1">
                              <a:latin typeface="Cambria Math" panose="02040503050406030204" pitchFamily="18" charset="0"/>
                            </a:rPr>
                            <m:t>𝑞</m:t>
                          </m:r>
                        </m:den>
                      </m:f>
                      <m:r>
                        <a:rPr lang="en-AU" sz="2400" b="0" i="1" smtClean="0">
                          <a:latin typeface="Cambria Math" panose="02040503050406030204" pitchFamily="18" charset="0"/>
                        </a:rPr>
                        <m:t>=</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𝑉</m:t>
                          </m:r>
                        </m:num>
                        <m:den>
                          <m:r>
                            <a:rPr lang="en-AU" sz="2400" b="0" i="1" smtClean="0">
                              <a:latin typeface="Cambria Math" panose="02040503050406030204" pitchFamily="18" charset="0"/>
                            </a:rPr>
                            <m:t>𝑑</m:t>
                          </m:r>
                        </m:den>
                      </m:f>
                    </m:oMath>
                  </m:oMathPara>
                </a14:m>
                <a:endParaRPr lang="en-AU" sz="2400" dirty="0"/>
              </a:p>
            </p:txBody>
          </p:sp>
        </mc:Choice>
        <mc:Fallback xmlns="">
          <p:sp>
            <p:nvSpPr>
              <p:cNvPr id="26" name="TextBox 25">
                <a:extLst>
                  <a:ext uri="{FF2B5EF4-FFF2-40B4-BE49-F238E27FC236}">
                    <a16:creationId xmlns:a16="http://schemas.microsoft.com/office/drawing/2014/main" id="{D1A63F00-15D1-43D4-A38F-B7936EFACD92}"/>
                  </a:ext>
                </a:extLst>
              </p:cNvPr>
              <p:cNvSpPr txBox="1">
                <a:spLocks noRot="1" noChangeAspect="1" noMove="1" noResize="1" noEditPoints="1" noAdjustHandles="1" noChangeArrowheads="1" noChangeShapeType="1" noTextEdit="1"/>
              </p:cNvSpPr>
              <p:nvPr/>
            </p:nvSpPr>
            <p:spPr>
              <a:xfrm>
                <a:off x="5552940" y="3921342"/>
                <a:ext cx="870816" cy="753668"/>
              </a:xfrm>
              <a:prstGeom prst="rect">
                <a:avLst/>
              </a:prstGeom>
              <a:blipFill>
                <a:blip r:embed="rId5"/>
                <a:stretch>
                  <a:fillRect/>
                </a:stretch>
              </a:blipFill>
              <a:ln w="12700">
                <a:noFill/>
              </a:ln>
            </p:spPr>
            <p:txBody>
              <a:bodyPr/>
              <a:lstStyle/>
              <a:p>
                <a:r>
                  <a:rPr lang="en-AU">
                    <a:noFill/>
                  </a:rPr>
                  <a:t> </a:t>
                </a:r>
              </a:p>
            </p:txBody>
          </p:sp>
        </mc:Fallback>
      </mc:AlternateContent>
    </p:spTree>
    <p:extLst>
      <p:ext uri="{BB962C8B-B14F-4D97-AF65-F5344CB8AC3E}">
        <p14:creationId xmlns:p14="http://schemas.microsoft.com/office/powerpoint/2010/main" val="975429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EXAMPLES</a:t>
            </a:r>
          </a:p>
        </p:txBody>
      </p:sp>
      <p:sp>
        <p:nvSpPr>
          <p:cNvPr id="3" name="Content Placeholder 2">
            <a:extLst>
              <a:ext uri="{FF2B5EF4-FFF2-40B4-BE49-F238E27FC236}">
                <a16:creationId xmlns:a16="http://schemas.microsoft.com/office/drawing/2014/main" id="{50714ED7-2042-4DBE-B49A-3409889D02C0}"/>
              </a:ext>
            </a:extLst>
          </p:cNvPr>
          <p:cNvSpPr>
            <a:spLocks noGrp="1"/>
          </p:cNvSpPr>
          <p:nvPr>
            <p:ph idx="1"/>
          </p:nvPr>
        </p:nvSpPr>
        <p:spPr>
          <a:xfrm>
            <a:off x="838200" y="1825624"/>
            <a:ext cx="10515600" cy="4565447"/>
          </a:xfrm>
        </p:spPr>
        <p:txBody>
          <a:bodyPr>
            <a:normAutofit/>
          </a:bodyPr>
          <a:lstStyle/>
          <a:p>
            <a:r>
              <a:rPr lang="en-AU" dirty="0"/>
              <a:t>Q: An electron enters an electric field of 1000 V/m. Find the force acting upon the electron.</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A631BA1-E06C-4880-AB61-6B18863E4850}"/>
                  </a:ext>
                </a:extLst>
              </p:cNvPr>
              <p:cNvSpPr txBox="1"/>
              <p:nvPr/>
            </p:nvSpPr>
            <p:spPr>
              <a:xfrm>
                <a:off x="1594189" y="2737592"/>
                <a:ext cx="8882499" cy="753668"/>
              </a:xfrm>
              <a:prstGeom prst="rect">
                <a:avLst/>
              </a:prstGeom>
              <a:noFill/>
              <a:ln w="1270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FF0000"/>
                          </a:solidFill>
                          <a:latin typeface="Cambria Math" panose="02040503050406030204" pitchFamily="18" charset="0"/>
                        </a:rPr>
                        <m:t>𝐸</m:t>
                      </m:r>
                      <m:r>
                        <a:rPr lang="en-AU" sz="2400" b="0" i="1" smtClean="0">
                          <a:solidFill>
                            <a:srgbClr val="FF0000"/>
                          </a:solidFill>
                          <a:latin typeface="Cambria Math" panose="02040503050406030204" pitchFamily="18" charset="0"/>
                        </a:rPr>
                        <m:t>=</m:t>
                      </m:r>
                      <m:f>
                        <m:fPr>
                          <m:ctrlPr>
                            <a:rPr lang="en-AU" sz="2400" b="0" i="1" smtClean="0">
                              <a:solidFill>
                                <a:srgbClr val="FF0000"/>
                              </a:solidFill>
                              <a:latin typeface="Cambria Math" panose="02040503050406030204" pitchFamily="18" charset="0"/>
                            </a:rPr>
                          </m:ctrlPr>
                        </m:fPr>
                        <m:num>
                          <m:r>
                            <a:rPr lang="en-AU" sz="2400" b="0" i="1" smtClean="0">
                              <a:solidFill>
                                <a:srgbClr val="FF0000"/>
                              </a:solidFill>
                              <a:latin typeface="Cambria Math" panose="02040503050406030204" pitchFamily="18" charset="0"/>
                            </a:rPr>
                            <m:t>𝑉</m:t>
                          </m:r>
                        </m:num>
                        <m:den>
                          <m:r>
                            <a:rPr lang="en-AU" sz="2400" b="0" i="1" smtClean="0">
                              <a:solidFill>
                                <a:srgbClr val="FF0000"/>
                              </a:solidFill>
                              <a:latin typeface="Cambria Math" panose="02040503050406030204" pitchFamily="18" charset="0"/>
                            </a:rPr>
                            <m:t>𝑑</m:t>
                          </m:r>
                        </m:den>
                      </m:f>
                      <m:r>
                        <a:rPr lang="en-AU" sz="2400" b="0" i="0" smtClean="0">
                          <a:solidFill>
                            <a:srgbClr val="FF0000"/>
                          </a:solidFill>
                          <a:latin typeface="Cambria Math" panose="02040503050406030204" pitchFamily="18" charset="0"/>
                        </a:rPr>
                        <m:t>=</m:t>
                      </m:r>
                      <m:r>
                        <a:rPr lang="en-AU" sz="2400" b="0" i="1" smtClean="0">
                          <a:solidFill>
                            <a:srgbClr val="FF0000"/>
                          </a:solidFill>
                          <a:latin typeface="Cambria Math" panose="02040503050406030204" pitchFamily="18" charset="0"/>
                        </a:rPr>
                        <m:t>1000 </m:t>
                      </m:r>
                      <m:r>
                        <a:rPr lang="en-AU" sz="2400" b="0" i="1" smtClean="0">
                          <a:solidFill>
                            <a:srgbClr val="FF0000"/>
                          </a:solidFill>
                          <a:latin typeface="Cambria Math" panose="02040503050406030204" pitchFamily="18" charset="0"/>
                        </a:rPr>
                        <m:t>𝑉</m:t>
                      </m:r>
                      <m:sSup>
                        <m:sSupPr>
                          <m:ctrlPr>
                            <a:rPr lang="en-AU" sz="2400" b="0" i="1" smtClean="0">
                              <a:solidFill>
                                <a:srgbClr val="FF0000"/>
                              </a:solidFill>
                              <a:latin typeface="Cambria Math" panose="02040503050406030204" pitchFamily="18" charset="0"/>
                            </a:rPr>
                          </m:ctrlPr>
                        </m:sSupPr>
                        <m:e>
                          <m:r>
                            <a:rPr lang="en-AU" sz="2400" b="0" i="1" smtClean="0">
                              <a:solidFill>
                                <a:srgbClr val="FF0000"/>
                              </a:solidFill>
                              <a:latin typeface="Cambria Math" panose="02040503050406030204" pitchFamily="18" charset="0"/>
                            </a:rPr>
                            <m:t>𝑚</m:t>
                          </m:r>
                        </m:e>
                        <m:sup>
                          <m:r>
                            <a:rPr lang="en-AU" sz="2400" b="0" i="1" smtClean="0">
                              <a:solidFill>
                                <a:srgbClr val="FF0000"/>
                              </a:solidFill>
                              <a:latin typeface="Cambria Math" panose="02040503050406030204" pitchFamily="18" charset="0"/>
                            </a:rPr>
                            <m:t>−1</m:t>
                          </m:r>
                        </m:sup>
                      </m:sSup>
                      <m:r>
                        <a:rPr lang="en-AU" sz="2400" b="0" i="0" smtClean="0">
                          <a:solidFill>
                            <a:srgbClr val="FF0000"/>
                          </a:solidFill>
                          <a:latin typeface="Cambria Math" panose="02040503050406030204" pitchFamily="18" charset="0"/>
                        </a:rPr>
                        <m:t>=1000 </m:t>
                      </m:r>
                      <m:r>
                        <a:rPr lang="en-AU" sz="2400" b="0" i="1" smtClean="0">
                          <a:solidFill>
                            <a:srgbClr val="FF0000"/>
                          </a:solidFill>
                          <a:latin typeface="Cambria Math" panose="02040503050406030204" pitchFamily="18" charset="0"/>
                        </a:rPr>
                        <m:t>𝑁</m:t>
                      </m:r>
                      <m:sSup>
                        <m:sSupPr>
                          <m:ctrlPr>
                            <a:rPr lang="en-AU" sz="2400" i="1">
                              <a:solidFill>
                                <a:srgbClr val="FF0000"/>
                              </a:solidFill>
                              <a:latin typeface="Cambria Math" panose="02040503050406030204" pitchFamily="18" charset="0"/>
                            </a:rPr>
                          </m:ctrlPr>
                        </m:sSupPr>
                        <m:e>
                          <m:r>
                            <a:rPr lang="en-AU" sz="2400" b="0" i="1" smtClean="0">
                              <a:solidFill>
                                <a:srgbClr val="FF0000"/>
                              </a:solidFill>
                              <a:latin typeface="Cambria Math" panose="02040503050406030204" pitchFamily="18" charset="0"/>
                            </a:rPr>
                            <m:t>𝐶</m:t>
                          </m:r>
                        </m:e>
                        <m:sup>
                          <m:r>
                            <a:rPr lang="en-AU" sz="2400" i="1">
                              <a:solidFill>
                                <a:srgbClr val="FF0000"/>
                              </a:solidFill>
                              <a:latin typeface="Cambria Math" panose="02040503050406030204" pitchFamily="18" charset="0"/>
                            </a:rPr>
                            <m:t>−1</m:t>
                          </m:r>
                        </m:sup>
                      </m:sSup>
                      <m:r>
                        <a:rPr lang="en-AU" sz="2400" b="0" i="1" smtClean="0">
                          <a:solidFill>
                            <a:srgbClr val="FF0000"/>
                          </a:solidFill>
                          <a:latin typeface="Cambria Math" panose="02040503050406030204" pitchFamily="18" charset="0"/>
                        </a:rPr>
                        <m:t>=</m:t>
                      </m:r>
                      <m:f>
                        <m:fPr>
                          <m:ctrlPr>
                            <a:rPr lang="en-AU" sz="2400" i="1">
                              <a:solidFill>
                                <a:srgbClr val="FF0000"/>
                              </a:solidFill>
                              <a:latin typeface="Cambria Math" panose="02040503050406030204" pitchFamily="18" charset="0"/>
                            </a:rPr>
                          </m:ctrlPr>
                        </m:fPr>
                        <m:num>
                          <m:r>
                            <a:rPr lang="en-AU" sz="2400" i="1">
                              <a:solidFill>
                                <a:srgbClr val="FF0000"/>
                              </a:solidFill>
                              <a:latin typeface="Cambria Math" panose="02040503050406030204" pitchFamily="18" charset="0"/>
                            </a:rPr>
                            <m:t>𝐹</m:t>
                          </m:r>
                        </m:num>
                        <m:den>
                          <m:r>
                            <a:rPr lang="en-AU" sz="2400" i="1">
                              <a:solidFill>
                                <a:srgbClr val="FF0000"/>
                              </a:solidFill>
                              <a:latin typeface="Cambria Math" panose="02040503050406030204" pitchFamily="18" charset="0"/>
                            </a:rPr>
                            <m:t>𝑞</m:t>
                          </m:r>
                        </m:den>
                      </m:f>
                      <m:r>
                        <a:rPr lang="en-AU" sz="2400" b="0" i="0" smtClean="0">
                          <a:solidFill>
                            <a:srgbClr val="FF0000"/>
                          </a:solidFill>
                          <a:latin typeface="Cambria Math" panose="02040503050406030204" pitchFamily="18" charset="0"/>
                        </a:rPr>
                        <m:t> , </m:t>
                      </m:r>
                    </m:oMath>
                  </m:oMathPara>
                </a14:m>
                <a:endParaRPr lang="en-AU" sz="2400" dirty="0">
                  <a:solidFill>
                    <a:srgbClr val="FF0000"/>
                  </a:solidFill>
                </a:endParaRPr>
              </a:p>
            </p:txBody>
          </p:sp>
        </mc:Choice>
        <mc:Fallback xmlns="">
          <p:sp>
            <p:nvSpPr>
              <p:cNvPr id="17" name="TextBox 16">
                <a:extLst>
                  <a:ext uri="{FF2B5EF4-FFF2-40B4-BE49-F238E27FC236}">
                    <a16:creationId xmlns:a16="http://schemas.microsoft.com/office/drawing/2014/main" id="{3A631BA1-E06C-4880-AB61-6B18863E4850}"/>
                  </a:ext>
                </a:extLst>
              </p:cNvPr>
              <p:cNvSpPr txBox="1">
                <a:spLocks noRot="1" noChangeAspect="1" noMove="1" noResize="1" noEditPoints="1" noAdjustHandles="1" noChangeArrowheads="1" noChangeShapeType="1" noTextEdit="1"/>
              </p:cNvSpPr>
              <p:nvPr/>
            </p:nvSpPr>
            <p:spPr>
              <a:xfrm>
                <a:off x="1594189" y="2737592"/>
                <a:ext cx="8882499" cy="753668"/>
              </a:xfrm>
              <a:prstGeom prst="rect">
                <a:avLst/>
              </a:prstGeom>
              <a:blipFill>
                <a:blip r:embed="rId3"/>
                <a:stretch>
                  <a:fillRect/>
                </a:stretch>
              </a:blipFill>
              <a:ln w="12700">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5B6EEA1-0438-4EF4-8E9C-725A0CEF0EC4}"/>
                  </a:ext>
                </a:extLst>
              </p:cNvPr>
              <p:cNvSpPr txBox="1"/>
              <p:nvPr/>
            </p:nvSpPr>
            <p:spPr>
              <a:xfrm>
                <a:off x="2012478" y="3739015"/>
                <a:ext cx="8882499" cy="377667"/>
              </a:xfrm>
              <a:prstGeom prst="rect">
                <a:avLst/>
              </a:prstGeom>
              <a:noFill/>
              <a:ln w="12700">
                <a:noFill/>
              </a:ln>
            </p:spPr>
            <p:txBody>
              <a:bodyPr wrap="square" lIns="0" tIns="0" rIns="0" bIns="0" rtlCol="0">
                <a:spAutoFit/>
              </a:bodyPr>
              <a:lstStyle/>
              <a:p>
                <a14:m>
                  <m:oMath xmlns:m="http://schemas.openxmlformats.org/officeDocument/2006/math">
                    <m:r>
                      <m:rPr>
                        <m:sty m:val="p"/>
                      </m:rPr>
                      <a:rPr lang="en-AU" sz="2400" b="0" i="0" smtClean="0">
                        <a:solidFill>
                          <a:srgbClr val="FF0000"/>
                        </a:solidFill>
                        <a:latin typeface="Cambria Math" panose="02040503050406030204" pitchFamily="18" charset="0"/>
                      </a:rPr>
                      <m:t>so</m:t>
                    </m:r>
                    <m:r>
                      <a:rPr lang="en-AU" sz="2400" b="0" i="0" smtClean="0">
                        <a:solidFill>
                          <a:srgbClr val="FF0000"/>
                        </a:solidFill>
                        <a:latin typeface="Cambria Math" panose="02040503050406030204" pitchFamily="18" charset="0"/>
                      </a:rPr>
                      <m:t> </m:t>
                    </m:r>
                    <m:r>
                      <m:rPr>
                        <m:sty m:val="p"/>
                      </m:rPr>
                      <a:rPr lang="en-AU" sz="2400" b="0" i="0" smtClean="0">
                        <a:solidFill>
                          <a:srgbClr val="FF0000"/>
                        </a:solidFill>
                        <a:latin typeface="Cambria Math" panose="02040503050406030204" pitchFamily="18" charset="0"/>
                      </a:rPr>
                      <m:t>F</m:t>
                    </m:r>
                    <m:r>
                      <a:rPr lang="en-AU" sz="2400" b="0" i="0" smtClean="0">
                        <a:solidFill>
                          <a:srgbClr val="FF0000"/>
                        </a:solidFill>
                        <a:latin typeface="Cambria Math" panose="02040503050406030204" pitchFamily="18" charset="0"/>
                      </a:rPr>
                      <m:t>=1000</m:t>
                    </m:r>
                    <m:r>
                      <a:rPr lang="en-AU" sz="2400" b="0" i="1" smtClean="0">
                        <a:solidFill>
                          <a:srgbClr val="FF0000"/>
                        </a:solidFill>
                        <a:latin typeface="Cambria Math" panose="02040503050406030204" pitchFamily="18" charset="0"/>
                        <a:ea typeface="Cambria Math" panose="02040503050406030204" pitchFamily="18" charset="0"/>
                      </a:rPr>
                      <m:t>×</m:t>
                    </m:r>
                    <m:r>
                      <m:rPr>
                        <m:sty m:val="p"/>
                      </m:rPr>
                      <a:rPr lang="en-AU" sz="2400" b="0" i="0" smtClean="0">
                        <a:solidFill>
                          <a:srgbClr val="FF0000"/>
                        </a:solidFill>
                        <a:latin typeface="Cambria Math" panose="02040503050406030204" pitchFamily="18" charset="0"/>
                      </a:rPr>
                      <m:t>q</m:t>
                    </m:r>
                    <m:r>
                      <a:rPr lang="en-AU" sz="2400" b="0" i="0" smtClean="0">
                        <a:solidFill>
                          <a:srgbClr val="FF0000"/>
                        </a:solidFill>
                        <a:latin typeface="Cambria Math" panose="02040503050406030204" pitchFamily="18" charset="0"/>
                      </a:rPr>
                      <m:t>=1000 </m:t>
                    </m:r>
                    <m:d>
                      <m:dPr>
                        <m:ctrlPr>
                          <a:rPr lang="en-AU" sz="2400" b="0" i="1" smtClean="0">
                            <a:solidFill>
                              <a:srgbClr val="FF0000"/>
                            </a:solidFill>
                            <a:latin typeface="Cambria Math" panose="02040503050406030204" pitchFamily="18" charset="0"/>
                          </a:rPr>
                        </m:ctrlPr>
                      </m:dPr>
                      <m:e>
                        <m:r>
                          <a:rPr lang="en-AU" sz="2400" b="0" i="0" smtClean="0">
                            <a:solidFill>
                              <a:srgbClr val="FF0000"/>
                            </a:solidFill>
                            <a:latin typeface="Cambria Math" panose="02040503050406030204" pitchFamily="18" charset="0"/>
                          </a:rPr>
                          <m:t>−1.60</m:t>
                        </m:r>
                        <m:r>
                          <a:rPr lang="en-AU" sz="2400" b="0" i="1" smtClean="0">
                            <a:solidFill>
                              <a:srgbClr val="FF0000"/>
                            </a:solidFill>
                            <a:latin typeface="Cambria Math" panose="02040503050406030204" pitchFamily="18" charset="0"/>
                            <a:ea typeface="Cambria Math" panose="02040503050406030204" pitchFamily="18" charset="0"/>
                          </a:rPr>
                          <m:t>×</m:t>
                        </m:r>
                        <m:sSup>
                          <m:sSupPr>
                            <m:ctrlPr>
                              <a:rPr lang="en-AU" sz="2400" b="0" i="1" smtClean="0">
                                <a:solidFill>
                                  <a:srgbClr val="FF0000"/>
                                </a:solidFill>
                                <a:latin typeface="Cambria Math" panose="02040503050406030204" pitchFamily="18" charset="0"/>
                                <a:ea typeface="Cambria Math" panose="02040503050406030204" pitchFamily="18" charset="0"/>
                              </a:rPr>
                            </m:ctrlPr>
                          </m:sSupPr>
                          <m:e>
                            <m:r>
                              <a:rPr lang="en-AU" sz="2400" b="0" i="1" smtClean="0">
                                <a:solidFill>
                                  <a:srgbClr val="FF0000"/>
                                </a:solidFill>
                                <a:latin typeface="Cambria Math" panose="02040503050406030204" pitchFamily="18" charset="0"/>
                                <a:ea typeface="Cambria Math" panose="02040503050406030204" pitchFamily="18" charset="0"/>
                              </a:rPr>
                              <m:t>10</m:t>
                            </m:r>
                          </m:e>
                          <m:sup>
                            <m:r>
                              <a:rPr lang="en-AU" sz="2400" b="0" i="1" smtClean="0">
                                <a:solidFill>
                                  <a:srgbClr val="FF0000"/>
                                </a:solidFill>
                                <a:latin typeface="Cambria Math" panose="02040503050406030204" pitchFamily="18" charset="0"/>
                                <a:ea typeface="Cambria Math" panose="02040503050406030204" pitchFamily="18" charset="0"/>
                              </a:rPr>
                              <m:t>−19</m:t>
                            </m:r>
                          </m:sup>
                        </m:sSup>
                      </m:e>
                    </m:d>
                    <m:r>
                      <a:rPr lang="en-AU" sz="2400" b="0" i="1" smtClean="0">
                        <a:solidFill>
                          <a:srgbClr val="FF0000"/>
                        </a:solidFill>
                        <a:latin typeface="Cambria Math" panose="02040503050406030204" pitchFamily="18" charset="0"/>
                        <a:ea typeface="Cambria Math" panose="02040503050406030204" pitchFamily="18" charset="0"/>
                      </a:rPr>
                      <m:t>=</m:t>
                    </m:r>
                  </m:oMath>
                </a14:m>
                <a:r>
                  <a:rPr lang="en-AU" sz="2400" dirty="0">
                    <a:solidFill>
                      <a:srgbClr val="FF0000"/>
                    </a:solidFill>
                  </a:rPr>
                  <a:t> </a:t>
                </a:r>
                <a14:m>
                  <m:oMath xmlns:m="http://schemas.openxmlformats.org/officeDocument/2006/math">
                    <m:r>
                      <a:rPr lang="en-AU" sz="2400" b="1">
                        <a:solidFill>
                          <a:srgbClr val="FF0000"/>
                        </a:solidFill>
                        <a:latin typeface="Cambria Math" panose="02040503050406030204" pitchFamily="18" charset="0"/>
                      </a:rPr>
                      <m:t>−</m:t>
                    </m:r>
                    <m:r>
                      <a:rPr lang="en-AU" sz="2400" b="1" i="1">
                        <a:solidFill>
                          <a:srgbClr val="FF0000"/>
                        </a:solidFill>
                        <a:latin typeface="Cambria Math" panose="02040503050406030204" pitchFamily="18" charset="0"/>
                      </a:rPr>
                      <m:t>𝟏</m:t>
                    </m:r>
                    <m:r>
                      <a:rPr lang="en-AU" sz="2400" b="1">
                        <a:solidFill>
                          <a:srgbClr val="FF0000"/>
                        </a:solidFill>
                        <a:latin typeface="Cambria Math" panose="02040503050406030204" pitchFamily="18" charset="0"/>
                      </a:rPr>
                      <m:t>.</m:t>
                    </m:r>
                    <m:r>
                      <a:rPr lang="en-AU" sz="2400" b="1" i="1">
                        <a:solidFill>
                          <a:srgbClr val="FF0000"/>
                        </a:solidFill>
                        <a:latin typeface="Cambria Math" panose="02040503050406030204" pitchFamily="18" charset="0"/>
                      </a:rPr>
                      <m:t>𝟔𝟎</m:t>
                    </m:r>
                    <m:r>
                      <a:rPr lang="en-AU" sz="2400" b="1" i="1">
                        <a:solidFill>
                          <a:srgbClr val="FF0000"/>
                        </a:solidFill>
                        <a:latin typeface="Cambria Math" panose="02040503050406030204" pitchFamily="18" charset="0"/>
                        <a:ea typeface="Cambria Math" panose="02040503050406030204" pitchFamily="18" charset="0"/>
                      </a:rPr>
                      <m:t>×</m:t>
                    </m:r>
                    <m:sSup>
                      <m:sSupPr>
                        <m:ctrlPr>
                          <a:rPr lang="en-AU" sz="2400" b="1" i="1">
                            <a:solidFill>
                              <a:srgbClr val="FF0000"/>
                            </a:solidFill>
                            <a:latin typeface="Cambria Math" panose="02040503050406030204" pitchFamily="18" charset="0"/>
                            <a:ea typeface="Cambria Math" panose="02040503050406030204" pitchFamily="18" charset="0"/>
                          </a:rPr>
                        </m:ctrlPr>
                      </m:sSupPr>
                      <m:e>
                        <m:r>
                          <a:rPr lang="en-AU" sz="2400" b="1" i="1">
                            <a:solidFill>
                              <a:srgbClr val="FF0000"/>
                            </a:solidFill>
                            <a:latin typeface="Cambria Math" panose="02040503050406030204" pitchFamily="18" charset="0"/>
                            <a:ea typeface="Cambria Math" panose="02040503050406030204" pitchFamily="18" charset="0"/>
                          </a:rPr>
                          <m:t>𝟏𝟎</m:t>
                        </m:r>
                      </m:e>
                      <m:sup>
                        <m:r>
                          <a:rPr lang="en-AU" sz="2400" b="1" i="1">
                            <a:solidFill>
                              <a:srgbClr val="FF0000"/>
                            </a:solidFill>
                            <a:latin typeface="Cambria Math" panose="02040503050406030204" pitchFamily="18" charset="0"/>
                            <a:ea typeface="Cambria Math" panose="02040503050406030204" pitchFamily="18" charset="0"/>
                          </a:rPr>
                          <m:t>−</m:t>
                        </m:r>
                        <m:r>
                          <a:rPr lang="en-AU" sz="2400" b="1" i="1">
                            <a:solidFill>
                              <a:srgbClr val="FF0000"/>
                            </a:solidFill>
                            <a:latin typeface="Cambria Math" panose="02040503050406030204" pitchFamily="18" charset="0"/>
                            <a:ea typeface="Cambria Math" panose="02040503050406030204" pitchFamily="18" charset="0"/>
                          </a:rPr>
                          <m:t>𝟏𝟔</m:t>
                        </m:r>
                      </m:sup>
                    </m:sSup>
                    <m:r>
                      <a:rPr lang="en-AU" sz="2400" b="1" i="1" smtClean="0">
                        <a:solidFill>
                          <a:srgbClr val="FF0000"/>
                        </a:solidFill>
                        <a:latin typeface="Cambria Math" panose="02040503050406030204" pitchFamily="18" charset="0"/>
                        <a:ea typeface="Cambria Math" panose="02040503050406030204" pitchFamily="18" charset="0"/>
                      </a:rPr>
                      <m:t> </m:t>
                    </m:r>
                    <m:r>
                      <a:rPr lang="en-AU" sz="2400" b="1" i="1" smtClean="0">
                        <a:solidFill>
                          <a:srgbClr val="FF0000"/>
                        </a:solidFill>
                        <a:latin typeface="Cambria Math" panose="02040503050406030204" pitchFamily="18" charset="0"/>
                        <a:ea typeface="Cambria Math" panose="02040503050406030204" pitchFamily="18" charset="0"/>
                      </a:rPr>
                      <m:t>𝑵</m:t>
                    </m:r>
                  </m:oMath>
                </a14:m>
                <a:endParaRPr lang="en-AU" sz="2400" b="1" dirty="0">
                  <a:solidFill>
                    <a:srgbClr val="FF0000"/>
                  </a:solidFill>
                </a:endParaRPr>
              </a:p>
            </p:txBody>
          </p:sp>
        </mc:Choice>
        <mc:Fallback xmlns="">
          <p:sp>
            <p:nvSpPr>
              <p:cNvPr id="8" name="TextBox 7">
                <a:extLst>
                  <a:ext uri="{FF2B5EF4-FFF2-40B4-BE49-F238E27FC236}">
                    <a16:creationId xmlns:a16="http://schemas.microsoft.com/office/drawing/2014/main" id="{B5B6EEA1-0438-4EF4-8E9C-725A0CEF0EC4}"/>
                  </a:ext>
                </a:extLst>
              </p:cNvPr>
              <p:cNvSpPr txBox="1">
                <a:spLocks noRot="1" noChangeAspect="1" noMove="1" noResize="1" noEditPoints="1" noAdjustHandles="1" noChangeArrowheads="1" noChangeShapeType="1" noTextEdit="1"/>
              </p:cNvSpPr>
              <p:nvPr/>
            </p:nvSpPr>
            <p:spPr>
              <a:xfrm>
                <a:off x="2012478" y="3739015"/>
                <a:ext cx="8882499" cy="377667"/>
              </a:xfrm>
              <a:prstGeom prst="rect">
                <a:avLst/>
              </a:prstGeom>
              <a:blipFill>
                <a:blip r:embed="rId4"/>
                <a:stretch>
                  <a:fillRect l="-824" b="-25806"/>
                </a:stretch>
              </a:blipFill>
              <a:ln w="12700">
                <a:noFill/>
              </a:ln>
            </p:spPr>
            <p:txBody>
              <a:bodyPr/>
              <a:lstStyle/>
              <a:p>
                <a:r>
                  <a:rPr lang="en-AU">
                    <a:noFill/>
                  </a:rPr>
                  <a:t> </a:t>
                </a:r>
              </a:p>
            </p:txBody>
          </p:sp>
        </mc:Fallback>
      </mc:AlternateContent>
    </p:spTree>
    <p:extLst>
      <p:ext uri="{BB962C8B-B14F-4D97-AF65-F5344CB8AC3E}">
        <p14:creationId xmlns:p14="http://schemas.microsoft.com/office/powerpoint/2010/main" val="204073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EXAMPLES</a:t>
            </a:r>
          </a:p>
        </p:txBody>
      </p:sp>
      <p:sp>
        <p:nvSpPr>
          <p:cNvPr id="3" name="Content Placeholder 2">
            <a:extLst>
              <a:ext uri="{FF2B5EF4-FFF2-40B4-BE49-F238E27FC236}">
                <a16:creationId xmlns:a16="http://schemas.microsoft.com/office/drawing/2014/main" id="{50714ED7-2042-4DBE-B49A-3409889D02C0}"/>
              </a:ext>
            </a:extLst>
          </p:cNvPr>
          <p:cNvSpPr>
            <a:spLocks noGrp="1"/>
          </p:cNvSpPr>
          <p:nvPr>
            <p:ph idx="1"/>
          </p:nvPr>
        </p:nvSpPr>
        <p:spPr>
          <a:xfrm>
            <a:off x="838200" y="1825624"/>
            <a:ext cx="10515600" cy="4565447"/>
          </a:xfrm>
        </p:spPr>
        <p:txBody>
          <a:bodyPr>
            <a:normAutofit/>
          </a:bodyPr>
          <a:lstStyle/>
          <a:p>
            <a:r>
              <a:rPr lang="en-AU" dirty="0"/>
              <a:t>Q: An electron travels 10 cm between two parallel charged plates. Between the plates is a uniform electric field strength of 25 N C</a:t>
            </a:r>
            <a:r>
              <a:rPr lang="en-AU" baseline="30000" dirty="0"/>
              <a:t>-1</a:t>
            </a:r>
            <a:r>
              <a:rPr lang="en-AU" dirty="0"/>
              <a:t>. Find the potential difference between the plates.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A631BA1-E06C-4880-AB61-6B18863E4850}"/>
                  </a:ext>
                </a:extLst>
              </p:cNvPr>
              <p:cNvSpPr txBox="1"/>
              <p:nvPr/>
            </p:nvSpPr>
            <p:spPr>
              <a:xfrm>
                <a:off x="1594189" y="3564445"/>
                <a:ext cx="8882499" cy="689035"/>
              </a:xfrm>
              <a:prstGeom prst="rect">
                <a:avLst/>
              </a:prstGeom>
              <a:noFill/>
              <a:ln w="1270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FF0000"/>
                          </a:solidFill>
                          <a:latin typeface="Cambria Math" panose="02040503050406030204" pitchFamily="18" charset="0"/>
                        </a:rPr>
                        <m:t>𝐸</m:t>
                      </m:r>
                      <m:r>
                        <a:rPr lang="en-AU" sz="2400" b="0" i="1" dirty="0" smtClean="0">
                          <a:solidFill>
                            <a:srgbClr val="FF0000"/>
                          </a:solidFill>
                          <a:latin typeface="Cambria Math" panose="02040503050406030204" pitchFamily="18" charset="0"/>
                        </a:rPr>
                        <m:t>=</m:t>
                      </m:r>
                      <m:f>
                        <m:fPr>
                          <m:ctrlPr>
                            <a:rPr lang="en-AU" sz="2400" b="0" i="1" dirty="0" smtClean="0">
                              <a:solidFill>
                                <a:srgbClr val="FF0000"/>
                              </a:solidFill>
                              <a:latin typeface="Cambria Math" panose="02040503050406030204" pitchFamily="18" charset="0"/>
                            </a:rPr>
                          </m:ctrlPr>
                        </m:fPr>
                        <m:num>
                          <m:r>
                            <a:rPr lang="en-AU" sz="2400" b="0" i="1" dirty="0" smtClean="0">
                              <a:solidFill>
                                <a:srgbClr val="FF0000"/>
                              </a:solidFill>
                              <a:latin typeface="Cambria Math" panose="02040503050406030204" pitchFamily="18" charset="0"/>
                            </a:rPr>
                            <m:t>𝑉</m:t>
                          </m:r>
                        </m:num>
                        <m:den>
                          <m:r>
                            <a:rPr lang="en-AU" sz="2400" b="0" i="1" dirty="0" smtClean="0">
                              <a:solidFill>
                                <a:srgbClr val="FF0000"/>
                              </a:solidFill>
                              <a:latin typeface="Cambria Math" panose="02040503050406030204" pitchFamily="18" charset="0"/>
                            </a:rPr>
                            <m:t>𝑑</m:t>
                          </m:r>
                        </m:den>
                      </m:f>
                      <m:r>
                        <a:rPr lang="en-AU" sz="2400" b="0" i="1" dirty="0" smtClean="0">
                          <a:solidFill>
                            <a:srgbClr val="FF0000"/>
                          </a:solidFill>
                          <a:latin typeface="Cambria Math" panose="02040503050406030204" pitchFamily="18" charset="0"/>
                          <a:ea typeface="Cambria Math" panose="02040503050406030204" pitchFamily="18" charset="0"/>
                        </a:rPr>
                        <m:t>→</m:t>
                      </m:r>
                      <m:r>
                        <a:rPr lang="en-AU" sz="2400" b="0" i="1" dirty="0" smtClean="0">
                          <a:solidFill>
                            <a:srgbClr val="FF0000"/>
                          </a:solidFill>
                          <a:latin typeface="Cambria Math" panose="02040503050406030204" pitchFamily="18" charset="0"/>
                          <a:ea typeface="Cambria Math" panose="02040503050406030204" pitchFamily="18" charset="0"/>
                        </a:rPr>
                        <m:t>𝑉</m:t>
                      </m:r>
                      <m:r>
                        <a:rPr lang="en-AU" sz="2400" b="0" i="1" dirty="0" smtClean="0">
                          <a:solidFill>
                            <a:srgbClr val="FF0000"/>
                          </a:solidFill>
                          <a:latin typeface="Cambria Math" panose="02040503050406030204" pitchFamily="18" charset="0"/>
                          <a:ea typeface="Cambria Math" panose="02040503050406030204" pitchFamily="18" charset="0"/>
                        </a:rPr>
                        <m:t>=</m:t>
                      </m:r>
                      <m:r>
                        <a:rPr lang="en-AU" sz="2400" b="0" i="1" dirty="0" smtClean="0">
                          <a:solidFill>
                            <a:srgbClr val="FF0000"/>
                          </a:solidFill>
                          <a:latin typeface="Cambria Math" panose="02040503050406030204" pitchFamily="18" charset="0"/>
                          <a:ea typeface="Cambria Math" panose="02040503050406030204" pitchFamily="18" charset="0"/>
                        </a:rPr>
                        <m:t>𝐸𝑑</m:t>
                      </m:r>
                      <m:r>
                        <a:rPr lang="en-AU" sz="2400" b="0" i="1" dirty="0" smtClean="0">
                          <a:solidFill>
                            <a:srgbClr val="FF0000"/>
                          </a:solidFill>
                          <a:latin typeface="Cambria Math" panose="02040503050406030204" pitchFamily="18" charset="0"/>
                          <a:ea typeface="Cambria Math" panose="02040503050406030204" pitchFamily="18" charset="0"/>
                        </a:rPr>
                        <m:t>=25</m:t>
                      </m:r>
                      <m:d>
                        <m:dPr>
                          <m:ctrlPr>
                            <a:rPr lang="en-AU" sz="2400" b="0" i="1" dirty="0" smtClean="0">
                              <a:solidFill>
                                <a:srgbClr val="FF0000"/>
                              </a:solidFill>
                              <a:latin typeface="Cambria Math" panose="02040503050406030204" pitchFamily="18" charset="0"/>
                              <a:ea typeface="Cambria Math" panose="02040503050406030204" pitchFamily="18" charset="0"/>
                            </a:rPr>
                          </m:ctrlPr>
                        </m:dPr>
                        <m:e>
                          <m:r>
                            <a:rPr lang="en-AU" sz="2400" b="0" i="1" dirty="0" smtClean="0">
                              <a:solidFill>
                                <a:srgbClr val="FF0000"/>
                              </a:solidFill>
                              <a:latin typeface="Cambria Math" panose="02040503050406030204" pitchFamily="18" charset="0"/>
                              <a:ea typeface="Cambria Math" panose="02040503050406030204" pitchFamily="18" charset="0"/>
                            </a:rPr>
                            <m:t>0.10</m:t>
                          </m:r>
                        </m:e>
                      </m:d>
                      <m:r>
                        <a:rPr lang="en-AU" sz="2400" b="0" i="1" dirty="0" smtClean="0">
                          <a:solidFill>
                            <a:srgbClr val="FF0000"/>
                          </a:solidFill>
                          <a:latin typeface="Cambria Math" panose="02040503050406030204" pitchFamily="18" charset="0"/>
                          <a:ea typeface="Cambria Math" panose="02040503050406030204" pitchFamily="18" charset="0"/>
                        </a:rPr>
                        <m:t>=</m:t>
                      </m:r>
                      <m:r>
                        <a:rPr lang="en-AU" sz="2400" b="1" i="1" dirty="0" smtClean="0">
                          <a:solidFill>
                            <a:srgbClr val="FF0000"/>
                          </a:solidFill>
                          <a:latin typeface="Cambria Math" panose="02040503050406030204" pitchFamily="18" charset="0"/>
                          <a:ea typeface="Cambria Math" panose="02040503050406030204" pitchFamily="18" charset="0"/>
                        </a:rPr>
                        <m:t>𝟐</m:t>
                      </m:r>
                      <m:r>
                        <a:rPr lang="en-AU" sz="2400" b="1" i="1" dirty="0" smtClean="0">
                          <a:solidFill>
                            <a:srgbClr val="FF0000"/>
                          </a:solidFill>
                          <a:latin typeface="Cambria Math" panose="02040503050406030204" pitchFamily="18" charset="0"/>
                          <a:ea typeface="Cambria Math" panose="02040503050406030204" pitchFamily="18" charset="0"/>
                        </a:rPr>
                        <m:t>.</m:t>
                      </m:r>
                      <m:r>
                        <a:rPr lang="en-AU" sz="2400" b="1" i="1" dirty="0" smtClean="0">
                          <a:solidFill>
                            <a:srgbClr val="FF0000"/>
                          </a:solidFill>
                          <a:latin typeface="Cambria Math" panose="02040503050406030204" pitchFamily="18" charset="0"/>
                          <a:ea typeface="Cambria Math" panose="02040503050406030204" pitchFamily="18" charset="0"/>
                        </a:rPr>
                        <m:t>𝟓𝟎</m:t>
                      </m:r>
                      <m:r>
                        <a:rPr lang="en-AU" sz="2400" b="1" i="1" dirty="0" smtClean="0">
                          <a:solidFill>
                            <a:srgbClr val="FF0000"/>
                          </a:solidFill>
                          <a:latin typeface="Cambria Math" panose="02040503050406030204" pitchFamily="18" charset="0"/>
                          <a:ea typeface="Cambria Math" panose="02040503050406030204" pitchFamily="18" charset="0"/>
                        </a:rPr>
                        <m:t> </m:t>
                      </m:r>
                      <m:r>
                        <a:rPr lang="en-AU" sz="2400" b="1" i="1" dirty="0" smtClean="0">
                          <a:solidFill>
                            <a:srgbClr val="FF0000"/>
                          </a:solidFill>
                          <a:latin typeface="Cambria Math" panose="02040503050406030204" pitchFamily="18" charset="0"/>
                          <a:ea typeface="Cambria Math" panose="02040503050406030204" pitchFamily="18" charset="0"/>
                        </a:rPr>
                        <m:t>𝑽</m:t>
                      </m:r>
                    </m:oMath>
                  </m:oMathPara>
                </a14:m>
                <a:endParaRPr lang="en-AU" sz="2400" b="1" dirty="0">
                  <a:solidFill>
                    <a:srgbClr val="FF0000"/>
                  </a:solidFill>
                </a:endParaRPr>
              </a:p>
            </p:txBody>
          </p:sp>
        </mc:Choice>
        <mc:Fallback xmlns="">
          <p:sp>
            <p:nvSpPr>
              <p:cNvPr id="17" name="TextBox 16">
                <a:extLst>
                  <a:ext uri="{FF2B5EF4-FFF2-40B4-BE49-F238E27FC236}">
                    <a16:creationId xmlns:a16="http://schemas.microsoft.com/office/drawing/2014/main" id="{3A631BA1-E06C-4880-AB61-6B18863E4850}"/>
                  </a:ext>
                </a:extLst>
              </p:cNvPr>
              <p:cNvSpPr txBox="1">
                <a:spLocks noRot="1" noChangeAspect="1" noMove="1" noResize="1" noEditPoints="1" noAdjustHandles="1" noChangeArrowheads="1" noChangeShapeType="1" noTextEdit="1"/>
              </p:cNvSpPr>
              <p:nvPr/>
            </p:nvSpPr>
            <p:spPr>
              <a:xfrm>
                <a:off x="1594189" y="3564445"/>
                <a:ext cx="8882499" cy="689035"/>
              </a:xfrm>
              <a:prstGeom prst="rect">
                <a:avLst/>
              </a:prstGeom>
              <a:blipFill>
                <a:blip r:embed="rId3"/>
                <a:stretch>
                  <a:fillRect/>
                </a:stretch>
              </a:blipFill>
              <a:ln w="12700">
                <a:noFill/>
              </a:ln>
            </p:spPr>
            <p:txBody>
              <a:bodyPr/>
              <a:lstStyle/>
              <a:p>
                <a:r>
                  <a:rPr lang="en-AU">
                    <a:noFill/>
                  </a:rPr>
                  <a:t> </a:t>
                </a:r>
              </a:p>
            </p:txBody>
          </p:sp>
        </mc:Fallback>
      </mc:AlternateContent>
      <p:cxnSp>
        <p:nvCxnSpPr>
          <p:cNvPr id="6" name="Straight Connector 5">
            <a:extLst>
              <a:ext uri="{FF2B5EF4-FFF2-40B4-BE49-F238E27FC236}">
                <a16:creationId xmlns:a16="http://schemas.microsoft.com/office/drawing/2014/main" id="{C6BBCF9E-85FC-4796-A2D4-64ADC46AD92D}"/>
              </a:ext>
            </a:extLst>
          </p:cNvPr>
          <p:cNvCxnSpPr>
            <a:cxnSpLocks/>
          </p:cNvCxnSpPr>
          <p:nvPr/>
        </p:nvCxnSpPr>
        <p:spPr>
          <a:xfrm>
            <a:off x="4685121" y="5019675"/>
            <a:ext cx="2559380" cy="942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10151C3-F349-46FA-BBF1-99F901EE2AE3}"/>
              </a:ext>
            </a:extLst>
          </p:cNvPr>
          <p:cNvCxnSpPr>
            <a:cxnSpLocks/>
          </p:cNvCxnSpPr>
          <p:nvPr/>
        </p:nvCxnSpPr>
        <p:spPr>
          <a:xfrm>
            <a:off x="4685121" y="6086476"/>
            <a:ext cx="255938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9467686-192F-4F8A-83AD-D20D0C659412}"/>
              </a:ext>
            </a:extLst>
          </p:cNvPr>
          <p:cNvCxnSpPr>
            <a:cxnSpLocks/>
          </p:cNvCxnSpPr>
          <p:nvPr/>
        </p:nvCxnSpPr>
        <p:spPr>
          <a:xfrm>
            <a:off x="4685123" y="5029102"/>
            <a:ext cx="0" cy="1029093"/>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C532CC6-C44C-49AE-BCF5-DC69593A22D6}"/>
              </a:ext>
            </a:extLst>
          </p:cNvPr>
          <p:cNvCxnSpPr>
            <a:cxnSpLocks/>
          </p:cNvCxnSpPr>
          <p:nvPr/>
        </p:nvCxnSpPr>
        <p:spPr>
          <a:xfrm>
            <a:off x="5054340" y="5029102"/>
            <a:ext cx="0" cy="1029093"/>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84EC628-1285-4CC5-838A-082B7F8879E4}"/>
              </a:ext>
            </a:extLst>
          </p:cNvPr>
          <p:cNvCxnSpPr>
            <a:cxnSpLocks/>
          </p:cNvCxnSpPr>
          <p:nvPr/>
        </p:nvCxnSpPr>
        <p:spPr>
          <a:xfrm>
            <a:off x="5421985" y="5029102"/>
            <a:ext cx="0" cy="1029093"/>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C2D9D2A-8ECE-4F7E-BBD4-7CED556D9E53}"/>
              </a:ext>
            </a:extLst>
          </p:cNvPr>
          <p:cNvCxnSpPr>
            <a:cxnSpLocks/>
          </p:cNvCxnSpPr>
          <p:nvPr/>
        </p:nvCxnSpPr>
        <p:spPr>
          <a:xfrm>
            <a:off x="5791202" y="5029102"/>
            <a:ext cx="0" cy="1029093"/>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429228F-8142-4983-BA41-18F216C73F76}"/>
              </a:ext>
            </a:extLst>
          </p:cNvPr>
          <p:cNvCxnSpPr>
            <a:cxnSpLocks/>
          </p:cNvCxnSpPr>
          <p:nvPr/>
        </p:nvCxnSpPr>
        <p:spPr>
          <a:xfrm>
            <a:off x="6138422" y="5038529"/>
            <a:ext cx="0" cy="1029093"/>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E25CA87-33E3-4DDB-8C34-78C5D303D1A5}"/>
              </a:ext>
            </a:extLst>
          </p:cNvPr>
          <p:cNvCxnSpPr>
            <a:cxnSpLocks/>
          </p:cNvCxnSpPr>
          <p:nvPr/>
        </p:nvCxnSpPr>
        <p:spPr>
          <a:xfrm>
            <a:off x="6507639" y="5038529"/>
            <a:ext cx="0" cy="1029093"/>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5881AF6-4200-4D7F-9B9D-1F4781FF1E89}"/>
              </a:ext>
            </a:extLst>
          </p:cNvPr>
          <p:cNvCxnSpPr>
            <a:cxnSpLocks/>
          </p:cNvCxnSpPr>
          <p:nvPr/>
        </p:nvCxnSpPr>
        <p:spPr>
          <a:xfrm>
            <a:off x="6875284" y="5038529"/>
            <a:ext cx="0" cy="1029093"/>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DBD1E2A-3C9B-4572-B4B7-0F97FAC10633}"/>
              </a:ext>
            </a:extLst>
          </p:cNvPr>
          <p:cNvCxnSpPr>
            <a:cxnSpLocks/>
          </p:cNvCxnSpPr>
          <p:nvPr/>
        </p:nvCxnSpPr>
        <p:spPr>
          <a:xfrm>
            <a:off x="7235074" y="5038529"/>
            <a:ext cx="0" cy="1029093"/>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23A3938-2F3C-45CF-B56A-8C62A08D92A6}"/>
              </a:ext>
            </a:extLst>
          </p:cNvPr>
          <p:cNvCxnSpPr>
            <a:cxnSpLocks/>
          </p:cNvCxnSpPr>
          <p:nvPr/>
        </p:nvCxnSpPr>
        <p:spPr>
          <a:xfrm>
            <a:off x="4333189" y="5038529"/>
            <a:ext cx="0" cy="1029093"/>
          </a:xfrm>
          <a:prstGeom prst="straightConnector1">
            <a:avLst/>
          </a:prstGeom>
          <a:ln w="12700">
            <a:solidFill>
              <a:srgbClr val="00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CA8AE645-C251-495E-8A99-D7C918DF99C8}"/>
              </a:ext>
            </a:extLst>
          </p:cNvPr>
          <p:cNvSpPr txBox="1">
            <a:spLocks/>
          </p:cNvSpPr>
          <p:nvPr/>
        </p:nvSpPr>
        <p:spPr>
          <a:xfrm>
            <a:off x="3817894" y="5450889"/>
            <a:ext cx="498013" cy="3768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1600" dirty="0"/>
              <a:t>∆V</a:t>
            </a:r>
          </a:p>
        </p:txBody>
      </p:sp>
    </p:spTree>
    <p:extLst>
      <p:ext uri="{BB962C8B-B14F-4D97-AF65-F5344CB8AC3E}">
        <p14:creationId xmlns:p14="http://schemas.microsoft.com/office/powerpoint/2010/main" val="234960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ELECTRIC FIELD STRENGTH</a:t>
            </a:r>
          </a:p>
        </p:txBody>
      </p:sp>
      <p:sp>
        <p:nvSpPr>
          <p:cNvPr id="3" name="Content Placeholder 2">
            <a:extLst>
              <a:ext uri="{FF2B5EF4-FFF2-40B4-BE49-F238E27FC236}">
                <a16:creationId xmlns:a16="http://schemas.microsoft.com/office/drawing/2014/main" id="{50714ED7-2042-4DBE-B49A-3409889D02C0}"/>
              </a:ext>
            </a:extLst>
          </p:cNvPr>
          <p:cNvSpPr>
            <a:spLocks noGrp="1"/>
          </p:cNvSpPr>
          <p:nvPr>
            <p:ph idx="1"/>
          </p:nvPr>
        </p:nvSpPr>
        <p:spPr>
          <a:xfrm>
            <a:off x="838200" y="1825624"/>
            <a:ext cx="10515600" cy="4565447"/>
          </a:xfrm>
        </p:spPr>
        <p:txBody>
          <a:bodyPr>
            <a:normAutofit/>
          </a:bodyPr>
          <a:lstStyle/>
          <a:p>
            <a:r>
              <a:rPr lang="en-AU" dirty="0"/>
              <a:t>Suppose we shift this equation around ever so slightly…</a:t>
            </a:r>
          </a:p>
          <a:p>
            <a:endParaRPr lang="en-AU" dirty="0"/>
          </a:p>
          <a:p>
            <a:endParaRPr lang="en-AU" dirty="0"/>
          </a:p>
          <a:p>
            <a:r>
              <a:rPr lang="en-AU" dirty="0"/>
              <a:t>Now it becomes…</a:t>
            </a:r>
          </a:p>
          <a:p>
            <a:endParaRPr lang="en-AU" dirty="0"/>
          </a:p>
          <a:p>
            <a:endParaRPr lang="en-AU" dirty="0"/>
          </a:p>
          <a:p>
            <a:endParaRPr lang="en-AU" dirty="0"/>
          </a:p>
          <a:p>
            <a:r>
              <a:rPr lang="en-AU" dirty="0"/>
              <a:t>Look at the top line of that fraction. What is that called?</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1A63F00-15D1-43D4-A38F-B7936EFACD92}"/>
                  </a:ext>
                </a:extLst>
              </p:cNvPr>
              <p:cNvSpPr txBox="1"/>
              <p:nvPr/>
            </p:nvSpPr>
            <p:spPr>
              <a:xfrm>
                <a:off x="5552940" y="2656745"/>
                <a:ext cx="870816" cy="753668"/>
              </a:xfrm>
              <a:prstGeom prst="rect">
                <a:avLst/>
              </a:prstGeom>
              <a:noFill/>
              <a:ln w="1270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𝑉</m:t>
                          </m:r>
                        </m:num>
                        <m:den>
                          <m:r>
                            <a:rPr lang="en-AU" sz="2400" b="0" i="1" smtClean="0">
                              <a:latin typeface="Cambria Math" panose="02040503050406030204" pitchFamily="18" charset="0"/>
                            </a:rPr>
                            <m:t>𝑑</m:t>
                          </m:r>
                        </m:den>
                      </m:f>
                      <m:r>
                        <a:rPr lang="en-AU" sz="2400" b="0" i="1" smtClean="0">
                          <a:latin typeface="Cambria Math" panose="02040503050406030204" pitchFamily="18" charset="0"/>
                        </a:rPr>
                        <m:t>=</m:t>
                      </m:r>
                      <m:f>
                        <m:fPr>
                          <m:ctrlPr>
                            <a:rPr lang="en-AU" sz="2400" i="1">
                              <a:latin typeface="Cambria Math" panose="02040503050406030204" pitchFamily="18" charset="0"/>
                            </a:rPr>
                          </m:ctrlPr>
                        </m:fPr>
                        <m:num>
                          <m:r>
                            <a:rPr lang="en-AU" sz="2400" i="1">
                              <a:latin typeface="Cambria Math" panose="02040503050406030204" pitchFamily="18" charset="0"/>
                            </a:rPr>
                            <m:t>𝐹</m:t>
                          </m:r>
                        </m:num>
                        <m:den>
                          <m:r>
                            <a:rPr lang="en-AU" sz="2400" i="1">
                              <a:latin typeface="Cambria Math" panose="02040503050406030204" pitchFamily="18" charset="0"/>
                            </a:rPr>
                            <m:t>𝑞</m:t>
                          </m:r>
                        </m:den>
                      </m:f>
                    </m:oMath>
                  </m:oMathPara>
                </a14:m>
                <a:endParaRPr lang="en-AU" sz="2400" dirty="0"/>
              </a:p>
            </p:txBody>
          </p:sp>
        </mc:Choice>
        <mc:Fallback xmlns="">
          <p:sp>
            <p:nvSpPr>
              <p:cNvPr id="26" name="TextBox 25">
                <a:extLst>
                  <a:ext uri="{FF2B5EF4-FFF2-40B4-BE49-F238E27FC236}">
                    <a16:creationId xmlns:a16="http://schemas.microsoft.com/office/drawing/2014/main" id="{D1A63F00-15D1-43D4-A38F-B7936EFACD92}"/>
                  </a:ext>
                </a:extLst>
              </p:cNvPr>
              <p:cNvSpPr txBox="1">
                <a:spLocks noRot="1" noChangeAspect="1" noMove="1" noResize="1" noEditPoints="1" noAdjustHandles="1" noChangeArrowheads="1" noChangeShapeType="1" noTextEdit="1"/>
              </p:cNvSpPr>
              <p:nvPr/>
            </p:nvSpPr>
            <p:spPr>
              <a:xfrm>
                <a:off x="5552940" y="2656745"/>
                <a:ext cx="870816" cy="753668"/>
              </a:xfrm>
              <a:prstGeom prst="rect">
                <a:avLst/>
              </a:prstGeom>
              <a:blipFill>
                <a:blip r:embed="rId4"/>
                <a:stretch>
                  <a:fillRect/>
                </a:stretch>
              </a:blipFill>
              <a:ln w="12700">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D535915-0255-4D3C-ACB2-2BB60C479DDF}"/>
                  </a:ext>
                </a:extLst>
              </p:cNvPr>
              <p:cNvSpPr txBox="1"/>
              <p:nvPr/>
            </p:nvSpPr>
            <p:spPr>
              <a:xfrm>
                <a:off x="5442688" y="4209930"/>
                <a:ext cx="1046440" cy="763479"/>
              </a:xfrm>
              <a:prstGeom prst="rect">
                <a:avLst/>
              </a:prstGeom>
              <a:noFill/>
              <a:ln w="1270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𝑉</m:t>
                      </m:r>
                      <m:r>
                        <a:rPr lang="en-AU" sz="2400" b="0" i="1" smtClean="0">
                          <a:latin typeface="Cambria Math" panose="02040503050406030204" pitchFamily="18" charset="0"/>
                        </a:rPr>
                        <m:t>=</m:t>
                      </m:r>
                      <m:f>
                        <m:fPr>
                          <m:ctrlPr>
                            <a:rPr lang="en-AU" sz="2400" i="1">
                              <a:latin typeface="Cambria Math" panose="02040503050406030204" pitchFamily="18" charset="0"/>
                            </a:rPr>
                          </m:ctrlPr>
                        </m:fPr>
                        <m:num>
                          <m:r>
                            <a:rPr lang="en-AU" sz="2400" i="1">
                              <a:latin typeface="Cambria Math" panose="02040503050406030204" pitchFamily="18" charset="0"/>
                            </a:rPr>
                            <m:t>𝐹</m:t>
                          </m:r>
                          <m:r>
                            <a:rPr lang="en-AU" sz="2400" b="0" i="1" smtClean="0">
                              <a:latin typeface="Cambria Math" panose="02040503050406030204" pitchFamily="18" charset="0"/>
                            </a:rPr>
                            <m:t>𝑑</m:t>
                          </m:r>
                        </m:num>
                        <m:den>
                          <m:r>
                            <a:rPr lang="en-AU" sz="2400" i="1">
                              <a:latin typeface="Cambria Math" panose="02040503050406030204" pitchFamily="18" charset="0"/>
                            </a:rPr>
                            <m:t>𝑞</m:t>
                          </m:r>
                        </m:den>
                      </m:f>
                    </m:oMath>
                  </m:oMathPara>
                </a14:m>
                <a:endParaRPr lang="en-AU" sz="2400" dirty="0"/>
              </a:p>
            </p:txBody>
          </p:sp>
        </mc:Choice>
        <mc:Fallback xmlns="">
          <p:sp>
            <p:nvSpPr>
              <p:cNvPr id="7" name="TextBox 6">
                <a:extLst>
                  <a:ext uri="{FF2B5EF4-FFF2-40B4-BE49-F238E27FC236}">
                    <a16:creationId xmlns:a16="http://schemas.microsoft.com/office/drawing/2014/main" id="{CD535915-0255-4D3C-ACB2-2BB60C479DDF}"/>
                  </a:ext>
                </a:extLst>
              </p:cNvPr>
              <p:cNvSpPr txBox="1">
                <a:spLocks noRot="1" noChangeAspect="1" noMove="1" noResize="1" noEditPoints="1" noAdjustHandles="1" noChangeArrowheads="1" noChangeShapeType="1" noTextEdit="1"/>
              </p:cNvSpPr>
              <p:nvPr/>
            </p:nvSpPr>
            <p:spPr>
              <a:xfrm>
                <a:off x="5442688" y="4209930"/>
                <a:ext cx="1046440" cy="763479"/>
              </a:xfrm>
              <a:prstGeom prst="rect">
                <a:avLst/>
              </a:prstGeom>
              <a:blipFill>
                <a:blip r:embed="rId5"/>
                <a:stretch>
                  <a:fillRect/>
                </a:stretch>
              </a:blipFill>
              <a:ln w="12700">
                <a:noFill/>
              </a:ln>
            </p:spPr>
            <p:txBody>
              <a:bodyPr/>
              <a:lstStyle/>
              <a:p>
                <a:r>
                  <a:rPr lang="en-AU">
                    <a:noFill/>
                  </a:rPr>
                  <a:t> </a:t>
                </a:r>
              </a:p>
            </p:txBody>
          </p:sp>
        </mc:Fallback>
      </mc:AlternateContent>
      <p:cxnSp>
        <p:nvCxnSpPr>
          <p:cNvPr id="6" name="Straight Arrow Connector 5">
            <a:extLst>
              <a:ext uri="{FF2B5EF4-FFF2-40B4-BE49-F238E27FC236}">
                <a16:creationId xmlns:a16="http://schemas.microsoft.com/office/drawing/2014/main" id="{F595EBAB-0616-48A2-B27A-9E6D034FAC8D}"/>
              </a:ext>
            </a:extLst>
          </p:cNvPr>
          <p:cNvCxnSpPr>
            <a:endCxn id="7" idx="0"/>
          </p:cNvCxnSpPr>
          <p:nvPr/>
        </p:nvCxnSpPr>
        <p:spPr>
          <a:xfrm>
            <a:off x="5552940" y="3840480"/>
            <a:ext cx="412968" cy="3694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86E1325-B7DE-4CAB-AB34-8857D2A86E18}"/>
              </a:ext>
            </a:extLst>
          </p:cNvPr>
          <p:cNvCxnSpPr>
            <a:cxnSpLocks/>
          </p:cNvCxnSpPr>
          <p:nvPr/>
        </p:nvCxnSpPr>
        <p:spPr>
          <a:xfrm>
            <a:off x="5965908" y="3625446"/>
            <a:ext cx="185410" cy="55417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EF28937-DA05-42A8-9391-27BC47A2F664}"/>
              </a:ext>
            </a:extLst>
          </p:cNvPr>
          <p:cNvCxnSpPr>
            <a:cxnSpLocks/>
          </p:cNvCxnSpPr>
          <p:nvPr/>
        </p:nvCxnSpPr>
        <p:spPr>
          <a:xfrm flipH="1">
            <a:off x="6371142" y="3545349"/>
            <a:ext cx="23926" cy="63020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F6B1587-4AC1-4367-ABAC-83223821C709}"/>
              </a:ext>
            </a:extLst>
          </p:cNvPr>
          <p:cNvCxnSpPr>
            <a:cxnSpLocks/>
          </p:cNvCxnSpPr>
          <p:nvPr/>
        </p:nvCxnSpPr>
        <p:spPr>
          <a:xfrm flipH="1">
            <a:off x="6646553" y="3625446"/>
            <a:ext cx="205771" cy="584484"/>
          </a:xfrm>
          <a:prstGeom prst="straightConnector1">
            <a:avLst/>
          </a:prstGeom>
          <a:ln w="38100">
            <a:solidFill>
              <a:srgbClr val="00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B4CBC9B-BAA8-49D1-B91F-F89433942929}"/>
              </a:ext>
            </a:extLst>
          </p:cNvPr>
          <p:cNvCxnSpPr>
            <a:cxnSpLocks/>
          </p:cNvCxnSpPr>
          <p:nvPr/>
        </p:nvCxnSpPr>
        <p:spPr>
          <a:xfrm flipH="1">
            <a:off x="6794540" y="3917688"/>
            <a:ext cx="449488" cy="412469"/>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0A86E84-B6AD-4172-98FD-B51DEC89C484}"/>
              </a:ext>
            </a:extLst>
          </p:cNvPr>
          <p:cNvCxnSpPr>
            <a:cxnSpLocks/>
          </p:cNvCxnSpPr>
          <p:nvPr/>
        </p:nvCxnSpPr>
        <p:spPr>
          <a:xfrm flipH="1">
            <a:off x="6794540" y="4465093"/>
            <a:ext cx="591780" cy="50149"/>
          </a:xfrm>
          <a:prstGeom prst="straightConnector1">
            <a:avLst/>
          </a:prstGeom>
          <a:ln w="38100">
            <a:solidFill>
              <a:srgbClr val="CC0099"/>
            </a:solidFill>
            <a:tailEnd type="triangle"/>
          </a:ln>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8345130B-5371-4CB9-A42D-449E749E44F0}"/>
              </a:ext>
            </a:extLst>
          </p:cNvPr>
          <p:cNvSpPr txBox="1">
            <a:spLocks/>
          </p:cNvSpPr>
          <p:nvPr/>
        </p:nvSpPr>
        <p:spPr>
          <a:xfrm>
            <a:off x="7911077" y="3902534"/>
            <a:ext cx="3552975" cy="13255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2000" dirty="0"/>
              <a:t>Answer: Force times distance equals work (i.e. energy)!</a:t>
            </a:r>
          </a:p>
        </p:txBody>
      </p:sp>
    </p:spTree>
    <p:extLst>
      <p:ext uri="{BB962C8B-B14F-4D97-AF65-F5344CB8AC3E}">
        <p14:creationId xmlns:p14="http://schemas.microsoft.com/office/powerpoint/2010/main" val="51008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5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subTnLst>
                                    <p:audio>
                                      <p:cMediaNode>
                                        <p:cTn display="0" masterRel="sameClick">
                                          <p:stCondLst>
                                            <p:cond evt="begin" delay="0">
                                              <p:tn val="19"/>
                                            </p:cond>
                                          </p:stCondLst>
                                          <p:endCondLst>
                                            <p:cond evt="onStopAudio" delay="0">
                                              <p:tgtEl>
                                                <p:sldTgt/>
                                              </p:tgtEl>
                                            </p:cond>
                                          </p:endCondLst>
                                        </p:cTn>
                                        <p:tgtEl>
                                          <p:sndTgt r:embed="rId3" name="workworkwork.wav"/>
                                        </p:tgtEl>
                                      </p:cMediaNode>
                                    </p:audio>
                                  </p:subTnLst>
                                </p:cTn>
                              </p:par>
                              <p:par>
                                <p:cTn id="22" presetID="22" presetClass="entr" presetSubtype="1"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500"/>
                                        <p:tgtEl>
                                          <p:spTgt spid="13"/>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childTnLst>
                          </p:cTn>
                        </p:par>
                        <p:par>
                          <p:cTn id="33" fill="hold">
                            <p:stCondLst>
                              <p:cond delay="1500"/>
                            </p:stCondLst>
                            <p:childTnLst>
                              <p:par>
                                <p:cTn id="34" presetID="22" presetClass="entr" presetSubtype="1" fill="hold"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up)">
                                      <p:cBhvr>
                                        <p:cTn id="36" dur="500"/>
                                        <p:tgtEl>
                                          <p:spTgt spid="18"/>
                                        </p:tgtEl>
                                      </p:cBhvr>
                                    </p:animEffect>
                                  </p:childTnLst>
                                </p:cTn>
                              </p:par>
                            </p:childTnLst>
                          </p:cTn>
                        </p:par>
                        <p:par>
                          <p:cTn id="37" fill="hold">
                            <p:stCondLst>
                              <p:cond delay="2000"/>
                            </p:stCondLst>
                            <p:childTnLst>
                              <p:par>
                                <p:cTn id="38" presetID="22" presetClass="entr" presetSubtype="1"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up)">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xit" presetSubtype="0" fill="hold" nodeType="clickEffect">
                                  <p:stCondLst>
                                    <p:cond delay="0"/>
                                  </p:stCondLst>
                                  <p:childTnLst>
                                    <p:animEffect transition="out" filter="dissolve">
                                      <p:cBhvr>
                                        <p:cTn id="44" dur="500"/>
                                        <p:tgtEl>
                                          <p:spTgt spid="6"/>
                                        </p:tgtEl>
                                      </p:cBhvr>
                                    </p:animEffect>
                                    <p:set>
                                      <p:cBhvr>
                                        <p:cTn id="45" dur="1" fill="hold">
                                          <p:stCondLst>
                                            <p:cond delay="499"/>
                                          </p:stCondLst>
                                        </p:cTn>
                                        <p:tgtEl>
                                          <p:spTgt spid="6"/>
                                        </p:tgtEl>
                                        <p:attrNameLst>
                                          <p:attrName>style.visibility</p:attrName>
                                        </p:attrNameLst>
                                      </p:cBhvr>
                                      <p:to>
                                        <p:strVal val="hidden"/>
                                      </p:to>
                                    </p:set>
                                  </p:childTnLst>
                                </p:cTn>
                              </p:par>
                              <p:par>
                                <p:cTn id="46" presetID="9" presetClass="exit" presetSubtype="0" fill="hold" nodeType="withEffect">
                                  <p:stCondLst>
                                    <p:cond delay="0"/>
                                  </p:stCondLst>
                                  <p:childTnLst>
                                    <p:animEffect transition="out" filter="dissolve">
                                      <p:cBhvr>
                                        <p:cTn id="47" dur="500"/>
                                        <p:tgtEl>
                                          <p:spTgt spid="11"/>
                                        </p:tgtEl>
                                      </p:cBhvr>
                                    </p:animEffect>
                                    <p:set>
                                      <p:cBhvr>
                                        <p:cTn id="48" dur="1" fill="hold">
                                          <p:stCondLst>
                                            <p:cond delay="499"/>
                                          </p:stCondLst>
                                        </p:cTn>
                                        <p:tgtEl>
                                          <p:spTgt spid="11"/>
                                        </p:tgtEl>
                                        <p:attrNameLst>
                                          <p:attrName>style.visibility</p:attrName>
                                        </p:attrNameLst>
                                      </p:cBhvr>
                                      <p:to>
                                        <p:strVal val="hidden"/>
                                      </p:to>
                                    </p:set>
                                  </p:childTnLst>
                                </p:cTn>
                              </p:par>
                              <p:par>
                                <p:cTn id="49" presetID="9" presetClass="exit" presetSubtype="0" fill="hold" nodeType="withEffect">
                                  <p:stCondLst>
                                    <p:cond delay="0"/>
                                  </p:stCondLst>
                                  <p:childTnLst>
                                    <p:animEffect transition="out" filter="dissolve">
                                      <p:cBhvr>
                                        <p:cTn id="50" dur="500"/>
                                        <p:tgtEl>
                                          <p:spTgt spid="13"/>
                                        </p:tgtEl>
                                      </p:cBhvr>
                                    </p:animEffect>
                                    <p:set>
                                      <p:cBhvr>
                                        <p:cTn id="51" dur="1" fill="hold">
                                          <p:stCondLst>
                                            <p:cond delay="499"/>
                                          </p:stCondLst>
                                        </p:cTn>
                                        <p:tgtEl>
                                          <p:spTgt spid="13"/>
                                        </p:tgtEl>
                                        <p:attrNameLst>
                                          <p:attrName>style.visibility</p:attrName>
                                        </p:attrNameLst>
                                      </p:cBhvr>
                                      <p:to>
                                        <p:strVal val="hidden"/>
                                      </p:to>
                                    </p:set>
                                  </p:childTnLst>
                                </p:cTn>
                              </p:par>
                              <p:par>
                                <p:cTn id="52" presetID="9" presetClass="exit" presetSubtype="0" fill="hold" nodeType="withEffect">
                                  <p:stCondLst>
                                    <p:cond delay="0"/>
                                  </p:stCondLst>
                                  <p:childTnLst>
                                    <p:animEffect transition="out" filter="dissolve">
                                      <p:cBhvr>
                                        <p:cTn id="53" dur="500"/>
                                        <p:tgtEl>
                                          <p:spTgt spid="15"/>
                                        </p:tgtEl>
                                      </p:cBhvr>
                                    </p:animEffect>
                                    <p:set>
                                      <p:cBhvr>
                                        <p:cTn id="54" dur="1" fill="hold">
                                          <p:stCondLst>
                                            <p:cond delay="499"/>
                                          </p:stCondLst>
                                        </p:cTn>
                                        <p:tgtEl>
                                          <p:spTgt spid="15"/>
                                        </p:tgtEl>
                                        <p:attrNameLst>
                                          <p:attrName>style.visibility</p:attrName>
                                        </p:attrNameLst>
                                      </p:cBhvr>
                                      <p:to>
                                        <p:strVal val="hidden"/>
                                      </p:to>
                                    </p:set>
                                  </p:childTnLst>
                                </p:cTn>
                              </p:par>
                              <p:par>
                                <p:cTn id="55" presetID="9" presetClass="exit" presetSubtype="0" fill="hold" nodeType="withEffect">
                                  <p:stCondLst>
                                    <p:cond delay="0"/>
                                  </p:stCondLst>
                                  <p:childTnLst>
                                    <p:animEffect transition="out" filter="dissolve">
                                      <p:cBhvr>
                                        <p:cTn id="56" dur="500"/>
                                        <p:tgtEl>
                                          <p:spTgt spid="18"/>
                                        </p:tgtEl>
                                      </p:cBhvr>
                                    </p:animEffect>
                                    <p:set>
                                      <p:cBhvr>
                                        <p:cTn id="57" dur="1" fill="hold">
                                          <p:stCondLst>
                                            <p:cond delay="499"/>
                                          </p:stCondLst>
                                        </p:cTn>
                                        <p:tgtEl>
                                          <p:spTgt spid="18"/>
                                        </p:tgtEl>
                                        <p:attrNameLst>
                                          <p:attrName>style.visibility</p:attrName>
                                        </p:attrNameLst>
                                      </p:cBhvr>
                                      <p:to>
                                        <p:strVal val="hidden"/>
                                      </p:to>
                                    </p:set>
                                  </p:childTnLst>
                                </p:cTn>
                              </p:par>
                              <p:par>
                                <p:cTn id="58" presetID="9" presetClass="exit" presetSubtype="0" fill="hold" nodeType="withEffect">
                                  <p:stCondLst>
                                    <p:cond delay="0"/>
                                  </p:stCondLst>
                                  <p:childTnLst>
                                    <p:animEffect transition="out" filter="dissolve">
                                      <p:cBhvr>
                                        <p:cTn id="59" dur="500"/>
                                        <p:tgtEl>
                                          <p:spTgt spid="21"/>
                                        </p:tgtEl>
                                      </p:cBhvr>
                                    </p:animEffect>
                                    <p:set>
                                      <p:cBhvr>
                                        <p:cTn id="60" dur="1" fill="hold">
                                          <p:stCondLst>
                                            <p:cond delay="499"/>
                                          </p:stCondLst>
                                        </p:cTn>
                                        <p:tgtEl>
                                          <p:spTgt spid="2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Effect transition="in" filter="fade">
                                      <p:cBhvr>
                                        <p:cTn id="65" dur="5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WORK DONE IN AN ELECTRIC FIELD</a:t>
            </a:r>
          </a:p>
        </p:txBody>
      </p:sp>
      <p:sp>
        <p:nvSpPr>
          <p:cNvPr id="3" name="Content Placeholder 2">
            <a:extLst>
              <a:ext uri="{FF2B5EF4-FFF2-40B4-BE49-F238E27FC236}">
                <a16:creationId xmlns:a16="http://schemas.microsoft.com/office/drawing/2014/main" id="{50714ED7-2042-4DBE-B49A-3409889D02C0}"/>
              </a:ext>
            </a:extLst>
          </p:cNvPr>
          <p:cNvSpPr>
            <a:spLocks noGrp="1"/>
          </p:cNvSpPr>
          <p:nvPr>
            <p:ph idx="1"/>
          </p:nvPr>
        </p:nvSpPr>
        <p:spPr>
          <a:xfrm>
            <a:off x="838200" y="1825625"/>
            <a:ext cx="10515600" cy="4667250"/>
          </a:xfrm>
        </p:spPr>
        <p:txBody>
          <a:bodyPr>
            <a:normAutofit/>
          </a:bodyPr>
          <a:lstStyle/>
          <a:p>
            <a:r>
              <a:rPr lang="en-AU" dirty="0"/>
              <a:t>You may recall from Year 11 Physics that Voltage is the measure of the amount of energy per unit of charge (Joules per Coulomb, or J C</a:t>
            </a:r>
            <a:r>
              <a:rPr lang="en-AU" baseline="30000" dirty="0"/>
              <a:t>-1</a:t>
            </a:r>
            <a:r>
              <a:rPr lang="en-AU" dirty="0"/>
              <a:t>). The equation, therefore, is:</a:t>
            </a:r>
          </a:p>
          <a:p>
            <a:endParaRPr lang="en-AU" dirty="0"/>
          </a:p>
          <a:p>
            <a:endParaRPr lang="en-AU" dirty="0"/>
          </a:p>
          <a:p>
            <a:r>
              <a:rPr lang="en-AU" dirty="0"/>
              <a:t>This is one of those times where notation is important; sometimes you see this equation written with an ‘E’ for ‘energy’ instead of a ‘W’ for ‘Work’; although ‘work’ and ‘energy’ are essentially synonymous, we already use ‘E’ for Electric Field Strength. Using ‘W’ for work/energy helps to avoid confusion.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7CFB633-135F-4805-BDA1-A21792154792}"/>
                  </a:ext>
                </a:extLst>
              </p:cNvPr>
              <p:cNvSpPr txBox="1"/>
              <p:nvPr/>
            </p:nvSpPr>
            <p:spPr>
              <a:xfrm>
                <a:off x="5290288" y="3204566"/>
                <a:ext cx="975011" cy="753668"/>
              </a:xfrm>
              <a:prstGeom prst="rect">
                <a:avLst/>
              </a:prstGeom>
              <a:noFill/>
              <a:ln w="1270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𝑉</m:t>
                      </m:r>
                      <m:r>
                        <a:rPr lang="en-AU" sz="2400" b="0" i="1" smtClean="0">
                          <a:latin typeface="Cambria Math" panose="02040503050406030204" pitchFamily="18" charset="0"/>
                        </a:rPr>
                        <m:t>=</m:t>
                      </m:r>
                      <m:f>
                        <m:fPr>
                          <m:ctrlPr>
                            <a:rPr lang="en-AU" sz="2400" i="1">
                              <a:latin typeface="Cambria Math" panose="02040503050406030204" pitchFamily="18" charset="0"/>
                            </a:rPr>
                          </m:ctrlPr>
                        </m:fPr>
                        <m:num>
                          <m:r>
                            <a:rPr lang="en-AU" sz="2400" i="1" smtClean="0">
                              <a:latin typeface="Cambria Math" panose="02040503050406030204" pitchFamily="18" charset="0"/>
                            </a:rPr>
                            <m:t>𝑊</m:t>
                          </m:r>
                        </m:num>
                        <m:den>
                          <m:r>
                            <a:rPr lang="en-AU" sz="2400" i="1">
                              <a:latin typeface="Cambria Math" panose="02040503050406030204" pitchFamily="18" charset="0"/>
                            </a:rPr>
                            <m:t>𝑞</m:t>
                          </m:r>
                        </m:den>
                      </m:f>
                    </m:oMath>
                  </m:oMathPara>
                </a14:m>
                <a:endParaRPr lang="en-AU" sz="2400" dirty="0"/>
              </a:p>
            </p:txBody>
          </p:sp>
        </mc:Choice>
        <mc:Fallback xmlns="">
          <p:sp>
            <p:nvSpPr>
              <p:cNvPr id="5" name="TextBox 4">
                <a:extLst>
                  <a:ext uri="{FF2B5EF4-FFF2-40B4-BE49-F238E27FC236}">
                    <a16:creationId xmlns:a16="http://schemas.microsoft.com/office/drawing/2014/main" id="{17CFB633-135F-4805-BDA1-A21792154792}"/>
                  </a:ext>
                </a:extLst>
              </p:cNvPr>
              <p:cNvSpPr txBox="1">
                <a:spLocks noRot="1" noChangeAspect="1" noMove="1" noResize="1" noEditPoints="1" noAdjustHandles="1" noChangeArrowheads="1" noChangeShapeType="1" noTextEdit="1"/>
              </p:cNvSpPr>
              <p:nvPr/>
            </p:nvSpPr>
            <p:spPr>
              <a:xfrm>
                <a:off x="5290288" y="3204566"/>
                <a:ext cx="975011" cy="753668"/>
              </a:xfrm>
              <a:prstGeom prst="rect">
                <a:avLst/>
              </a:prstGeom>
              <a:blipFill>
                <a:blip r:embed="rId2"/>
                <a:stretch>
                  <a:fillRect/>
                </a:stretch>
              </a:blipFill>
              <a:ln w="12700">
                <a:noFill/>
              </a:ln>
            </p:spPr>
            <p:txBody>
              <a:bodyPr/>
              <a:lstStyle/>
              <a:p>
                <a:r>
                  <a:rPr lang="en-AU">
                    <a:noFill/>
                  </a:rPr>
                  <a:t> </a:t>
                </a:r>
              </a:p>
            </p:txBody>
          </p:sp>
        </mc:Fallback>
      </mc:AlternateContent>
    </p:spTree>
    <p:extLst>
      <p:ext uri="{BB962C8B-B14F-4D97-AF65-F5344CB8AC3E}">
        <p14:creationId xmlns:p14="http://schemas.microsoft.com/office/powerpoint/2010/main" val="4143970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WORK DONE IN AN ELECTRIC FIELD</a:t>
            </a:r>
          </a:p>
        </p:txBody>
      </p:sp>
      <p:sp>
        <p:nvSpPr>
          <p:cNvPr id="3" name="Content Placeholder 2">
            <a:extLst>
              <a:ext uri="{FF2B5EF4-FFF2-40B4-BE49-F238E27FC236}">
                <a16:creationId xmlns:a16="http://schemas.microsoft.com/office/drawing/2014/main" id="{50714ED7-2042-4DBE-B49A-3409889D02C0}"/>
              </a:ext>
            </a:extLst>
          </p:cNvPr>
          <p:cNvSpPr>
            <a:spLocks noGrp="1"/>
          </p:cNvSpPr>
          <p:nvPr>
            <p:ph idx="1"/>
          </p:nvPr>
        </p:nvSpPr>
        <p:spPr>
          <a:xfrm>
            <a:off x="838200" y="1825625"/>
            <a:ext cx="10515600" cy="4667250"/>
          </a:xfrm>
        </p:spPr>
        <p:txBody>
          <a:bodyPr>
            <a:normAutofit/>
          </a:bodyPr>
          <a:lstStyle/>
          <a:p>
            <a:r>
              <a:rPr lang="en-AU" dirty="0"/>
              <a:t>When a charged particle enters an electric field, the field does work on the particle. We can find out how much by rearranging the equation: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7CFB633-135F-4805-BDA1-A21792154792}"/>
                  </a:ext>
                </a:extLst>
              </p:cNvPr>
              <p:cNvSpPr txBox="1"/>
              <p:nvPr/>
            </p:nvSpPr>
            <p:spPr>
              <a:xfrm>
                <a:off x="4871997" y="3204566"/>
                <a:ext cx="2474780" cy="753668"/>
              </a:xfrm>
              <a:prstGeom prst="rect">
                <a:avLst/>
              </a:prstGeom>
              <a:noFill/>
              <a:ln w="1270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𝑉</m:t>
                      </m:r>
                      <m:r>
                        <a:rPr lang="en-AU" sz="2400" b="0" i="1" smtClean="0">
                          <a:latin typeface="Cambria Math" panose="02040503050406030204" pitchFamily="18" charset="0"/>
                        </a:rPr>
                        <m:t>=</m:t>
                      </m:r>
                      <m:f>
                        <m:fPr>
                          <m:ctrlPr>
                            <a:rPr lang="en-AU" sz="2400" i="1">
                              <a:latin typeface="Cambria Math" panose="02040503050406030204" pitchFamily="18" charset="0"/>
                            </a:rPr>
                          </m:ctrlPr>
                        </m:fPr>
                        <m:num>
                          <m:r>
                            <a:rPr lang="en-AU" sz="2400" i="1" smtClean="0">
                              <a:latin typeface="Cambria Math" panose="02040503050406030204" pitchFamily="18" charset="0"/>
                            </a:rPr>
                            <m:t>𝑊</m:t>
                          </m:r>
                        </m:num>
                        <m:den>
                          <m:r>
                            <a:rPr lang="en-AU" sz="2400" i="1">
                              <a:latin typeface="Cambria Math" panose="02040503050406030204" pitchFamily="18" charset="0"/>
                            </a:rPr>
                            <m:t>𝑞</m:t>
                          </m:r>
                        </m:den>
                      </m:f>
                      <m:r>
                        <a:rPr lang="en-AU" sz="2400" i="1" smtClean="0">
                          <a:latin typeface="Cambria Math" panose="02040503050406030204" pitchFamily="18" charset="0"/>
                          <a:ea typeface="Cambria Math" panose="02040503050406030204" pitchFamily="18" charset="0"/>
                        </a:rPr>
                        <m:t>→</m:t>
                      </m:r>
                      <m:r>
                        <a:rPr lang="en-AU" sz="2400" b="1" i="1" smtClean="0">
                          <a:solidFill>
                            <a:srgbClr val="FF0000"/>
                          </a:solidFill>
                          <a:latin typeface="Cambria Math" panose="02040503050406030204" pitchFamily="18" charset="0"/>
                          <a:ea typeface="Cambria Math" panose="02040503050406030204" pitchFamily="18" charset="0"/>
                        </a:rPr>
                        <m:t>𝑾</m:t>
                      </m:r>
                      <m:r>
                        <a:rPr lang="en-AU" sz="2400" b="1" i="1" smtClean="0">
                          <a:solidFill>
                            <a:srgbClr val="FF0000"/>
                          </a:solidFill>
                          <a:latin typeface="Cambria Math" panose="02040503050406030204" pitchFamily="18" charset="0"/>
                          <a:ea typeface="Cambria Math" panose="02040503050406030204" pitchFamily="18" charset="0"/>
                        </a:rPr>
                        <m:t>=</m:t>
                      </m:r>
                      <m:r>
                        <a:rPr lang="en-AU" sz="2400" b="1" i="1" smtClean="0">
                          <a:solidFill>
                            <a:srgbClr val="FF0000"/>
                          </a:solidFill>
                          <a:latin typeface="Cambria Math" panose="02040503050406030204" pitchFamily="18" charset="0"/>
                          <a:ea typeface="Cambria Math" panose="02040503050406030204" pitchFamily="18" charset="0"/>
                        </a:rPr>
                        <m:t>𝑽𝒒</m:t>
                      </m:r>
                    </m:oMath>
                  </m:oMathPara>
                </a14:m>
                <a:endParaRPr lang="en-AU" sz="2400" b="1" dirty="0"/>
              </a:p>
            </p:txBody>
          </p:sp>
        </mc:Choice>
        <mc:Fallback xmlns="">
          <p:sp>
            <p:nvSpPr>
              <p:cNvPr id="5" name="TextBox 4">
                <a:extLst>
                  <a:ext uri="{FF2B5EF4-FFF2-40B4-BE49-F238E27FC236}">
                    <a16:creationId xmlns:a16="http://schemas.microsoft.com/office/drawing/2014/main" id="{17CFB633-135F-4805-BDA1-A21792154792}"/>
                  </a:ext>
                </a:extLst>
              </p:cNvPr>
              <p:cNvSpPr txBox="1">
                <a:spLocks noRot="1" noChangeAspect="1" noMove="1" noResize="1" noEditPoints="1" noAdjustHandles="1" noChangeArrowheads="1" noChangeShapeType="1" noTextEdit="1"/>
              </p:cNvSpPr>
              <p:nvPr/>
            </p:nvSpPr>
            <p:spPr>
              <a:xfrm>
                <a:off x="4871997" y="3204566"/>
                <a:ext cx="2474780" cy="753668"/>
              </a:xfrm>
              <a:prstGeom prst="rect">
                <a:avLst/>
              </a:prstGeom>
              <a:blipFill>
                <a:blip r:embed="rId2"/>
                <a:stretch>
                  <a:fillRect/>
                </a:stretch>
              </a:blipFill>
              <a:ln w="12700">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AA4DA99-27B0-46C4-810B-D04F26496155}"/>
                  </a:ext>
                </a:extLst>
              </p:cNvPr>
              <p:cNvSpPr txBox="1"/>
              <p:nvPr/>
            </p:nvSpPr>
            <p:spPr>
              <a:xfrm>
                <a:off x="6109387" y="4093171"/>
                <a:ext cx="1251368" cy="369332"/>
              </a:xfrm>
              <a:prstGeom prst="rect">
                <a:avLst/>
              </a:prstGeom>
              <a:noFill/>
              <a:ln w="1270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FF0000"/>
                          </a:solidFill>
                          <a:latin typeface="Cambria Math" panose="02040503050406030204" pitchFamily="18" charset="0"/>
                          <a:ea typeface="Cambria Math" panose="02040503050406030204" pitchFamily="18" charset="0"/>
                        </a:rPr>
                        <m:t>𝐹𝑑</m:t>
                      </m:r>
                      <m:r>
                        <a:rPr lang="en-AU" sz="2400" b="0" i="1" smtClean="0">
                          <a:solidFill>
                            <a:srgbClr val="FF0000"/>
                          </a:solidFill>
                          <a:latin typeface="Cambria Math" panose="02040503050406030204" pitchFamily="18" charset="0"/>
                          <a:ea typeface="Cambria Math" panose="02040503050406030204" pitchFamily="18" charset="0"/>
                        </a:rPr>
                        <m:t>=</m:t>
                      </m:r>
                      <m:r>
                        <a:rPr lang="en-AU" sz="2400" b="0" i="1" smtClean="0">
                          <a:solidFill>
                            <a:srgbClr val="FF0000"/>
                          </a:solidFill>
                          <a:latin typeface="Cambria Math" panose="02040503050406030204" pitchFamily="18" charset="0"/>
                          <a:ea typeface="Cambria Math" panose="02040503050406030204" pitchFamily="18" charset="0"/>
                        </a:rPr>
                        <m:t>𝑉𝑞</m:t>
                      </m:r>
                    </m:oMath>
                  </m:oMathPara>
                </a14:m>
                <a:endParaRPr lang="en-AU" sz="2400" dirty="0"/>
              </a:p>
            </p:txBody>
          </p:sp>
        </mc:Choice>
        <mc:Fallback xmlns="">
          <p:sp>
            <p:nvSpPr>
              <p:cNvPr id="6" name="TextBox 5">
                <a:extLst>
                  <a:ext uri="{FF2B5EF4-FFF2-40B4-BE49-F238E27FC236}">
                    <a16:creationId xmlns:a16="http://schemas.microsoft.com/office/drawing/2014/main" id="{0AA4DA99-27B0-46C4-810B-D04F26496155}"/>
                  </a:ext>
                </a:extLst>
              </p:cNvPr>
              <p:cNvSpPr txBox="1">
                <a:spLocks noRot="1" noChangeAspect="1" noMove="1" noResize="1" noEditPoints="1" noAdjustHandles="1" noChangeArrowheads="1" noChangeShapeType="1" noTextEdit="1"/>
              </p:cNvSpPr>
              <p:nvPr/>
            </p:nvSpPr>
            <p:spPr>
              <a:xfrm>
                <a:off x="6109387" y="4093171"/>
                <a:ext cx="1251368" cy="369332"/>
              </a:xfrm>
              <a:prstGeom prst="rect">
                <a:avLst/>
              </a:prstGeom>
              <a:blipFill>
                <a:blip r:embed="rId3"/>
                <a:stretch>
                  <a:fillRect l="-3902" r="-5854" b="-32787"/>
                </a:stretch>
              </a:blipFill>
              <a:ln w="12700">
                <a:noFill/>
              </a:ln>
            </p:spPr>
            <p:txBody>
              <a:bodyPr/>
              <a:lstStyle/>
              <a:p>
                <a:r>
                  <a:rPr lang="en-AU">
                    <a:noFill/>
                  </a:rPr>
                  <a:t> </a:t>
                </a:r>
              </a:p>
            </p:txBody>
          </p:sp>
        </mc:Fallback>
      </mc:AlternateContent>
    </p:spTree>
    <p:extLst>
      <p:ext uri="{BB962C8B-B14F-4D97-AF65-F5344CB8AC3E}">
        <p14:creationId xmlns:p14="http://schemas.microsoft.com/office/powerpoint/2010/main" val="131234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ELECTRIC FIELD LINES</a:t>
            </a:r>
          </a:p>
        </p:txBody>
      </p:sp>
      <p:pic>
        <p:nvPicPr>
          <p:cNvPr id="6" name="Picture 5">
            <a:extLst>
              <a:ext uri="{FF2B5EF4-FFF2-40B4-BE49-F238E27FC236}">
                <a16:creationId xmlns:a16="http://schemas.microsoft.com/office/drawing/2014/main" id="{1DDEFA80-DFEF-4E43-86D3-6DE18EE40784}"/>
              </a:ext>
            </a:extLst>
          </p:cNvPr>
          <p:cNvPicPr>
            <a:picLocks noChangeAspect="1"/>
          </p:cNvPicPr>
          <p:nvPr/>
        </p:nvPicPr>
        <p:blipFill>
          <a:blip r:embed="rId2"/>
          <a:stretch>
            <a:fillRect/>
          </a:stretch>
        </p:blipFill>
        <p:spPr>
          <a:xfrm>
            <a:off x="838200" y="1690688"/>
            <a:ext cx="5592392" cy="4320189"/>
          </a:xfrm>
          <a:prstGeom prst="rect">
            <a:avLst/>
          </a:prstGeom>
        </p:spPr>
      </p:pic>
      <p:pic>
        <p:nvPicPr>
          <p:cNvPr id="9" name="Picture 8">
            <a:extLst>
              <a:ext uri="{FF2B5EF4-FFF2-40B4-BE49-F238E27FC236}">
                <a16:creationId xmlns:a16="http://schemas.microsoft.com/office/drawing/2014/main" id="{6F4F4B44-6CFC-4CC3-8952-00F75AE93E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2598" y="1164019"/>
            <a:ext cx="1445719" cy="1445719"/>
          </a:xfrm>
          <a:prstGeom prst="rect">
            <a:avLst/>
          </a:prstGeom>
        </p:spPr>
      </p:pic>
      <p:pic>
        <p:nvPicPr>
          <p:cNvPr id="11" name="Picture 10">
            <a:extLst>
              <a:ext uri="{FF2B5EF4-FFF2-40B4-BE49-F238E27FC236}">
                <a16:creationId xmlns:a16="http://schemas.microsoft.com/office/drawing/2014/main" id="{5B089005-C9F6-4030-8C9F-AECA2E343335}"/>
              </a:ext>
            </a:extLst>
          </p:cNvPr>
          <p:cNvPicPr>
            <a:picLocks noChangeAspect="1"/>
          </p:cNvPicPr>
          <p:nvPr/>
        </p:nvPicPr>
        <p:blipFill>
          <a:blip r:embed="rId4"/>
          <a:stretch>
            <a:fillRect/>
          </a:stretch>
        </p:blipFill>
        <p:spPr>
          <a:xfrm>
            <a:off x="8075381" y="1004786"/>
            <a:ext cx="1867778" cy="1733298"/>
          </a:xfrm>
          <a:prstGeom prst="rect">
            <a:avLst/>
          </a:prstGeom>
        </p:spPr>
      </p:pic>
      <p:pic>
        <p:nvPicPr>
          <p:cNvPr id="12" name="Picture 11">
            <a:extLst>
              <a:ext uri="{FF2B5EF4-FFF2-40B4-BE49-F238E27FC236}">
                <a16:creationId xmlns:a16="http://schemas.microsoft.com/office/drawing/2014/main" id="{5789E680-9DFF-40F7-ACB1-AE7171BE53C3}"/>
              </a:ext>
            </a:extLst>
          </p:cNvPr>
          <p:cNvPicPr>
            <a:picLocks noChangeAspect="1"/>
          </p:cNvPicPr>
          <p:nvPr/>
        </p:nvPicPr>
        <p:blipFill>
          <a:blip r:embed="rId5"/>
          <a:stretch>
            <a:fillRect/>
          </a:stretch>
        </p:blipFill>
        <p:spPr>
          <a:xfrm>
            <a:off x="7072320" y="1650606"/>
            <a:ext cx="1115489" cy="401576"/>
          </a:xfrm>
          <a:prstGeom prst="rect">
            <a:avLst/>
          </a:prstGeom>
        </p:spPr>
      </p:pic>
      <p:pic>
        <p:nvPicPr>
          <p:cNvPr id="13" name="Picture 12">
            <a:extLst>
              <a:ext uri="{FF2B5EF4-FFF2-40B4-BE49-F238E27FC236}">
                <a16:creationId xmlns:a16="http://schemas.microsoft.com/office/drawing/2014/main" id="{4A79B7AB-B6CC-4ACD-ADEC-D9C554678E35}"/>
              </a:ext>
            </a:extLst>
          </p:cNvPr>
          <p:cNvPicPr>
            <a:picLocks noChangeAspect="1"/>
          </p:cNvPicPr>
          <p:nvPr/>
        </p:nvPicPr>
        <p:blipFill>
          <a:blip r:embed="rId6"/>
          <a:stretch>
            <a:fillRect/>
          </a:stretch>
        </p:blipFill>
        <p:spPr>
          <a:xfrm>
            <a:off x="7072320" y="2953959"/>
            <a:ext cx="4285399" cy="3056918"/>
          </a:xfrm>
          <a:prstGeom prst="rect">
            <a:avLst/>
          </a:prstGeom>
        </p:spPr>
      </p:pic>
    </p:spTree>
    <p:extLst>
      <p:ext uri="{BB962C8B-B14F-4D97-AF65-F5344CB8AC3E}">
        <p14:creationId xmlns:p14="http://schemas.microsoft.com/office/powerpoint/2010/main" val="4111038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EXAMPLES</a:t>
            </a:r>
          </a:p>
        </p:txBody>
      </p:sp>
      <p:sp>
        <p:nvSpPr>
          <p:cNvPr id="3" name="Content Placeholder 2">
            <a:extLst>
              <a:ext uri="{FF2B5EF4-FFF2-40B4-BE49-F238E27FC236}">
                <a16:creationId xmlns:a16="http://schemas.microsoft.com/office/drawing/2014/main" id="{50714ED7-2042-4DBE-B49A-3409889D02C0}"/>
              </a:ext>
            </a:extLst>
          </p:cNvPr>
          <p:cNvSpPr>
            <a:spLocks noGrp="1"/>
          </p:cNvSpPr>
          <p:nvPr>
            <p:ph idx="1"/>
          </p:nvPr>
        </p:nvSpPr>
        <p:spPr>
          <a:xfrm>
            <a:off x="838200" y="1825624"/>
            <a:ext cx="10515600" cy="4565447"/>
          </a:xfrm>
        </p:spPr>
        <p:txBody>
          <a:bodyPr>
            <a:normAutofit/>
          </a:bodyPr>
          <a:lstStyle/>
          <a:p>
            <a:r>
              <a:rPr lang="en-AU" dirty="0"/>
              <a:t>Q: An electron passes through a potential difference of 1 Volt. Find the work done to move the particle:</a:t>
            </a:r>
          </a:p>
          <a:p>
            <a:endParaRPr lang="en-AU" dirty="0"/>
          </a:p>
          <a:p>
            <a:endParaRPr lang="en-AU" dirty="0"/>
          </a:p>
          <a:p>
            <a:endParaRPr lang="en-AU" dirty="0"/>
          </a:p>
          <a:p>
            <a:r>
              <a:rPr lang="en-AU" dirty="0"/>
              <a:t>This should look familiar… it is the amount of energy defined by Physicists as an </a:t>
            </a:r>
            <a:r>
              <a:rPr lang="en-AU" i="1" dirty="0"/>
              <a:t>electron-volt</a:t>
            </a:r>
            <a:r>
              <a:rPr lang="en-AU" dirty="0"/>
              <a:t> (in fact, the question basically gives you the definition of an electron-volt). You have used it before (in Year 11 Nuclear Physics), and it appears in your data sheets this year also.</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0B0345C-22E2-4C60-A236-90E1E72144D8}"/>
                  </a:ext>
                </a:extLst>
              </p:cNvPr>
              <p:cNvSpPr txBox="1"/>
              <p:nvPr/>
            </p:nvSpPr>
            <p:spPr>
              <a:xfrm>
                <a:off x="1001950" y="2951646"/>
                <a:ext cx="10087582" cy="753668"/>
              </a:xfrm>
              <a:prstGeom prst="rect">
                <a:avLst/>
              </a:prstGeom>
              <a:noFill/>
              <a:ln w="12700">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FF0000"/>
                          </a:solidFill>
                          <a:latin typeface="Cambria Math" panose="02040503050406030204" pitchFamily="18" charset="0"/>
                        </a:rPr>
                        <m:t>𝑉</m:t>
                      </m:r>
                      <m:r>
                        <a:rPr lang="en-AU" sz="2400" b="0" i="1" smtClean="0">
                          <a:solidFill>
                            <a:srgbClr val="FF0000"/>
                          </a:solidFill>
                          <a:latin typeface="Cambria Math" panose="02040503050406030204" pitchFamily="18" charset="0"/>
                        </a:rPr>
                        <m:t>=</m:t>
                      </m:r>
                      <m:f>
                        <m:fPr>
                          <m:ctrlPr>
                            <a:rPr lang="en-AU" sz="2400" i="1">
                              <a:solidFill>
                                <a:srgbClr val="FF0000"/>
                              </a:solidFill>
                              <a:latin typeface="Cambria Math" panose="02040503050406030204" pitchFamily="18" charset="0"/>
                            </a:rPr>
                          </m:ctrlPr>
                        </m:fPr>
                        <m:num>
                          <m:r>
                            <a:rPr lang="en-AU" sz="2400" b="0" i="1" smtClean="0">
                              <a:solidFill>
                                <a:srgbClr val="FF0000"/>
                              </a:solidFill>
                              <a:latin typeface="Cambria Math" panose="02040503050406030204" pitchFamily="18" charset="0"/>
                            </a:rPr>
                            <m:t>𝑊</m:t>
                          </m:r>
                        </m:num>
                        <m:den>
                          <m:r>
                            <a:rPr lang="en-AU" sz="2400" b="0" i="1">
                              <a:solidFill>
                                <a:srgbClr val="FF0000"/>
                              </a:solidFill>
                              <a:latin typeface="Cambria Math" panose="02040503050406030204" pitchFamily="18" charset="0"/>
                            </a:rPr>
                            <m:t>𝑞</m:t>
                          </m:r>
                        </m:den>
                      </m:f>
                      <m:r>
                        <a:rPr lang="en-AU" sz="2400" b="0" i="1" smtClean="0">
                          <a:solidFill>
                            <a:srgbClr val="FF0000"/>
                          </a:solidFill>
                          <a:latin typeface="Cambria Math" panose="02040503050406030204" pitchFamily="18" charset="0"/>
                          <a:ea typeface="Cambria Math" panose="02040503050406030204" pitchFamily="18" charset="0"/>
                        </a:rPr>
                        <m:t>→</m:t>
                      </m:r>
                      <m:r>
                        <a:rPr lang="en-AU" sz="2400" b="0" i="1" smtClean="0">
                          <a:solidFill>
                            <a:srgbClr val="FF0000"/>
                          </a:solidFill>
                          <a:latin typeface="Cambria Math" panose="02040503050406030204" pitchFamily="18" charset="0"/>
                          <a:ea typeface="Cambria Math" panose="02040503050406030204" pitchFamily="18" charset="0"/>
                        </a:rPr>
                        <m:t>𝑊</m:t>
                      </m:r>
                      <m:r>
                        <a:rPr lang="en-AU" sz="2400" b="0" i="1" smtClean="0">
                          <a:solidFill>
                            <a:srgbClr val="FF0000"/>
                          </a:solidFill>
                          <a:latin typeface="Cambria Math" panose="02040503050406030204" pitchFamily="18" charset="0"/>
                          <a:ea typeface="Cambria Math" panose="02040503050406030204" pitchFamily="18" charset="0"/>
                        </a:rPr>
                        <m:t>=</m:t>
                      </m:r>
                      <m:r>
                        <a:rPr lang="en-AU" sz="2400" b="0" i="1" smtClean="0">
                          <a:solidFill>
                            <a:srgbClr val="FF0000"/>
                          </a:solidFill>
                          <a:latin typeface="Cambria Math" panose="02040503050406030204" pitchFamily="18" charset="0"/>
                          <a:ea typeface="Cambria Math" panose="02040503050406030204" pitchFamily="18" charset="0"/>
                        </a:rPr>
                        <m:t>𝑉𝑞</m:t>
                      </m:r>
                      <m:r>
                        <a:rPr lang="en-AU" sz="2400" b="0" i="0" smtClean="0">
                          <a:solidFill>
                            <a:srgbClr val="FF0000"/>
                          </a:solidFill>
                          <a:latin typeface="Cambria Math" panose="02040503050406030204" pitchFamily="18" charset="0"/>
                          <a:ea typeface="Cambria Math" panose="02040503050406030204" pitchFamily="18" charset="0"/>
                        </a:rPr>
                        <m:t>=1</m:t>
                      </m:r>
                      <m:d>
                        <m:dPr>
                          <m:ctrlPr>
                            <a:rPr lang="en-AU" sz="2400" b="0" i="1" smtClean="0">
                              <a:solidFill>
                                <a:srgbClr val="FF0000"/>
                              </a:solidFill>
                              <a:latin typeface="Cambria Math" panose="02040503050406030204" pitchFamily="18" charset="0"/>
                              <a:ea typeface="Cambria Math" panose="02040503050406030204" pitchFamily="18" charset="0"/>
                            </a:rPr>
                          </m:ctrlPr>
                        </m:dPr>
                        <m:e>
                          <m:r>
                            <a:rPr lang="en-AU" sz="2400" b="0" i="0" smtClean="0">
                              <a:solidFill>
                                <a:srgbClr val="FF0000"/>
                              </a:solidFill>
                              <a:latin typeface="Cambria Math" panose="02040503050406030204" pitchFamily="18" charset="0"/>
                              <a:ea typeface="Cambria Math" panose="02040503050406030204" pitchFamily="18" charset="0"/>
                            </a:rPr>
                            <m:t>1.60</m:t>
                          </m:r>
                          <m:r>
                            <a:rPr lang="en-AU" sz="2400" b="0" i="1" smtClean="0">
                              <a:solidFill>
                                <a:srgbClr val="FF0000"/>
                              </a:solidFill>
                              <a:latin typeface="Cambria Math" panose="02040503050406030204" pitchFamily="18" charset="0"/>
                              <a:ea typeface="Cambria Math" panose="02040503050406030204" pitchFamily="18" charset="0"/>
                            </a:rPr>
                            <m:t>×</m:t>
                          </m:r>
                          <m:sSup>
                            <m:sSupPr>
                              <m:ctrlPr>
                                <a:rPr lang="en-AU" sz="2400" b="0" i="1" smtClean="0">
                                  <a:solidFill>
                                    <a:srgbClr val="FF0000"/>
                                  </a:solidFill>
                                  <a:latin typeface="Cambria Math" panose="02040503050406030204" pitchFamily="18" charset="0"/>
                                  <a:ea typeface="Cambria Math" panose="02040503050406030204" pitchFamily="18" charset="0"/>
                                </a:rPr>
                              </m:ctrlPr>
                            </m:sSupPr>
                            <m:e>
                              <m:r>
                                <a:rPr lang="en-AU" sz="2400" b="0" i="1" smtClean="0">
                                  <a:solidFill>
                                    <a:srgbClr val="FF0000"/>
                                  </a:solidFill>
                                  <a:latin typeface="Cambria Math" panose="02040503050406030204" pitchFamily="18" charset="0"/>
                                  <a:ea typeface="Cambria Math" panose="02040503050406030204" pitchFamily="18" charset="0"/>
                                </a:rPr>
                                <m:t>10</m:t>
                              </m:r>
                            </m:e>
                            <m:sup>
                              <m:r>
                                <a:rPr lang="en-AU" sz="2400" b="0" i="1" smtClean="0">
                                  <a:solidFill>
                                    <a:srgbClr val="FF0000"/>
                                  </a:solidFill>
                                  <a:latin typeface="Cambria Math" panose="02040503050406030204" pitchFamily="18" charset="0"/>
                                  <a:ea typeface="Cambria Math" panose="02040503050406030204" pitchFamily="18" charset="0"/>
                                </a:rPr>
                                <m:t>−19</m:t>
                              </m:r>
                            </m:sup>
                          </m:sSup>
                        </m:e>
                      </m:d>
                      <m:r>
                        <a:rPr lang="en-AU" sz="2400" b="0" i="1" smtClean="0">
                          <a:solidFill>
                            <a:srgbClr val="FF0000"/>
                          </a:solidFill>
                          <a:latin typeface="Cambria Math" panose="02040503050406030204" pitchFamily="18" charset="0"/>
                          <a:ea typeface="Cambria Math" panose="02040503050406030204" pitchFamily="18" charset="0"/>
                        </a:rPr>
                        <m:t>=</m:t>
                      </m:r>
                      <m:r>
                        <a:rPr lang="en-AU" sz="2400" b="1" i="1">
                          <a:solidFill>
                            <a:srgbClr val="FF0000"/>
                          </a:solidFill>
                          <a:latin typeface="Cambria Math" panose="02040503050406030204" pitchFamily="18" charset="0"/>
                          <a:ea typeface="Cambria Math" panose="02040503050406030204" pitchFamily="18" charset="0"/>
                        </a:rPr>
                        <m:t>𝟏</m:t>
                      </m:r>
                      <m:r>
                        <a:rPr lang="en-AU" sz="2400" b="1">
                          <a:solidFill>
                            <a:srgbClr val="FF0000"/>
                          </a:solidFill>
                          <a:latin typeface="Cambria Math" panose="02040503050406030204" pitchFamily="18" charset="0"/>
                          <a:ea typeface="Cambria Math" panose="02040503050406030204" pitchFamily="18" charset="0"/>
                        </a:rPr>
                        <m:t>.</m:t>
                      </m:r>
                      <m:r>
                        <a:rPr lang="en-AU" sz="2400" b="1" i="1">
                          <a:solidFill>
                            <a:srgbClr val="FF0000"/>
                          </a:solidFill>
                          <a:latin typeface="Cambria Math" panose="02040503050406030204" pitchFamily="18" charset="0"/>
                          <a:ea typeface="Cambria Math" panose="02040503050406030204" pitchFamily="18" charset="0"/>
                        </a:rPr>
                        <m:t>𝟔𝟎</m:t>
                      </m:r>
                      <m:r>
                        <a:rPr lang="en-AU" sz="2400" b="1" i="1">
                          <a:solidFill>
                            <a:srgbClr val="FF0000"/>
                          </a:solidFill>
                          <a:latin typeface="Cambria Math" panose="02040503050406030204" pitchFamily="18" charset="0"/>
                          <a:ea typeface="Cambria Math" panose="02040503050406030204" pitchFamily="18" charset="0"/>
                        </a:rPr>
                        <m:t>×</m:t>
                      </m:r>
                      <m:sSup>
                        <m:sSupPr>
                          <m:ctrlPr>
                            <a:rPr lang="en-AU" sz="2400" b="1" i="1">
                              <a:solidFill>
                                <a:srgbClr val="FF0000"/>
                              </a:solidFill>
                              <a:latin typeface="Cambria Math" panose="02040503050406030204" pitchFamily="18" charset="0"/>
                              <a:ea typeface="Cambria Math" panose="02040503050406030204" pitchFamily="18" charset="0"/>
                            </a:rPr>
                          </m:ctrlPr>
                        </m:sSupPr>
                        <m:e>
                          <m:r>
                            <a:rPr lang="en-AU" sz="2400" b="1" i="1">
                              <a:solidFill>
                                <a:srgbClr val="FF0000"/>
                              </a:solidFill>
                              <a:latin typeface="Cambria Math" panose="02040503050406030204" pitchFamily="18" charset="0"/>
                              <a:ea typeface="Cambria Math" panose="02040503050406030204" pitchFamily="18" charset="0"/>
                            </a:rPr>
                            <m:t>𝟏𝟎</m:t>
                          </m:r>
                        </m:e>
                        <m:sup>
                          <m:r>
                            <a:rPr lang="en-AU" sz="2400" b="1" i="1">
                              <a:solidFill>
                                <a:srgbClr val="FF0000"/>
                              </a:solidFill>
                              <a:latin typeface="Cambria Math" panose="02040503050406030204" pitchFamily="18" charset="0"/>
                              <a:ea typeface="Cambria Math" panose="02040503050406030204" pitchFamily="18" charset="0"/>
                            </a:rPr>
                            <m:t>−</m:t>
                          </m:r>
                          <m:r>
                            <a:rPr lang="en-AU" sz="2400" b="1" i="1">
                              <a:solidFill>
                                <a:srgbClr val="FF0000"/>
                              </a:solidFill>
                              <a:latin typeface="Cambria Math" panose="02040503050406030204" pitchFamily="18" charset="0"/>
                              <a:ea typeface="Cambria Math" panose="02040503050406030204" pitchFamily="18" charset="0"/>
                            </a:rPr>
                            <m:t>𝟏𝟗</m:t>
                          </m:r>
                        </m:sup>
                      </m:sSup>
                      <m:r>
                        <a:rPr lang="en-AU" sz="2400" b="1" i="0" smtClean="0">
                          <a:solidFill>
                            <a:srgbClr val="FF0000"/>
                          </a:solidFill>
                          <a:latin typeface="Cambria Math" panose="02040503050406030204" pitchFamily="18" charset="0"/>
                          <a:ea typeface="Cambria Math" panose="02040503050406030204" pitchFamily="18" charset="0"/>
                        </a:rPr>
                        <m:t> </m:t>
                      </m:r>
                      <m:r>
                        <a:rPr lang="en-AU" sz="2400" b="1" i="0" smtClean="0">
                          <a:solidFill>
                            <a:srgbClr val="FF0000"/>
                          </a:solidFill>
                          <a:latin typeface="Cambria Math" panose="02040503050406030204" pitchFamily="18" charset="0"/>
                          <a:ea typeface="Cambria Math" panose="02040503050406030204" pitchFamily="18" charset="0"/>
                        </a:rPr>
                        <m:t>𝐉</m:t>
                      </m:r>
                    </m:oMath>
                  </m:oMathPara>
                </a14:m>
                <a:endParaRPr lang="en-AU" sz="2400" b="1" dirty="0">
                  <a:solidFill>
                    <a:srgbClr val="FF0000"/>
                  </a:solidFill>
                </a:endParaRPr>
              </a:p>
            </p:txBody>
          </p:sp>
        </mc:Choice>
        <mc:Fallback xmlns="">
          <p:sp>
            <p:nvSpPr>
              <p:cNvPr id="20" name="TextBox 19">
                <a:extLst>
                  <a:ext uri="{FF2B5EF4-FFF2-40B4-BE49-F238E27FC236}">
                    <a16:creationId xmlns:a16="http://schemas.microsoft.com/office/drawing/2014/main" id="{60B0345C-22E2-4C60-A236-90E1E72144D8}"/>
                  </a:ext>
                </a:extLst>
              </p:cNvPr>
              <p:cNvSpPr txBox="1">
                <a:spLocks noRot="1" noChangeAspect="1" noMove="1" noResize="1" noEditPoints="1" noAdjustHandles="1" noChangeArrowheads="1" noChangeShapeType="1" noTextEdit="1"/>
              </p:cNvSpPr>
              <p:nvPr/>
            </p:nvSpPr>
            <p:spPr>
              <a:xfrm>
                <a:off x="1001950" y="2951646"/>
                <a:ext cx="10087582" cy="753668"/>
              </a:xfrm>
              <a:prstGeom prst="rect">
                <a:avLst/>
              </a:prstGeom>
              <a:blipFill>
                <a:blip r:embed="rId3"/>
                <a:stretch>
                  <a:fillRect/>
                </a:stretch>
              </a:blipFill>
              <a:ln w="12700">
                <a:noFill/>
              </a:ln>
            </p:spPr>
            <p:txBody>
              <a:bodyPr/>
              <a:lstStyle/>
              <a:p>
                <a:r>
                  <a:rPr lang="en-AU">
                    <a:noFill/>
                  </a:rPr>
                  <a:t> </a:t>
                </a:r>
              </a:p>
            </p:txBody>
          </p:sp>
        </mc:Fallback>
      </mc:AlternateContent>
    </p:spTree>
    <p:extLst>
      <p:ext uri="{BB962C8B-B14F-4D97-AF65-F5344CB8AC3E}">
        <p14:creationId xmlns:p14="http://schemas.microsoft.com/office/powerpoint/2010/main" val="212749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EXAMPLES</a:t>
            </a:r>
          </a:p>
        </p:txBody>
      </p:sp>
      <p:pic>
        <p:nvPicPr>
          <p:cNvPr id="6" name="Picture 5">
            <a:extLst>
              <a:ext uri="{FF2B5EF4-FFF2-40B4-BE49-F238E27FC236}">
                <a16:creationId xmlns:a16="http://schemas.microsoft.com/office/drawing/2014/main" id="{CD38074D-FEF4-48AA-B12E-1A5199F29ECD}"/>
              </a:ext>
            </a:extLst>
          </p:cNvPr>
          <p:cNvPicPr>
            <a:picLocks noChangeAspect="1"/>
          </p:cNvPicPr>
          <p:nvPr/>
        </p:nvPicPr>
        <p:blipFill>
          <a:blip r:embed="rId3"/>
          <a:stretch>
            <a:fillRect/>
          </a:stretch>
        </p:blipFill>
        <p:spPr>
          <a:xfrm>
            <a:off x="3421603" y="1063253"/>
            <a:ext cx="5654304" cy="5319425"/>
          </a:xfrm>
          <a:prstGeom prst="rect">
            <a:avLst/>
          </a:prstGeom>
        </p:spPr>
      </p:pic>
    </p:spTree>
    <p:extLst>
      <p:ext uri="{BB962C8B-B14F-4D97-AF65-F5344CB8AC3E}">
        <p14:creationId xmlns:p14="http://schemas.microsoft.com/office/powerpoint/2010/main" val="33125089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WORK DONE IN AN ELECTRIC FIELD</a:t>
            </a:r>
          </a:p>
        </p:txBody>
      </p:sp>
      <p:sp>
        <p:nvSpPr>
          <p:cNvPr id="3" name="Content Placeholder 2">
            <a:extLst>
              <a:ext uri="{FF2B5EF4-FFF2-40B4-BE49-F238E27FC236}">
                <a16:creationId xmlns:a16="http://schemas.microsoft.com/office/drawing/2014/main" id="{50714ED7-2042-4DBE-B49A-3409889D02C0}"/>
              </a:ext>
            </a:extLst>
          </p:cNvPr>
          <p:cNvSpPr>
            <a:spLocks noGrp="1"/>
          </p:cNvSpPr>
          <p:nvPr>
            <p:ph idx="1"/>
          </p:nvPr>
        </p:nvSpPr>
        <p:spPr>
          <a:xfrm>
            <a:off x="838200" y="1825625"/>
            <a:ext cx="10515600" cy="4667250"/>
          </a:xfrm>
        </p:spPr>
        <p:txBody>
          <a:bodyPr>
            <a:normAutofit/>
          </a:bodyPr>
          <a:lstStyle/>
          <a:p>
            <a:r>
              <a:rPr lang="en-AU" dirty="0"/>
              <a:t>Finally, we said earlier that when a charged particle enters an electric field, the field does work on the particle. It is also possible for the particle to do work on the field; what does this mean?</a:t>
            </a:r>
          </a:p>
          <a:p>
            <a:endParaRPr lang="en-AU" dirty="0"/>
          </a:p>
          <a:p>
            <a:r>
              <a:rPr lang="en-AU" dirty="0"/>
              <a:t>Recall that we had a similar discussion about gravity…</a:t>
            </a:r>
          </a:p>
        </p:txBody>
      </p:sp>
    </p:spTree>
    <p:extLst>
      <p:ext uri="{BB962C8B-B14F-4D97-AF65-F5344CB8AC3E}">
        <p14:creationId xmlns:p14="http://schemas.microsoft.com/office/powerpoint/2010/main" val="20068347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WORK DONE IN A GRAVITATIONAL FIELD</a:t>
            </a:r>
          </a:p>
        </p:txBody>
      </p:sp>
      <p:sp>
        <p:nvSpPr>
          <p:cNvPr id="3" name="Content Placeholder 2">
            <a:extLst>
              <a:ext uri="{FF2B5EF4-FFF2-40B4-BE49-F238E27FC236}">
                <a16:creationId xmlns:a16="http://schemas.microsoft.com/office/drawing/2014/main" id="{50714ED7-2042-4DBE-B49A-3409889D02C0}"/>
              </a:ext>
            </a:extLst>
          </p:cNvPr>
          <p:cNvSpPr>
            <a:spLocks noGrp="1"/>
          </p:cNvSpPr>
          <p:nvPr>
            <p:ph idx="1"/>
          </p:nvPr>
        </p:nvSpPr>
        <p:spPr>
          <a:xfrm>
            <a:off x="838200" y="1825625"/>
            <a:ext cx="10515600" cy="4667250"/>
          </a:xfrm>
        </p:spPr>
        <p:txBody>
          <a:bodyPr>
            <a:normAutofit/>
          </a:bodyPr>
          <a:lstStyle/>
          <a:p>
            <a:r>
              <a:rPr lang="en-AU" dirty="0"/>
              <a:t>When an object falls in a </a:t>
            </a:r>
            <a:r>
              <a:rPr lang="en-AU" i="1" dirty="0"/>
              <a:t>gravitational </a:t>
            </a:r>
            <a:r>
              <a:rPr lang="en-AU" dirty="0"/>
              <a:t>field (i.e. it moves </a:t>
            </a:r>
            <a:r>
              <a:rPr lang="en-AU" i="1" dirty="0"/>
              <a:t>with</a:t>
            </a:r>
            <a:r>
              <a:rPr lang="en-AU" dirty="0"/>
              <a:t> the field lines), then we say that the </a:t>
            </a:r>
            <a:r>
              <a:rPr lang="en-AU" i="1" dirty="0"/>
              <a:t>field</a:t>
            </a:r>
            <a:r>
              <a:rPr lang="en-AU" dirty="0"/>
              <a:t> is doing work on the object (i.e. work is being done by the field – energy is being released by the field to the object):</a:t>
            </a:r>
          </a:p>
        </p:txBody>
      </p:sp>
      <p:sp>
        <p:nvSpPr>
          <p:cNvPr id="6" name="Rectangle 5">
            <a:extLst>
              <a:ext uri="{FF2B5EF4-FFF2-40B4-BE49-F238E27FC236}">
                <a16:creationId xmlns:a16="http://schemas.microsoft.com/office/drawing/2014/main" id="{F8C9DAF0-C487-4536-8B90-D1D8903D78F4}"/>
              </a:ext>
            </a:extLst>
          </p:cNvPr>
          <p:cNvSpPr/>
          <p:nvPr/>
        </p:nvSpPr>
        <p:spPr bwMode="auto">
          <a:xfrm>
            <a:off x="4113167" y="5896583"/>
            <a:ext cx="3657599"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AU" sz="2800" b="1" i="0" u="none" strike="noStrike" cap="none" normalizeH="0" baseline="0" dirty="0">
              <a:ln>
                <a:noFill/>
              </a:ln>
              <a:solidFill>
                <a:schemeClr val="accent2"/>
              </a:solidFill>
              <a:effectLst/>
              <a:latin typeface="Arial" charset="0"/>
            </a:endParaRPr>
          </a:p>
        </p:txBody>
      </p:sp>
      <p:cxnSp>
        <p:nvCxnSpPr>
          <p:cNvPr id="7" name="Straight Arrow Connector 6">
            <a:extLst>
              <a:ext uri="{FF2B5EF4-FFF2-40B4-BE49-F238E27FC236}">
                <a16:creationId xmlns:a16="http://schemas.microsoft.com/office/drawing/2014/main" id="{D22094DF-E911-4C6F-A025-80FD817BC1EA}"/>
              </a:ext>
            </a:extLst>
          </p:cNvPr>
          <p:cNvCxnSpPr/>
          <p:nvPr/>
        </p:nvCxnSpPr>
        <p:spPr bwMode="auto">
          <a:xfrm>
            <a:off x="4113168" y="3762983"/>
            <a:ext cx="0" cy="2133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8B9AAAC3-D8EC-437A-88C8-EF9C0BBC5EA2}"/>
              </a:ext>
            </a:extLst>
          </p:cNvPr>
          <p:cNvCxnSpPr/>
          <p:nvPr/>
        </p:nvCxnSpPr>
        <p:spPr bwMode="auto">
          <a:xfrm>
            <a:off x="4722768" y="3762983"/>
            <a:ext cx="0" cy="2133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id="{6BFFAA4A-1470-4B7B-AA80-8515409EDEFA}"/>
              </a:ext>
            </a:extLst>
          </p:cNvPr>
          <p:cNvCxnSpPr/>
          <p:nvPr/>
        </p:nvCxnSpPr>
        <p:spPr bwMode="auto">
          <a:xfrm>
            <a:off x="5332368" y="3762983"/>
            <a:ext cx="0" cy="2133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0E55B0F0-3C17-44FC-8F1F-785092F06029}"/>
              </a:ext>
            </a:extLst>
          </p:cNvPr>
          <p:cNvCxnSpPr/>
          <p:nvPr/>
        </p:nvCxnSpPr>
        <p:spPr bwMode="auto">
          <a:xfrm>
            <a:off x="5941968" y="3762983"/>
            <a:ext cx="0" cy="2133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Straight Arrow Connector 10">
            <a:extLst>
              <a:ext uri="{FF2B5EF4-FFF2-40B4-BE49-F238E27FC236}">
                <a16:creationId xmlns:a16="http://schemas.microsoft.com/office/drawing/2014/main" id="{8E789CC6-2536-4E13-8492-E382EF10E570}"/>
              </a:ext>
            </a:extLst>
          </p:cNvPr>
          <p:cNvCxnSpPr/>
          <p:nvPr/>
        </p:nvCxnSpPr>
        <p:spPr bwMode="auto">
          <a:xfrm>
            <a:off x="6551568" y="3762983"/>
            <a:ext cx="0" cy="2133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E4BB851D-9840-4BC4-8D3F-BDE69DABAF15}"/>
              </a:ext>
            </a:extLst>
          </p:cNvPr>
          <p:cNvCxnSpPr/>
          <p:nvPr/>
        </p:nvCxnSpPr>
        <p:spPr bwMode="auto">
          <a:xfrm>
            <a:off x="7161168" y="3762983"/>
            <a:ext cx="0" cy="2133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138AB2D2-221B-4FD5-9019-97E2CE75A856}"/>
              </a:ext>
            </a:extLst>
          </p:cNvPr>
          <p:cNvCxnSpPr/>
          <p:nvPr/>
        </p:nvCxnSpPr>
        <p:spPr bwMode="auto">
          <a:xfrm>
            <a:off x="7770768" y="3762983"/>
            <a:ext cx="0" cy="2133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5AFB8123-B9D8-407A-BA28-9CD600121195}"/>
              </a:ext>
            </a:extLst>
          </p:cNvPr>
          <p:cNvCxnSpPr/>
          <p:nvPr/>
        </p:nvCxnSpPr>
        <p:spPr bwMode="auto">
          <a:xfrm>
            <a:off x="6094368" y="3762983"/>
            <a:ext cx="0" cy="2133600"/>
          </a:xfrm>
          <a:prstGeom prst="straightConnector1">
            <a:avLst/>
          </a:prstGeom>
          <a:solidFill>
            <a:schemeClr val="accent1"/>
          </a:solidFill>
          <a:ln w="19050" cap="flat" cmpd="sng" algn="ctr">
            <a:solidFill>
              <a:srgbClr val="FF0000"/>
            </a:solidFill>
            <a:prstDash val="dash"/>
            <a:round/>
            <a:headEnd type="triangle"/>
            <a:tailEnd type="triangle"/>
          </a:ln>
          <a:effectLst/>
        </p:spPr>
      </p:cxnSp>
      <p:sp>
        <p:nvSpPr>
          <p:cNvPr id="16" name="Text Box 3">
            <a:extLst>
              <a:ext uri="{FF2B5EF4-FFF2-40B4-BE49-F238E27FC236}">
                <a16:creationId xmlns:a16="http://schemas.microsoft.com/office/drawing/2014/main" id="{91BFBBF3-3073-47C5-ABE6-36C2BCFCDCCE}"/>
              </a:ext>
            </a:extLst>
          </p:cNvPr>
          <p:cNvSpPr txBox="1">
            <a:spLocks noChangeArrowheads="1"/>
          </p:cNvSpPr>
          <p:nvPr/>
        </p:nvSpPr>
        <p:spPr bwMode="auto">
          <a:xfrm>
            <a:off x="6113420" y="4642007"/>
            <a:ext cx="4952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800" dirty="0">
                <a:solidFill>
                  <a:srgbClr val="FF0000"/>
                </a:solidFill>
                <a:latin typeface="Arial" panose="020B0604020202020204" pitchFamily="34" charset="0"/>
              </a:rPr>
              <a:t>h</a:t>
            </a:r>
          </a:p>
        </p:txBody>
      </p:sp>
      <p:sp>
        <p:nvSpPr>
          <p:cNvPr id="4" name="Oval 3">
            <a:extLst>
              <a:ext uri="{FF2B5EF4-FFF2-40B4-BE49-F238E27FC236}">
                <a16:creationId xmlns:a16="http://schemas.microsoft.com/office/drawing/2014/main" id="{9BC5884E-7219-4F05-B43A-4BD4A4C9C40E}"/>
              </a:ext>
            </a:extLst>
          </p:cNvPr>
          <p:cNvSpPr/>
          <p:nvPr/>
        </p:nvSpPr>
        <p:spPr>
          <a:xfrm>
            <a:off x="5408579" y="3540868"/>
            <a:ext cx="476235" cy="515566"/>
          </a:xfrm>
          <a:prstGeom prst="ellipse">
            <a:avLst/>
          </a:prstGeom>
          <a:solidFill>
            <a:srgbClr val="FF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10610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up)">
                                      <p:cBhvr>
                                        <p:cTn id="28" dur="500"/>
                                        <p:tgtEl>
                                          <p:spTgt spid="11"/>
                                        </p:tgtEl>
                                      </p:cBhvr>
                                    </p:animEffect>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childTnLst>
                          </p:cTn>
                        </p:par>
                        <p:par>
                          <p:cTn id="33" fill="hold">
                            <p:stCondLst>
                              <p:cond delay="3000"/>
                            </p:stCondLst>
                            <p:childTnLst>
                              <p:par>
                                <p:cTn id="34" presetID="22" presetClass="entr" presetSubtype="1"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00"/>
                                        <p:tgtEl>
                                          <p:spTgt spid="15"/>
                                        </p:tgtEl>
                                      </p:cBhvr>
                                    </p:animEffect>
                                  </p:childTnLst>
                                </p:cTn>
                              </p:par>
                            </p:childTnLst>
                          </p:cTn>
                        </p:par>
                        <p:par>
                          <p:cTn id="42" fill="hold">
                            <p:stCondLst>
                              <p:cond delay="500"/>
                            </p:stCondLst>
                            <p:childTnLst>
                              <p:par>
                                <p:cTn id="43" presetID="22" presetClass="entr" presetSubtype="4"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par>
                                <p:cTn id="46" presetID="47" presetClass="entr" presetSubtype="0" fill="hold" grpId="1"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1000"/>
                                        <p:tgtEl>
                                          <p:spTgt spid="4"/>
                                        </p:tgtEl>
                                      </p:cBhvr>
                                    </p:animEffect>
                                    <p:anim calcmode="lin" valueType="num">
                                      <p:cBhvr>
                                        <p:cTn id="49" dur="1000" fill="hold"/>
                                        <p:tgtEl>
                                          <p:spTgt spid="4"/>
                                        </p:tgtEl>
                                        <p:attrNameLst>
                                          <p:attrName>ppt_x</p:attrName>
                                        </p:attrNameLst>
                                      </p:cBhvr>
                                      <p:tavLst>
                                        <p:tav tm="0">
                                          <p:val>
                                            <p:strVal val="#ppt_x"/>
                                          </p:val>
                                        </p:tav>
                                        <p:tav tm="100000">
                                          <p:val>
                                            <p:strVal val="#ppt_x"/>
                                          </p:val>
                                        </p:tav>
                                      </p:tavLst>
                                    </p:anim>
                                    <p:anim calcmode="lin" valueType="num">
                                      <p:cBhvr>
                                        <p:cTn id="50" dur="1000" fill="hold"/>
                                        <p:tgtEl>
                                          <p:spTgt spid="4"/>
                                        </p:tgtEl>
                                        <p:attrNameLst>
                                          <p:attrName>ppt_y</p:attrName>
                                        </p:attrNameLst>
                                      </p:cBhvr>
                                      <p:tavLst>
                                        <p:tav tm="0">
                                          <p:val>
                                            <p:strVal val="#ppt_y-.1"/>
                                          </p:val>
                                        </p:tav>
                                        <p:tav tm="100000">
                                          <p:val>
                                            <p:strVal val="#ppt_y"/>
                                          </p:val>
                                        </p:tav>
                                      </p:tavLst>
                                    </p:anim>
                                  </p:childTnLst>
                                </p:cTn>
                              </p:par>
                              <p:par>
                                <p:cTn id="51" presetID="42" presetClass="path" presetSubtype="0" accel="50000" decel="50000" fill="hold" grpId="0" nodeType="withEffect">
                                  <p:stCondLst>
                                    <p:cond delay="0"/>
                                  </p:stCondLst>
                                  <p:childTnLst>
                                    <p:animMotion origin="layout" path="M -1.04167E-6 -3.7037E-6 L -1.04167E-6 0.26783 " pathEditMode="relative" rAng="0" ptsTypes="AA">
                                      <p:cBhvr>
                                        <p:cTn id="52" dur="2000" fill="hold"/>
                                        <p:tgtEl>
                                          <p:spTgt spid="4"/>
                                        </p:tgtEl>
                                        <p:attrNameLst>
                                          <p:attrName>ppt_x</p:attrName>
                                          <p:attrName>ppt_y</p:attrName>
                                        </p:attrNameLst>
                                      </p:cBhvr>
                                      <p:rCtr x="0" y="1338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p:bldP spid="4" grpId="0" animBg="1"/>
      <p:bldP spid="4"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WORK DONE IN A GRAVITATIONAL FIELD</a:t>
            </a:r>
          </a:p>
        </p:txBody>
      </p:sp>
      <p:sp>
        <p:nvSpPr>
          <p:cNvPr id="3" name="Content Placeholder 2">
            <a:extLst>
              <a:ext uri="{FF2B5EF4-FFF2-40B4-BE49-F238E27FC236}">
                <a16:creationId xmlns:a16="http://schemas.microsoft.com/office/drawing/2014/main" id="{50714ED7-2042-4DBE-B49A-3409889D02C0}"/>
              </a:ext>
            </a:extLst>
          </p:cNvPr>
          <p:cNvSpPr>
            <a:spLocks noGrp="1"/>
          </p:cNvSpPr>
          <p:nvPr>
            <p:ph idx="1"/>
          </p:nvPr>
        </p:nvSpPr>
        <p:spPr>
          <a:xfrm>
            <a:off x="838200" y="1825625"/>
            <a:ext cx="10515600" cy="4667250"/>
          </a:xfrm>
        </p:spPr>
        <p:txBody>
          <a:bodyPr>
            <a:normAutofit/>
          </a:bodyPr>
          <a:lstStyle/>
          <a:p>
            <a:r>
              <a:rPr lang="en-AU" dirty="0"/>
              <a:t>When an object rises in a </a:t>
            </a:r>
            <a:r>
              <a:rPr lang="en-AU" i="1" dirty="0"/>
              <a:t>gravitational </a:t>
            </a:r>
            <a:r>
              <a:rPr lang="en-AU" dirty="0"/>
              <a:t>field (i.e. it moves </a:t>
            </a:r>
            <a:r>
              <a:rPr lang="en-AU" i="1" dirty="0"/>
              <a:t>against</a:t>
            </a:r>
            <a:r>
              <a:rPr lang="en-AU" dirty="0"/>
              <a:t> the field lines), then we say that the </a:t>
            </a:r>
            <a:r>
              <a:rPr lang="en-AU" i="1" dirty="0"/>
              <a:t>object</a:t>
            </a:r>
            <a:r>
              <a:rPr lang="en-AU" dirty="0"/>
              <a:t> is doing work on (or against) the field (i.e. work is being done against the field – energy from the object is being stored in the field):</a:t>
            </a:r>
          </a:p>
        </p:txBody>
      </p:sp>
      <p:sp>
        <p:nvSpPr>
          <p:cNvPr id="6" name="Rectangle 5">
            <a:extLst>
              <a:ext uri="{FF2B5EF4-FFF2-40B4-BE49-F238E27FC236}">
                <a16:creationId xmlns:a16="http://schemas.microsoft.com/office/drawing/2014/main" id="{F8C9DAF0-C487-4536-8B90-D1D8903D78F4}"/>
              </a:ext>
            </a:extLst>
          </p:cNvPr>
          <p:cNvSpPr/>
          <p:nvPr/>
        </p:nvSpPr>
        <p:spPr bwMode="auto">
          <a:xfrm>
            <a:off x="4113167" y="5896583"/>
            <a:ext cx="3657599"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AU" sz="2800" b="1" i="0" u="none" strike="noStrike" cap="none" normalizeH="0" baseline="0" dirty="0">
              <a:ln>
                <a:noFill/>
              </a:ln>
              <a:solidFill>
                <a:schemeClr val="accent2"/>
              </a:solidFill>
              <a:effectLst/>
              <a:latin typeface="Arial" charset="0"/>
            </a:endParaRPr>
          </a:p>
        </p:txBody>
      </p:sp>
      <p:cxnSp>
        <p:nvCxnSpPr>
          <p:cNvPr id="7" name="Straight Arrow Connector 6">
            <a:extLst>
              <a:ext uri="{FF2B5EF4-FFF2-40B4-BE49-F238E27FC236}">
                <a16:creationId xmlns:a16="http://schemas.microsoft.com/office/drawing/2014/main" id="{D22094DF-E911-4C6F-A025-80FD817BC1EA}"/>
              </a:ext>
            </a:extLst>
          </p:cNvPr>
          <p:cNvCxnSpPr/>
          <p:nvPr/>
        </p:nvCxnSpPr>
        <p:spPr bwMode="auto">
          <a:xfrm>
            <a:off x="4113168" y="3762983"/>
            <a:ext cx="0" cy="2133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8B9AAAC3-D8EC-437A-88C8-EF9C0BBC5EA2}"/>
              </a:ext>
            </a:extLst>
          </p:cNvPr>
          <p:cNvCxnSpPr/>
          <p:nvPr/>
        </p:nvCxnSpPr>
        <p:spPr bwMode="auto">
          <a:xfrm>
            <a:off x="4722768" y="3762983"/>
            <a:ext cx="0" cy="2133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id="{6BFFAA4A-1470-4B7B-AA80-8515409EDEFA}"/>
              </a:ext>
            </a:extLst>
          </p:cNvPr>
          <p:cNvCxnSpPr/>
          <p:nvPr/>
        </p:nvCxnSpPr>
        <p:spPr bwMode="auto">
          <a:xfrm>
            <a:off x="5332368" y="3762983"/>
            <a:ext cx="0" cy="2133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0E55B0F0-3C17-44FC-8F1F-785092F06029}"/>
              </a:ext>
            </a:extLst>
          </p:cNvPr>
          <p:cNvCxnSpPr/>
          <p:nvPr/>
        </p:nvCxnSpPr>
        <p:spPr bwMode="auto">
          <a:xfrm>
            <a:off x="5941968" y="3762983"/>
            <a:ext cx="0" cy="2133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Straight Arrow Connector 10">
            <a:extLst>
              <a:ext uri="{FF2B5EF4-FFF2-40B4-BE49-F238E27FC236}">
                <a16:creationId xmlns:a16="http://schemas.microsoft.com/office/drawing/2014/main" id="{8E789CC6-2536-4E13-8492-E382EF10E570}"/>
              </a:ext>
            </a:extLst>
          </p:cNvPr>
          <p:cNvCxnSpPr/>
          <p:nvPr/>
        </p:nvCxnSpPr>
        <p:spPr bwMode="auto">
          <a:xfrm>
            <a:off x="6551568" y="3762983"/>
            <a:ext cx="0" cy="2133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E4BB851D-9840-4BC4-8D3F-BDE69DABAF15}"/>
              </a:ext>
            </a:extLst>
          </p:cNvPr>
          <p:cNvCxnSpPr/>
          <p:nvPr/>
        </p:nvCxnSpPr>
        <p:spPr bwMode="auto">
          <a:xfrm>
            <a:off x="7161168" y="3762983"/>
            <a:ext cx="0" cy="2133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138AB2D2-221B-4FD5-9019-97E2CE75A856}"/>
              </a:ext>
            </a:extLst>
          </p:cNvPr>
          <p:cNvCxnSpPr/>
          <p:nvPr/>
        </p:nvCxnSpPr>
        <p:spPr bwMode="auto">
          <a:xfrm>
            <a:off x="7770768" y="3762983"/>
            <a:ext cx="0" cy="2133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5AFB8123-B9D8-407A-BA28-9CD600121195}"/>
              </a:ext>
            </a:extLst>
          </p:cNvPr>
          <p:cNvCxnSpPr/>
          <p:nvPr/>
        </p:nvCxnSpPr>
        <p:spPr bwMode="auto">
          <a:xfrm>
            <a:off x="6094368" y="3762983"/>
            <a:ext cx="0" cy="2133600"/>
          </a:xfrm>
          <a:prstGeom prst="straightConnector1">
            <a:avLst/>
          </a:prstGeom>
          <a:solidFill>
            <a:schemeClr val="accent1"/>
          </a:solidFill>
          <a:ln w="19050" cap="flat" cmpd="sng" algn="ctr">
            <a:solidFill>
              <a:srgbClr val="FF0000"/>
            </a:solidFill>
            <a:prstDash val="dash"/>
            <a:round/>
            <a:headEnd type="triangle"/>
            <a:tailEnd type="triangle"/>
          </a:ln>
          <a:effectLst/>
        </p:spPr>
      </p:cxnSp>
      <p:sp>
        <p:nvSpPr>
          <p:cNvPr id="16" name="Text Box 3">
            <a:extLst>
              <a:ext uri="{FF2B5EF4-FFF2-40B4-BE49-F238E27FC236}">
                <a16:creationId xmlns:a16="http://schemas.microsoft.com/office/drawing/2014/main" id="{91BFBBF3-3073-47C5-ABE6-36C2BCFCDCCE}"/>
              </a:ext>
            </a:extLst>
          </p:cNvPr>
          <p:cNvSpPr txBox="1">
            <a:spLocks noChangeArrowheads="1"/>
          </p:cNvSpPr>
          <p:nvPr/>
        </p:nvSpPr>
        <p:spPr bwMode="auto">
          <a:xfrm>
            <a:off x="6113420" y="4642007"/>
            <a:ext cx="4952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800" dirty="0">
                <a:solidFill>
                  <a:srgbClr val="FF0000"/>
                </a:solidFill>
                <a:latin typeface="Arial" panose="020B0604020202020204" pitchFamily="34" charset="0"/>
              </a:rPr>
              <a:t>h</a:t>
            </a:r>
          </a:p>
        </p:txBody>
      </p:sp>
      <p:sp>
        <p:nvSpPr>
          <p:cNvPr id="4" name="Oval 3">
            <a:extLst>
              <a:ext uri="{FF2B5EF4-FFF2-40B4-BE49-F238E27FC236}">
                <a16:creationId xmlns:a16="http://schemas.microsoft.com/office/drawing/2014/main" id="{9BC5884E-7219-4F05-B43A-4BD4A4C9C40E}"/>
              </a:ext>
            </a:extLst>
          </p:cNvPr>
          <p:cNvSpPr/>
          <p:nvPr/>
        </p:nvSpPr>
        <p:spPr>
          <a:xfrm>
            <a:off x="5408579" y="5380551"/>
            <a:ext cx="476235" cy="515566"/>
          </a:xfrm>
          <a:prstGeom prst="ellipse">
            <a:avLst/>
          </a:prstGeom>
          <a:solidFill>
            <a:srgbClr val="FF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66789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1.04167E-6 -7.40741E-7 L -1.04167E-6 -0.27338 " pathEditMode="relative" rAng="0" ptsTypes="AA">
                                      <p:cBhvr>
                                        <p:cTn id="6" dur="2000" fill="hold"/>
                                        <p:tgtEl>
                                          <p:spTgt spid="4"/>
                                        </p:tgtEl>
                                        <p:attrNameLst>
                                          <p:attrName>ppt_x</p:attrName>
                                          <p:attrName>ppt_y</p:attrName>
                                        </p:attrNameLst>
                                      </p:cBhvr>
                                      <p:rCtr x="0" y="-136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WORK DONE IN AN ELECTRIC FIELD</a:t>
            </a:r>
          </a:p>
        </p:txBody>
      </p:sp>
      <p:sp>
        <p:nvSpPr>
          <p:cNvPr id="3" name="Content Placeholder 2">
            <a:extLst>
              <a:ext uri="{FF2B5EF4-FFF2-40B4-BE49-F238E27FC236}">
                <a16:creationId xmlns:a16="http://schemas.microsoft.com/office/drawing/2014/main" id="{50714ED7-2042-4DBE-B49A-3409889D02C0}"/>
              </a:ext>
            </a:extLst>
          </p:cNvPr>
          <p:cNvSpPr>
            <a:spLocks noGrp="1"/>
          </p:cNvSpPr>
          <p:nvPr>
            <p:ph idx="1"/>
          </p:nvPr>
        </p:nvSpPr>
        <p:spPr>
          <a:xfrm>
            <a:off x="838200" y="1825625"/>
            <a:ext cx="10515600" cy="4667250"/>
          </a:xfrm>
        </p:spPr>
        <p:txBody>
          <a:bodyPr>
            <a:normAutofit/>
          </a:bodyPr>
          <a:lstStyle/>
          <a:p>
            <a:r>
              <a:rPr lang="en-AU" dirty="0"/>
              <a:t>Similarly, when positive charge moves with the field lines in an </a:t>
            </a:r>
            <a:r>
              <a:rPr lang="en-AU" i="1" dirty="0"/>
              <a:t>electric </a:t>
            </a:r>
            <a:r>
              <a:rPr lang="en-AU" dirty="0"/>
              <a:t>field (or when a negative charge moves in the opposite direction), then we say that the </a:t>
            </a:r>
            <a:r>
              <a:rPr lang="en-AU" i="1" dirty="0"/>
              <a:t>field</a:t>
            </a:r>
            <a:r>
              <a:rPr lang="en-AU" dirty="0"/>
              <a:t> is doing work on the object (i.e. work is being done by the field – energy is being released by the field to the object):</a:t>
            </a:r>
          </a:p>
        </p:txBody>
      </p:sp>
      <p:sp>
        <p:nvSpPr>
          <p:cNvPr id="6" name="Rectangle 5">
            <a:extLst>
              <a:ext uri="{FF2B5EF4-FFF2-40B4-BE49-F238E27FC236}">
                <a16:creationId xmlns:a16="http://schemas.microsoft.com/office/drawing/2014/main" id="{F8C9DAF0-C487-4536-8B90-D1D8903D78F4}"/>
              </a:ext>
            </a:extLst>
          </p:cNvPr>
          <p:cNvSpPr/>
          <p:nvPr/>
        </p:nvSpPr>
        <p:spPr bwMode="auto">
          <a:xfrm>
            <a:off x="4113167" y="5896583"/>
            <a:ext cx="3657599"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AU" sz="2800" b="1" i="0" u="none" strike="noStrike" cap="none" normalizeH="0" baseline="0" dirty="0">
              <a:ln>
                <a:noFill/>
              </a:ln>
              <a:solidFill>
                <a:schemeClr val="accent2"/>
              </a:solidFill>
              <a:effectLst/>
              <a:latin typeface="Arial" charset="0"/>
            </a:endParaRPr>
          </a:p>
        </p:txBody>
      </p:sp>
      <p:cxnSp>
        <p:nvCxnSpPr>
          <p:cNvPr id="7" name="Straight Arrow Connector 6">
            <a:extLst>
              <a:ext uri="{FF2B5EF4-FFF2-40B4-BE49-F238E27FC236}">
                <a16:creationId xmlns:a16="http://schemas.microsoft.com/office/drawing/2014/main" id="{D22094DF-E911-4C6F-A025-80FD817BC1EA}"/>
              </a:ext>
            </a:extLst>
          </p:cNvPr>
          <p:cNvCxnSpPr/>
          <p:nvPr/>
        </p:nvCxnSpPr>
        <p:spPr bwMode="auto">
          <a:xfrm>
            <a:off x="4113168" y="3762983"/>
            <a:ext cx="0" cy="2133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8B9AAAC3-D8EC-437A-88C8-EF9C0BBC5EA2}"/>
              </a:ext>
            </a:extLst>
          </p:cNvPr>
          <p:cNvCxnSpPr/>
          <p:nvPr/>
        </p:nvCxnSpPr>
        <p:spPr bwMode="auto">
          <a:xfrm>
            <a:off x="4722768" y="3762983"/>
            <a:ext cx="0" cy="2133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id="{6BFFAA4A-1470-4B7B-AA80-8515409EDEFA}"/>
              </a:ext>
            </a:extLst>
          </p:cNvPr>
          <p:cNvCxnSpPr/>
          <p:nvPr/>
        </p:nvCxnSpPr>
        <p:spPr bwMode="auto">
          <a:xfrm>
            <a:off x="5332368" y="3762983"/>
            <a:ext cx="0" cy="2133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0E55B0F0-3C17-44FC-8F1F-785092F06029}"/>
              </a:ext>
            </a:extLst>
          </p:cNvPr>
          <p:cNvCxnSpPr/>
          <p:nvPr/>
        </p:nvCxnSpPr>
        <p:spPr bwMode="auto">
          <a:xfrm>
            <a:off x="5941968" y="3762983"/>
            <a:ext cx="0" cy="2133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Straight Arrow Connector 10">
            <a:extLst>
              <a:ext uri="{FF2B5EF4-FFF2-40B4-BE49-F238E27FC236}">
                <a16:creationId xmlns:a16="http://schemas.microsoft.com/office/drawing/2014/main" id="{8E789CC6-2536-4E13-8492-E382EF10E570}"/>
              </a:ext>
            </a:extLst>
          </p:cNvPr>
          <p:cNvCxnSpPr/>
          <p:nvPr/>
        </p:nvCxnSpPr>
        <p:spPr bwMode="auto">
          <a:xfrm>
            <a:off x="6551568" y="3762983"/>
            <a:ext cx="0" cy="2133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E4BB851D-9840-4BC4-8D3F-BDE69DABAF15}"/>
              </a:ext>
            </a:extLst>
          </p:cNvPr>
          <p:cNvCxnSpPr/>
          <p:nvPr/>
        </p:nvCxnSpPr>
        <p:spPr bwMode="auto">
          <a:xfrm>
            <a:off x="7161168" y="3762983"/>
            <a:ext cx="0" cy="2133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138AB2D2-221B-4FD5-9019-97E2CE75A856}"/>
              </a:ext>
            </a:extLst>
          </p:cNvPr>
          <p:cNvCxnSpPr/>
          <p:nvPr/>
        </p:nvCxnSpPr>
        <p:spPr bwMode="auto">
          <a:xfrm>
            <a:off x="7770768" y="3762983"/>
            <a:ext cx="0" cy="2133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 name="Oval 3">
            <a:extLst>
              <a:ext uri="{FF2B5EF4-FFF2-40B4-BE49-F238E27FC236}">
                <a16:creationId xmlns:a16="http://schemas.microsoft.com/office/drawing/2014/main" id="{9BC5884E-7219-4F05-B43A-4BD4A4C9C40E}"/>
              </a:ext>
            </a:extLst>
          </p:cNvPr>
          <p:cNvSpPr/>
          <p:nvPr/>
        </p:nvSpPr>
        <p:spPr>
          <a:xfrm>
            <a:off x="5408579" y="3540868"/>
            <a:ext cx="476235" cy="515566"/>
          </a:xfrm>
          <a:prstGeom prst="ellipse">
            <a:avLst/>
          </a:prstGeom>
          <a:solidFill>
            <a:srgbClr val="00B0F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1"/>
                </a:solidFill>
              </a:rPr>
              <a:t>+</a:t>
            </a:r>
          </a:p>
        </p:txBody>
      </p:sp>
      <p:sp>
        <p:nvSpPr>
          <p:cNvPr id="17" name="Oval 16">
            <a:extLst>
              <a:ext uri="{FF2B5EF4-FFF2-40B4-BE49-F238E27FC236}">
                <a16:creationId xmlns:a16="http://schemas.microsoft.com/office/drawing/2014/main" id="{190D570E-9F3D-498F-AFFB-2488CD64F89B}"/>
              </a:ext>
            </a:extLst>
          </p:cNvPr>
          <p:cNvSpPr/>
          <p:nvPr/>
        </p:nvSpPr>
        <p:spPr>
          <a:xfrm>
            <a:off x="6634311" y="5381017"/>
            <a:ext cx="476235" cy="515566"/>
          </a:xfrm>
          <a:prstGeom prst="ellipse">
            <a:avLst/>
          </a:prstGeom>
          <a:solidFill>
            <a:srgbClr val="FF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1"/>
                </a:solidFill>
              </a:rPr>
              <a:t>-</a:t>
            </a:r>
          </a:p>
        </p:txBody>
      </p:sp>
    </p:spTree>
    <p:extLst>
      <p:ext uri="{BB962C8B-B14F-4D97-AF65-F5344CB8AC3E}">
        <p14:creationId xmlns:p14="http://schemas.microsoft.com/office/powerpoint/2010/main" val="17215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2"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1.04167E-6 -3.7037E-6 L -1.04167E-6 0.26783 " pathEditMode="relative" rAng="0" ptsTypes="AA">
                                      <p:cBhvr>
                                        <p:cTn id="18" dur="2000" fill="hold"/>
                                        <p:tgtEl>
                                          <p:spTgt spid="4"/>
                                        </p:tgtEl>
                                        <p:attrNameLst>
                                          <p:attrName>ppt_x</p:attrName>
                                          <p:attrName>ppt_y</p:attrName>
                                        </p:attrNameLst>
                                      </p:cBhvr>
                                      <p:rCtr x="0" y="13380"/>
                                    </p:animMotion>
                                  </p:childTnLst>
                                </p:cTn>
                              </p:par>
                              <p:par>
                                <p:cTn id="19" presetID="64" presetClass="path" presetSubtype="0" accel="50000" decel="50000" fill="hold" grpId="3" nodeType="withEffect">
                                  <p:stCondLst>
                                    <p:cond delay="0"/>
                                  </p:stCondLst>
                                  <p:childTnLst>
                                    <p:animMotion origin="layout" path="M -1.875E-6 -2.22222E-6 L 0.00065 -0.27361 " pathEditMode="relative" rAng="0" ptsTypes="AA">
                                      <p:cBhvr>
                                        <p:cTn id="20" dur="2000" fill="hold"/>
                                        <p:tgtEl>
                                          <p:spTgt spid="17"/>
                                        </p:tgtEl>
                                        <p:attrNameLst>
                                          <p:attrName>ppt_x</p:attrName>
                                          <p:attrName>ppt_y</p:attrName>
                                        </p:attrNameLst>
                                      </p:cBhvr>
                                      <p:rCtr x="26" y="-136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7" grpId="2" animBg="1"/>
      <p:bldP spid="17" grpId="3"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WORK DONE IN AN ELECTRIC FIELD</a:t>
            </a:r>
          </a:p>
        </p:txBody>
      </p:sp>
      <p:sp>
        <p:nvSpPr>
          <p:cNvPr id="3" name="Content Placeholder 2">
            <a:extLst>
              <a:ext uri="{FF2B5EF4-FFF2-40B4-BE49-F238E27FC236}">
                <a16:creationId xmlns:a16="http://schemas.microsoft.com/office/drawing/2014/main" id="{50714ED7-2042-4DBE-B49A-3409889D02C0}"/>
              </a:ext>
            </a:extLst>
          </p:cNvPr>
          <p:cNvSpPr>
            <a:spLocks noGrp="1"/>
          </p:cNvSpPr>
          <p:nvPr>
            <p:ph idx="1"/>
          </p:nvPr>
        </p:nvSpPr>
        <p:spPr>
          <a:xfrm>
            <a:off x="838200" y="1825625"/>
            <a:ext cx="10515600" cy="4667250"/>
          </a:xfrm>
        </p:spPr>
        <p:txBody>
          <a:bodyPr>
            <a:normAutofit/>
          </a:bodyPr>
          <a:lstStyle/>
          <a:p>
            <a:r>
              <a:rPr lang="en-AU" dirty="0"/>
              <a:t>When a positive charge moves </a:t>
            </a:r>
            <a:r>
              <a:rPr lang="en-AU" i="1" dirty="0"/>
              <a:t>against</a:t>
            </a:r>
            <a:r>
              <a:rPr lang="en-AU" dirty="0"/>
              <a:t> the field lines in an electric field (or when a negative charge moves with them), then we say that the </a:t>
            </a:r>
            <a:r>
              <a:rPr lang="en-AU" i="1" dirty="0"/>
              <a:t>charge</a:t>
            </a:r>
            <a:r>
              <a:rPr lang="en-AU" dirty="0"/>
              <a:t> is doing work on (or against) the field (i.e. work is being done against the field):</a:t>
            </a:r>
          </a:p>
        </p:txBody>
      </p:sp>
      <p:sp>
        <p:nvSpPr>
          <p:cNvPr id="6" name="Rectangle 5">
            <a:extLst>
              <a:ext uri="{FF2B5EF4-FFF2-40B4-BE49-F238E27FC236}">
                <a16:creationId xmlns:a16="http://schemas.microsoft.com/office/drawing/2014/main" id="{F8C9DAF0-C487-4536-8B90-D1D8903D78F4}"/>
              </a:ext>
            </a:extLst>
          </p:cNvPr>
          <p:cNvSpPr/>
          <p:nvPr/>
        </p:nvSpPr>
        <p:spPr bwMode="auto">
          <a:xfrm>
            <a:off x="4113167" y="5896583"/>
            <a:ext cx="3657599"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AU" sz="2800" b="1" i="0" u="none" strike="noStrike" cap="none" normalizeH="0" baseline="0" dirty="0">
              <a:ln>
                <a:noFill/>
              </a:ln>
              <a:solidFill>
                <a:schemeClr val="accent2"/>
              </a:solidFill>
              <a:effectLst/>
              <a:latin typeface="Arial" charset="0"/>
            </a:endParaRPr>
          </a:p>
        </p:txBody>
      </p:sp>
      <p:cxnSp>
        <p:nvCxnSpPr>
          <p:cNvPr id="7" name="Straight Arrow Connector 6">
            <a:extLst>
              <a:ext uri="{FF2B5EF4-FFF2-40B4-BE49-F238E27FC236}">
                <a16:creationId xmlns:a16="http://schemas.microsoft.com/office/drawing/2014/main" id="{D22094DF-E911-4C6F-A025-80FD817BC1EA}"/>
              </a:ext>
            </a:extLst>
          </p:cNvPr>
          <p:cNvCxnSpPr/>
          <p:nvPr/>
        </p:nvCxnSpPr>
        <p:spPr bwMode="auto">
          <a:xfrm>
            <a:off x="4113168" y="3762983"/>
            <a:ext cx="0" cy="2133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8B9AAAC3-D8EC-437A-88C8-EF9C0BBC5EA2}"/>
              </a:ext>
            </a:extLst>
          </p:cNvPr>
          <p:cNvCxnSpPr/>
          <p:nvPr/>
        </p:nvCxnSpPr>
        <p:spPr bwMode="auto">
          <a:xfrm>
            <a:off x="4722768" y="3762983"/>
            <a:ext cx="0" cy="2133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id="{6BFFAA4A-1470-4B7B-AA80-8515409EDEFA}"/>
              </a:ext>
            </a:extLst>
          </p:cNvPr>
          <p:cNvCxnSpPr/>
          <p:nvPr/>
        </p:nvCxnSpPr>
        <p:spPr bwMode="auto">
          <a:xfrm>
            <a:off x="5332368" y="3762983"/>
            <a:ext cx="0" cy="2133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0E55B0F0-3C17-44FC-8F1F-785092F06029}"/>
              </a:ext>
            </a:extLst>
          </p:cNvPr>
          <p:cNvCxnSpPr/>
          <p:nvPr/>
        </p:nvCxnSpPr>
        <p:spPr bwMode="auto">
          <a:xfrm>
            <a:off x="5941968" y="3762983"/>
            <a:ext cx="0" cy="2133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Straight Arrow Connector 10">
            <a:extLst>
              <a:ext uri="{FF2B5EF4-FFF2-40B4-BE49-F238E27FC236}">
                <a16:creationId xmlns:a16="http://schemas.microsoft.com/office/drawing/2014/main" id="{8E789CC6-2536-4E13-8492-E382EF10E570}"/>
              </a:ext>
            </a:extLst>
          </p:cNvPr>
          <p:cNvCxnSpPr/>
          <p:nvPr/>
        </p:nvCxnSpPr>
        <p:spPr bwMode="auto">
          <a:xfrm>
            <a:off x="6551568" y="3762983"/>
            <a:ext cx="0" cy="2133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E4BB851D-9840-4BC4-8D3F-BDE69DABAF15}"/>
              </a:ext>
            </a:extLst>
          </p:cNvPr>
          <p:cNvCxnSpPr/>
          <p:nvPr/>
        </p:nvCxnSpPr>
        <p:spPr bwMode="auto">
          <a:xfrm>
            <a:off x="7161168" y="3762983"/>
            <a:ext cx="0" cy="2133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138AB2D2-221B-4FD5-9019-97E2CE75A856}"/>
              </a:ext>
            </a:extLst>
          </p:cNvPr>
          <p:cNvCxnSpPr/>
          <p:nvPr/>
        </p:nvCxnSpPr>
        <p:spPr bwMode="auto">
          <a:xfrm>
            <a:off x="7770768" y="3762983"/>
            <a:ext cx="0" cy="2133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 name="Oval 3">
            <a:extLst>
              <a:ext uri="{FF2B5EF4-FFF2-40B4-BE49-F238E27FC236}">
                <a16:creationId xmlns:a16="http://schemas.microsoft.com/office/drawing/2014/main" id="{9BC5884E-7219-4F05-B43A-4BD4A4C9C40E}"/>
              </a:ext>
            </a:extLst>
          </p:cNvPr>
          <p:cNvSpPr/>
          <p:nvPr/>
        </p:nvSpPr>
        <p:spPr>
          <a:xfrm>
            <a:off x="5408579" y="5380554"/>
            <a:ext cx="476235" cy="515566"/>
          </a:xfrm>
          <a:prstGeom prst="ellipse">
            <a:avLst/>
          </a:prstGeom>
          <a:solidFill>
            <a:srgbClr val="00B0F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1"/>
                </a:solidFill>
              </a:rPr>
              <a:t>+</a:t>
            </a:r>
          </a:p>
        </p:txBody>
      </p:sp>
      <p:sp>
        <p:nvSpPr>
          <p:cNvPr id="17" name="Oval 16">
            <a:extLst>
              <a:ext uri="{FF2B5EF4-FFF2-40B4-BE49-F238E27FC236}">
                <a16:creationId xmlns:a16="http://schemas.microsoft.com/office/drawing/2014/main" id="{190D570E-9F3D-498F-AFFB-2488CD64F89B}"/>
              </a:ext>
            </a:extLst>
          </p:cNvPr>
          <p:cNvSpPr/>
          <p:nvPr/>
        </p:nvSpPr>
        <p:spPr>
          <a:xfrm>
            <a:off x="6634311" y="3486902"/>
            <a:ext cx="476235" cy="515566"/>
          </a:xfrm>
          <a:prstGeom prst="ellipse">
            <a:avLst/>
          </a:prstGeom>
          <a:solidFill>
            <a:srgbClr val="FF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1"/>
                </a:solidFill>
              </a:rPr>
              <a:t>-</a:t>
            </a:r>
          </a:p>
        </p:txBody>
      </p:sp>
    </p:spTree>
    <p:extLst>
      <p:ext uri="{BB962C8B-B14F-4D97-AF65-F5344CB8AC3E}">
        <p14:creationId xmlns:p14="http://schemas.microsoft.com/office/powerpoint/2010/main" val="227524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875E-6 -3.33333E-6 L -1.875E-6 0.27431 " pathEditMode="relative" rAng="0" ptsTypes="AA">
                                      <p:cBhvr>
                                        <p:cTn id="6" dur="2000" fill="hold"/>
                                        <p:tgtEl>
                                          <p:spTgt spid="17"/>
                                        </p:tgtEl>
                                        <p:attrNameLst>
                                          <p:attrName>ppt_x</p:attrName>
                                          <p:attrName>ppt_y</p:attrName>
                                        </p:attrNameLst>
                                      </p:cBhvr>
                                      <p:rCtr x="0" y="13704"/>
                                    </p:animMotion>
                                  </p:childTnLst>
                                </p:cTn>
                              </p:par>
                              <p:par>
                                <p:cTn id="7" presetID="64" presetClass="path" presetSubtype="0" accel="50000" decel="50000" fill="hold" grpId="0" nodeType="withEffect">
                                  <p:stCondLst>
                                    <p:cond delay="0"/>
                                  </p:stCondLst>
                                  <p:childTnLst>
                                    <p:animMotion origin="layout" path="M -1.04167E-6 -7.40741E-7 L -1.04167E-6 -0.27338 " pathEditMode="relative" rAng="0" ptsTypes="AA">
                                      <p:cBhvr>
                                        <p:cTn id="8" dur="2000" fill="hold"/>
                                        <p:tgtEl>
                                          <p:spTgt spid="4"/>
                                        </p:tgtEl>
                                        <p:attrNameLst>
                                          <p:attrName>ppt_x</p:attrName>
                                          <p:attrName>ppt_y</p:attrName>
                                        </p:attrNameLst>
                                      </p:cBhvr>
                                      <p:rCtr x="0" y="-136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WORK DONE IN AN ELECTRIC FIELD</a:t>
            </a:r>
          </a:p>
        </p:txBody>
      </p:sp>
      <p:sp>
        <p:nvSpPr>
          <p:cNvPr id="3" name="Content Placeholder 2">
            <a:extLst>
              <a:ext uri="{FF2B5EF4-FFF2-40B4-BE49-F238E27FC236}">
                <a16:creationId xmlns:a16="http://schemas.microsoft.com/office/drawing/2014/main" id="{50714ED7-2042-4DBE-B49A-3409889D02C0}"/>
              </a:ext>
            </a:extLst>
          </p:cNvPr>
          <p:cNvSpPr>
            <a:spLocks noGrp="1"/>
          </p:cNvSpPr>
          <p:nvPr>
            <p:ph idx="1"/>
          </p:nvPr>
        </p:nvSpPr>
        <p:spPr>
          <a:xfrm>
            <a:off x="838200" y="1825625"/>
            <a:ext cx="10515600" cy="4667250"/>
          </a:xfrm>
        </p:spPr>
        <p:txBody>
          <a:bodyPr>
            <a:normAutofit/>
          </a:bodyPr>
          <a:lstStyle/>
          <a:p>
            <a:r>
              <a:rPr lang="en-AU" dirty="0"/>
              <a:t>For work to be done, the direction of motion must be parallel to the field lines, not perpendicular.</a:t>
            </a:r>
          </a:p>
        </p:txBody>
      </p:sp>
      <p:pic>
        <p:nvPicPr>
          <p:cNvPr id="5" name="Picture 4">
            <a:extLst>
              <a:ext uri="{FF2B5EF4-FFF2-40B4-BE49-F238E27FC236}">
                <a16:creationId xmlns:a16="http://schemas.microsoft.com/office/drawing/2014/main" id="{69D62CEF-8CA4-4127-92B8-B7A873CD69AA}"/>
              </a:ext>
            </a:extLst>
          </p:cNvPr>
          <p:cNvPicPr>
            <a:picLocks noChangeAspect="1"/>
          </p:cNvPicPr>
          <p:nvPr/>
        </p:nvPicPr>
        <p:blipFill>
          <a:blip r:embed="rId2"/>
          <a:stretch>
            <a:fillRect/>
          </a:stretch>
        </p:blipFill>
        <p:spPr>
          <a:xfrm>
            <a:off x="3187125" y="3197461"/>
            <a:ext cx="6382694" cy="2425126"/>
          </a:xfrm>
          <a:prstGeom prst="rect">
            <a:avLst/>
          </a:prstGeom>
        </p:spPr>
      </p:pic>
    </p:spTree>
    <p:extLst>
      <p:ext uri="{BB962C8B-B14F-4D97-AF65-F5344CB8AC3E}">
        <p14:creationId xmlns:p14="http://schemas.microsoft.com/office/powerpoint/2010/main" val="3882751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ELECTRIC FIELD LINES</a:t>
            </a:r>
          </a:p>
        </p:txBody>
      </p:sp>
      <p:sp>
        <p:nvSpPr>
          <p:cNvPr id="3" name="Content Placeholder 2">
            <a:extLst>
              <a:ext uri="{FF2B5EF4-FFF2-40B4-BE49-F238E27FC236}">
                <a16:creationId xmlns:a16="http://schemas.microsoft.com/office/drawing/2014/main" id="{50714ED7-2042-4DBE-B49A-3409889D02C0}"/>
              </a:ext>
            </a:extLst>
          </p:cNvPr>
          <p:cNvSpPr>
            <a:spLocks noGrp="1"/>
          </p:cNvSpPr>
          <p:nvPr>
            <p:ph idx="1"/>
          </p:nvPr>
        </p:nvSpPr>
        <p:spPr>
          <a:xfrm>
            <a:off x="838200" y="1825625"/>
            <a:ext cx="10515600" cy="693839"/>
          </a:xfrm>
        </p:spPr>
        <p:txBody>
          <a:bodyPr/>
          <a:lstStyle/>
          <a:p>
            <a:r>
              <a:rPr lang="en-AU" dirty="0"/>
              <a:t>The electric field between two charged plates looks thus:</a:t>
            </a:r>
          </a:p>
        </p:txBody>
      </p:sp>
      <p:pic>
        <p:nvPicPr>
          <p:cNvPr id="4" name="Picture 3">
            <a:extLst>
              <a:ext uri="{FF2B5EF4-FFF2-40B4-BE49-F238E27FC236}">
                <a16:creationId xmlns:a16="http://schemas.microsoft.com/office/drawing/2014/main" id="{C6F28127-35DF-47F4-AD4A-AC5871E67206}"/>
              </a:ext>
            </a:extLst>
          </p:cNvPr>
          <p:cNvPicPr>
            <a:picLocks noChangeAspect="1"/>
          </p:cNvPicPr>
          <p:nvPr/>
        </p:nvPicPr>
        <p:blipFill>
          <a:blip r:embed="rId2"/>
          <a:stretch>
            <a:fillRect/>
          </a:stretch>
        </p:blipFill>
        <p:spPr>
          <a:xfrm>
            <a:off x="3267025" y="2657327"/>
            <a:ext cx="5264521" cy="1543345"/>
          </a:xfrm>
          <a:prstGeom prst="rect">
            <a:avLst/>
          </a:prstGeom>
        </p:spPr>
      </p:pic>
      <p:pic>
        <p:nvPicPr>
          <p:cNvPr id="6" name="Picture 5">
            <a:extLst>
              <a:ext uri="{FF2B5EF4-FFF2-40B4-BE49-F238E27FC236}">
                <a16:creationId xmlns:a16="http://schemas.microsoft.com/office/drawing/2014/main" id="{B955C427-53E7-4E0C-8721-26CFC8525F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3774" y="4254500"/>
            <a:ext cx="3790950" cy="2238375"/>
          </a:xfrm>
          <a:prstGeom prst="rect">
            <a:avLst/>
          </a:prstGeom>
        </p:spPr>
      </p:pic>
      <p:sp>
        <p:nvSpPr>
          <p:cNvPr id="7" name="Content Placeholder 2">
            <a:extLst>
              <a:ext uri="{FF2B5EF4-FFF2-40B4-BE49-F238E27FC236}">
                <a16:creationId xmlns:a16="http://schemas.microsoft.com/office/drawing/2014/main" id="{40F45839-F04E-443A-BCCA-30DF620CD15B}"/>
              </a:ext>
            </a:extLst>
          </p:cNvPr>
          <p:cNvSpPr txBox="1">
            <a:spLocks/>
          </p:cNvSpPr>
          <p:nvPr/>
        </p:nvSpPr>
        <p:spPr>
          <a:xfrm>
            <a:off x="8284724" y="4340211"/>
            <a:ext cx="3046379" cy="206058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One plate is charged, the other is earthed (i.e. potential = 0). Electric field still possible due to the one charged plate.</a:t>
            </a:r>
          </a:p>
        </p:txBody>
      </p:sp>
    </p:spTree>
    <p:extLst>
      <p:ext uri="{BB962C8B-B14F-4D97-AF65-F5344CB8AC3E}">
        <p14:creationId xmlns:p14="http://schemas.microsoft.com/office/powerpoint/2010/main" val="3201564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ELECTRIC FIELD LINES</a:t>
            </a:r>
          </a:p>
        </p:txBody>
      </p:sp>
      <p:sp>
        <p:nvSpPr>
          <p:cNvPr id="3" name="Content Placeholder 2">
            <a:extLst>
              <a:ext uri="{FF2B5EF4-FFF2-40B4-BE49-F238E27FC236}">
                <a16:creationId xmlns:a16="http://schemas.microsoft.com/office/drawing/2014/main" id="{50714ED7-2042-4DBE-B49A-3409889D02C0}"/>
              </a:ext>
            </a:extLst>
          </p:cNvPr>
          <p:cNvSpPr>
            <a:spLocks noGrp="1"/>
          </p:cNvSpPr>
          <p:nvPr>
            <p:ph idx="1"/>
          </p:nvPr>
        </p:nvSpPr>
        <p:spPr/>
        <p:txBody>
          <a:bodyPr/>
          <a:lstStyle/>
          <a:p>
            <a:r>
              <a:rPr lang="en-AU" dirty="0"/>
              <a:t>Recall that, when it comes to charged particles, the rule is ‘opposites attract’ (and like-charges repel).</a:t>
            </a:r>
          </a:p>
          <a:p>
            <a:r>
              <a:rPr lang="en-AU" dirty="0"/>
              <a:t>The only way to detect an electric field is to observe its’ effect on a charged particle, called a ‘test-charge’.</a:t>
            </a:r>
          </a:p>
          <a:p>
            <a:r>
              <a:rPr lang="en-AU" dirty="0"/>
              <a:t>One way to recall the proper direction of electric field lines is to realise that the direction of the field lines tells us the direction of the </a:t>
            </a:r>
            <a:r>
              <a:rPr lang="en-AU" b="1" dirty="0"/>
              <a:t>resultant force </a:t>
            </a:r>
            <a:r>
              <a:rPr lang="en-AU" dirty="0"/>
              <a:t>on a </a:t>
            </a:r>
            <a:r>
              <a:rPr lang="en-AU" i="1" dirty="0"/>
              <a:t>positively-charged</a:t>
            </a:r>
            <a:r>
              <a:rPr lang="en-AU" dirty="0"/>
              <a:t> test particle (the resultant force on a </a:t>
            </a:r>
            <a:r>
              <a:rPr lang="en-AU" i="1" dirty="0"/>
              <a:t>negatively-charged</a:t>
            </a:r>
            <a:r>
              <a:rPr lang="en-AU" dirty="0"/>
              <a:t> test particle is simply the </a:t>
            </a:r>
            <a:r>
              <a:rPr lang="en-AU" i="1" dirty="0"/>
              <a:t>opposite</a:t>
            </a:r>
            <a:r>
              <a:rPr lang="en-AU" dirty="0"/>
              <a:t> direction).</a:t>
            </a:r>
          </a:p>
        </p:txBody>
      </p:sp>
    </p:spTree>
    <p:extLst>
      <p:ext uri="{BB962C8B-B14F-4D97-AF65-F5344CB8AC3E}">
        <p14:creationId xmlns:p14="http://schemas.microsoft.com/office/powerpoint/2010/main" val="3791865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TEST CHARGE</a:t>
            </a:r>
          </a:p>
        </p:txBody>
      </p:sp>
      <p:sp>
        <p:nvSpPr>
          <p:cNvPr id="6" name="Oval 5">
            <a:extLst>
              <a:ext uri="{FF2B5EF4-FFF2-40B4-BE49-F238E27FC236}">
                <a16:creationId xmlns:a16="http://schemas.microsoft.com/office/drawing/2014/main" id="{B74D25C7-1559-4B48-AD09-79D6B832F6C1}"/>
              </a:ext>
            </a:extLst>
          </p:cNvPr>
          <p:cNvSpPr/>
          <p:nvPr/>
        </p:nvSpPr>
        <p:spPr>
          <a:xfrm>
            <a:off x="2740241" y="3400148"/>
            <a:ext cx="585926" cy="568171"/>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a:t>
            </a:r>
          </a:p>
        </p:txBody>
      </p:sp>
      <p:cxnSp>
        <p:nvCxnSpPr>
          <p:cNvPr id="8" name="Straight Arrow Connector 7">
            <a:extLst>
              <a:ext uri="{FF2B5EF4-FFF2-40B4-BE49-F238E27FC236}">
                <a16:creationId xmlns:a16="http://schemas.microsoft.com/office/drawing/2014/main" id="{B390A0C6-3844-4ED5-855E-32FB1AB549DB}"/>
              </a:ext>
            </a:extLst>
          </p:cNvPr>
          <p:cNvCxnSpPr>
            <a:cxnSpLocks/>
            <a:stCxn id="6" idx="0"/>
          </p:cNvCxnSpPr>
          <p:nvPr/>
        </p:nvCxnSpPr>
        <p:spPr>
          <a:xfrm flipV="1">
            <a:off x="3033204" y="2494626"/>
            <a:ext cx="0" cy="905522"/>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BDD6FE0-4B08-4E68-8CD1-F7B398B91879}"/>
              </a:ext>
            </a:extLst>
          </p:cNvPr>
          <p:cNvCxnSpPr>
            <a:cxnSpLocks/>
            <a:stCxn id="6" idx="6"/>
          </p:cNvCxnSpPr>
          <p:nvPr/>
        </p:nvCxnSpPr>
        <p:spPr>
          <a:xfrm flipV="1">
            <a:off x="3326167" y="3684233"/>
            <a:ext cx="929936" cy="1"/>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753BC61-0F20-470C-A348-F61F123E094F}"/>
              </a:ext>
            </a:extLst>
          </p:cNvPr>
          <p:cNvCxnSpPr>
            <a:cxnSpLocks/>
            <a:stCxn id="6" idx="5"/>
          </p:cNvCxnSpPr>
          <p:nvPr/>
        </p:nvCxnSpPr>
        <p:spPr>
          <a:xfrm>
            <a:off x="3240360" y="3885112"/>
            <a:ext cx="657564" cy="64030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AF65697-00EC-4F5F-A55A-0B3B8C3A26B4}"/>
              </a:ext>
            </a:extLst>
          </p:cNvPr>
          <p:cNvCxnSpPr>
            <a:cxnSpLocks/>
            <a:stCxn id="6" idx="7"/>
          </p:cNvCxnSpPr>
          <p:nvPr/>
        </p:nvCxnSpPr>
        <p:spPr>
          <a:xfrm flipV="1">
            <a:off x="3240360" y="2843054"/>
            <a:ext cx="657564" cy="640301"/>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849F50-9555-484A-9A7D-1812904DC2C5}"/>
              </a:ext>
            </a:extLst>
          </p:cNvPr>
          <p:cNvCxnSpPr>
            <a:cxnSpLocks/>
            <a:stCxn id="6" idx="1"/>
          </p:cNvCxnSpPr>
          <p:nvPr/>
        </p:nvCxnSpPr>
        <p:spPr>
          <a:xfrm flipH="1" flipV="1">
            <a:off x="2168484" y="2843054"/>
            <a:ext cx="657564" cy="640301"/>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0381849-4D35-4901-A22D-9E94C8D326D8}"/>
              </a:ext>
            </a:extLst>
          </p:cNvPr>
          <p:cNvCxnSpPr>
            <a:cxnSpLocks/>
            <a:stCxn id="6" idx="2"/>
          </p:cNvCxnSpPr>
          <p:nvPr/>
        </p:nvCxnSpPr>
        <p:spPr>
          <a:xfrm flipH="1" flipV="1">
            <a:off x="1810305" y="3684233"/>
            <a:ext cx="929936" cy="1"/>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1299FFA-0867-4857-9A17-2C5D1A884788}"/>
              </a:ext>
            </a:extLst>
          </p:cNvPr>
          <p:cNvCxnSpPr>
            <a:cxnSpLocks/>
            <a:stCxn id="6" idx="3"/>
          </p:cNvCxnSpPr>
          <p:nvPr/>
        </p:nvCxnSpPr>
        <p:spPr>
          <a:xfrm flipH="1">
            <a:off x="2168484" y="3885112"/>
            <a:ext cx="657564" cy="64030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F9760F3-D33A-4106-A141-921C4A1ECA08}"/>
              </a:ext>
            </a:extLst>
          </p:cNvPr>
          <p:cNvCxnSpPr>
            <a:cxnSpLocks/>
            <a:stCxn id="6" idx="4"/>
          </p:cNvCxnSpPr>
          <p:nvPr/>
        </p:nvCxnSpPr>
        <p:spPr>
          <a:xfrm>
            <a:off x="3033204" y="3968319"/>
            <a:ext cx="0" cy="905521"/>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F5BF2B-CE93-4A65-BC2F-C807A6C51484}"/>
              </a:ext>
            </a:extLst>
          </p:cNvPr>
          <p:cNvCxnSpPr/>
          <p:nvPr/>
        </p:nvCxnSpPr>
        <p:spPr>
          <a:xfrm>
            <a:off x="60960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F5F3AB3-EFAB-4740-9AC8-CD1C2CC325AF}"/>
              </a:ext>
            </a:extLst>
          </p:cNvPr>
          <p:cNvSpPr/>
          <p:nvPr/>
        </p:nvSpPr>
        <p:spPr>
          <a:xfrm>
            <a:off x="8865833" y="3400148"/>
            <a:ext cx="585926" cy="568171"/>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a:t>
            </a:r>
          </a:p>
        </p:txBody>
      </p:sp>
      <p:cxnSp>
        <p:nvCxnSpPr>
          <p:cNvPr id="37" name="Straight Arrow Connector 36">
            <a:extLst>
              <a:ext uri="{FF2B5EF4-FFF2-40B4-BE49-F238E27FC236}">
                <a16:creationId xmlns:a16="http://schemas.microsoft.com/office/drawing/2014/main" id="{EFEE1202-9D76-43D6-95BD-675761A50A58}"/>
              </a:ext>
            </a:extLst>
          </p:cNvPr>
          <p:cNvCxnSpPr>
            <a:cxnSpLocks/>
            <a:stCxn id="36" idx="0"/>
          </p:cNvCxnSpPr>
          <p:nvPr/>
        </p:nvCxnSpPr>
        <p:spPr>
          <a:xfrm flipV="1">
            <a:off x="9158796" y="2494626"/>
            <a:ext cx="0" cy="905522"/>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4179E2B-2EFC-4A97-8377-6EE47957C19F}"/>
              </a:ext>
            </a:extLst>
          </p:cNvPr>
          <p:cNvCxnSpPr>
            <a:cxnSpLocks/>
            <a:stCxn id="36" idx="6"/>
          </p:cNvCxnSpPr>
          <p:nvPr/>
        </p:nvCxnSpPr>
        <p:spPr>
          <a:xfrm flipV="1">
            <a:off x="9451759" y="3684233"/>
            <a:ext cx="929936" cy="1"/>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C203D6E-ABD3-4C9B-B831-4E79E10AB17C}"/>
              </a:ext>
            </a:extLst>
          </p:cNvPr>
          <p:cNvCxnSpPr>
            <a:cxnSpLocks/>
            <a:stCxn id="36" idx="5"/>
          </p:cNvCxnSpPr>
          <p:nvPr/>
        </p:nvCxnSpPr>
        <p:spPr>
          <a:xfrm>
            <a:off x="9365952" y="3885112"/>
            <a:ext cx="657564" cy="64030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0FCE3A2-18B2-4B0E-9340-5BA644017C83}"/>
              </a:ext>
            </a:extLst>
          </p:cNvPr>
          <p:cNvCxnSpPr>
            <a:cxnSpLocks/>
            <a:stCxn id="36" idx="7"/>
          </p:cNvCxnSpPr>
          <p:nvPr/>
        </p:nvCxnSpPr>
        <p:spPr>
          <a:xfrm flipV="1">
            <a:off x="9365952" y="2843054"/>
            <a:ext cx="657564" cy="640301"/>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17EDD51-71AA-416B-A449-AD08094611BC}"/>
              </a:ext>
            </a:extLst>
          </p:cNvPr>
          <p:cNvCxnSpPr>
            <a:cxnSpLocks/>
            <a:stCxn id="36" idx="1"/>
          </p:cNvCxnSpPr>
          <p:nvPr/>
        </p:nvCxnSpPr>
        <p:spPr>
          <a:xfrm flipH="1" flipV="1">
            <a:off x="8294076" y="2843054"/>
            <a:ext cx="657564" cy="640301"/>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0F0E472-B68F-4A87-AE90-7C8C79B6C155}"/>
              </a:ext>
            </a:extLst>
          </p:cNvPr>
          <p:cNvCxnSpPr>
            <a:cxnSpLocks/>
            <a:stCxn id="36" idx="2"/>
          </p:cNvCxnSpPr>
          <p:nvPr/>
        </p:nvCxnSpPr>
        <p:spPr>
          <a:xfrm flipH="1" flipV="1">
            <a:off x="7935897" y="3684233"/>
            <a:ext cx="929936" cy="1"/>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F3D741F-5C35-4EE6-9ADF-9DEB594D02C2}"/>
              </a:ext>
            </a:extLst>
          </p:cNvPr>
          <p:cNvCxnSpPr>
            <a:cxnSpLocks/>
            <a:stCxn id="36" idx="3"/>
          </p:cNvCxnSpPr>
          <p:nvPr/>
        </p:nvCxnSpPr>
        <p:spPr>
          <a:xfrm flipH="1">
            <a:off x="8294076" y="3885112"/>
            <a:ext cx="657564" cy="64030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F90B609-4DA9-4168-BC85-AB12949B84E6}"/>
              </a:ext>
            </a:extLst>
          </p:cNvPr>
          <p:cNvCxnSpPr>
            <a:cxnSpLocks/>
            <a:stCxn id="36" idx="4"/>
          </p:cNvCxnSpPr>
          <p:nvPr/>
        </p:nvCxnSpPr>
        <p:spPr>
          <a:xfrm>
            <a:off x="9158796" y="3968319"/>
            <a:ext cx="0" cy="905521"/>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DFFB6DAD-2C85-493B-9ABB-DE759DD5D402}"/>
              </a:ext>
            </a:extLst>
          </p:cNvPr>
          <p:cNvSpPr/>
          <p:nvPr/>
        </p:nvSpPr>
        <p:spPr>
          <a:xfrm>
            <a:off x="3963139" y="3396839"/>
            <a:ext cx="585926" cy="568171"/>
          </a:xfrm>
          <a:prstGeom prst="ellipse">
            <a:avLst/>
          </a:prstGeom>
          <a:solidFill>
            <a:srgbClr val="00B0F0"/>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a:t>
            </a:r>
          </a:p>
        </p:txBody>
      </p:sp>
      <p:sp>
        <p:nvSpPr>
          <p:cNvPr id="46" name="Oval 45">
            <a:extLst>
              <a:ext uri="{FF2B5EF4-FFF2-40B4-BE49-F238E27FC236}">
                <a16:creationId xmlns:a16="http://schemas.microsoft.com/office/drawing/2014/main" id="{D58FCAC1-409F-4F63-BE17-AF28D83E5685}"/>
              </a:ext>
            </a:extLst>
          </p:cNvPr>
          <p:cNvSpPr/>
          <p:nvPr/>
        </p:nvSpPr>
        <p:spPr>
          <a:xfrm>
            <a:off x="10322411" y="3396840"/>
            <a:ext cx="585926" cy="568171"/>
          </a:xfrm>
          <a:prstGeom prst="ellipse">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a:t>
            </a:r>
          </a:p>
        </p:txBody>
      </p:sp>
    </p:spTree>
    <p:extLst>
      <p:ext uri="{BB962C8B-B14F-4D97-AF65-F5344CB8AC3E}">
        <p14:creationId xmlns:p14="http://schemas.microsoft.com/office/powerpoint/2010/main" val="322457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1"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580">
                                          <p:stCondLst>
                                            <p:cond delay="0"/>
                                          </p:stCondLst>
                                        </p:cTn>
                                        <p:tgtEl>
                                          <p:spTgt spid="45"/>
                                        </p:tgtEl>
                                      </p:cBhvr>
                                    </p:animEffect>
                                    <p:anim calcmode="lin" valueType="num">
                                      <p:cBhvr>
                                        <p:cTn id="8" dur="1822" tmFilter="0,0; 0.14,0.36; 0.43,0.73; 0.71,0.91; 1.0,1.0">
                                          <p:stCondLst>
                                            <p:cond delay="0"/>
                                          </p:stCondLst>
                                        </p:cTn>
                                        <p:tgtEl>
                                          <p:spTgt spid="4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5"/>
                                        </p:tgtEl>
                                        <p:attrNameLst>
                                          <p:attrName>ppt_y</p:attrName>
                                        </p:attrNameLst>
                                      </p:cBhvr>
                                      <p:tavLst>
                                        <p:tav tm="0" fmla="#ppt_y-sin(pi*$)/81">
                                          <p:val>
                                            <p:fltVal val="0"/>
                                          </p:val>
                                        </p:tav>
                                        <p:tav tm="100000">
                                          <p:val>
                                            <p:fltVal val="1"/>
                                          </p:val>
                                        </p:tav>
                                      </p:tavLst>
                                    </p:anim>
                                    <p:animScale>
                                      <p:cBhvr>
                                        <p:cTn id="13" dur="26">
                                          <p:stCondLst>
                                            <p:cond delay="650"/>
                                          </p:stCondLst>
                                        </p:cTn>
                                        <p:tgtEl>
                                          <p:spTgt spid="45"/>
                                        </p:tgtEl>
                                      </p:cBhvr>
                                      <p:to x="100000" y="60000"/>
                                    </p:animScale>
                                    <p:animScale>
                                      <p:cBhvr>
                                        <p:cTn id="14" dur="166" decel="50000">
                                          <p:stCondLst>
                                            <p:cond delay="676"/>
                                          </p:stCondLst>
                                        </p:cTn>
                                        <p:tgtEl>
                                          <p:spTgt spid="45"/>
                                        </p:tgtEl>
                                      </p:cBhvr>
                                      <p:to x="100000" y="100000"/>
                                    </p:animScale>
                                    <p:animScale>
                                      <p:cBhvr>
                                        <p:cTn id="15" dur="26">
                                          <p:stCondLst>
                                            <p:cond delay="1312"/>
                                          </p:stCondLst>
                                        </p:cTn>
                                        <p:tgtEl>
                                          <p:spTgt spid="45"/>
                                        </p:tgtEl>
                                      </p:cBhvr>
                                      <p:to x="100000" y="80000"/>
                                    </p:animScale>
                                    <p:animScale>
                                      <p:cBhvr>
                                        <p:cTn id="16" dur="166" decel="50000">
                                          <p:stCondLst>
                                            <p:cond delay="1338"/>
                                          </p:stCondLst>
                                        </p:cTn>
                                        <p:tgtEl>
                                          <p:spTgt spid="45"/>
                                        </p:tgtEl>
                                      </p:cBhvr>
                                      <p:to x="100000" y="100000"/>
                                    </p:animScale>
                                    <p:animScale>
                                      <p:cBhvr>
                                        <p:cTn id="17" dur="26">
                                          <p:stCondLst>
                                            <p:cond delay="1642"/>
                                          </p:stCondLst>
                                        </p:cTn>
                                        <p:tgtEl>
                                          <p:spTgt spid="45"/>
                                        </p:tgtEl>
                                      </p:cBhvr>
                                      <p:to x="100000" y="90000"/>
                                    </p:animScale>
                                    <p:animScale>
                                      <p:cBhvr>
                                        <p:cTn id="18" dur="166" decel="50000">
                                          <p:stCondLst>
                                            <p:cond delay="1668"/>
                                          </p:stCondLst>
                                        </p:cTn>
                                        <p:tgtEl>
                                          <p:spTgt spid="45"/>
                                        </p:tgtEl>
                                      </p:cBhvr>
                                      <p:to x="100000" y="100000"/>
                                    </p:animScale>
                                    <p:animScale>
                                      <p:cBhvr>
                                        <p:cTn id="19" dur="26">
                                          <p:stCondLst>
                                            <p:cond delay="1808"/>
                                          </p:stCondLst>
                                        </p:cTn>
                                        <p:tgtEl>
                                          <p:spTgt spid="45"/>
                                        </p:tgtEl>
                                      </p:cBhvr>
                                      <p:to x="100000" y="95000"/>
                                    </p:animScale>
                                    <p:animScale>
                                      <p:cBhvr>
                                        <p:cTn id="20" dur="166" decel="50000">
                                          <p:stCondLst>
                                            <p:cond delay="1834"/>
                                          </p:stCondLst>
                                        </p:cTn>
                                        <p:tgtEl>
                                          <p:spTgt spid="45"/>
                                        </p:tgtEl>
                                      </p:cBhvr>
                                      <p:to x="100000" y="100000"/>
                                    </p:animScale>
                                  </p:childTnLst>
                                </p:cTn>
                              </p:par>
                              <p:par>
                                <p:cTn id="21" presetID="26" presetClass="entr" presetSubtype="0" fill="hold" grpId="1"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down)">
                                      <p:cBhvr>
                                        <p:cTn id="23" dur="580">
                                          <p:stCondLst>
                                            <p:cond delay="0"/>
                                          </p:stCondLst>
                                        </p:cTn>
                                        <p:tgtEl>
                                          <p:spTgt spid="46"/>
                                        </p:tgtEl>
                                      </p:cBhvr>
                                    </p:animEffect>
                                    <p:anim calcmode="lin" valueType="num">
                                      <p:cBhvr>
                                        <p:cTn id="24" dur="1822" tmFilter="0,0; 0.14,0.36; 0.43,0.73; 0.71,0.91; 1.0,1.0">
                                          <p:stCondLst>
                                            <p:cond delay="0"/>
                                          </p:stCondLst>
                                        </p:cTn>
                                        <p:tgtEl>
                                          <p:spTgt spid="46"/>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6"/>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6"/>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6"/>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6"/>
                                        </p:tgtEl>
                                        <p:attrNameLst>
                                          <p:attrName>ppt_y</p:attrName>
                                        </p:attrNameLst>
                                      </p:cBhvr>
                                      <p:tavLst>
                                        <p:tav tm="0" fmla="#ppt_y-sin(pi*$)/81">
                                          <p:val>
                                            <p:fltVal val="0"/>
                                          </p:val>
                                        </p:tav>
                                        <p:tav tm="100000">
                                          <p:val>
                                            <p:fltVal val="1"/>
                                          </p:val>
                                        </p:tav>
                                      </p:tavLst>
                                    </p:anim>
                                    <p:animScale>
                                      <p:cBhvr>
                                        <p:cTn id="29" dur="26">
                                          <p:stCondLst>
                                            <p:cond delay="650"/>
                                          </p:stCondLst>
                                        </p:cTn>
                                        <p:tgtEl>
                                          <p:spTgt spid="46"/>
                                        </p:tgtEl>
                                      </p:cBhvr>
                                      <p:to x="100000" y="60000"/>
                                    </p:animScale>
                                    <p:animScale>
                                      <p:cBhvr>
                                        <p:cTn id="30" dur="166" decel="50000">
                                          <p:stCondLst>
                                            <p:cond delay="676"/>
                                          </p:stCondLst>
                                        </p:cTn>
                                        <p:tgtEl>
                                          <p:spTgt spid="46"/>
                                        </p:tgtEl>
                                      </p:cBhvr>
                                      <p:to x="100000" y="100000"/>
                                    </p:animScale>
                                    <p:animScale>
                                      <p:cBhvr>
                                        <p:cTn id="31" dur="26">
                                          <p:stCondLst>
                                            <p:cond delay="1312"/>
                                          </p:stCondLst>
                                        </p:cTn>
                                        <p:tgtEl>
                                          <p:spTgt spid="46"/>
                                        </p:tgtEl>
                                      </p:cBhvr>
                                      <p:to x="100000" y="80000"/>
                                    </p:animScale>
                                    <p:animScale>
                                      <p:cBhvr>
                                        <p:cTn id="32" dur="166" decel="50000">
                                          <p:stCondLst>
                                            <p:cond delay="1338"/>
                                          </p:stCondLst>
                                        </p:cTn>
                                        <p:tgtEl>
                                          <p:spTgt spid="46"/>
                                        </p:tgtEl>
                                      </p:cBhvr>
                                      <p:to x="100000" y="100000"/>
                                    </p:animScale>
                                    <p:animScale>
                                      <p:cBhvr>
                                        <p:cTn id="33" dur="26">
                                          <p:stCondLst>
                                            <p:cond delay="1642"/>
                                          </p:stCondLst>
                                        </p:cTn>
                                        <p:tgtEl>
                                          <p:spTgt spid="46"/>
                                        </p:tgtEl>
                                      </p:cBhvr>
                                      <p:to x="100000" y="90000"/>
                                    </p:animScale>
                                    <p:animScale>
                                      <p:cBhvr>
                                        <p:cTn id="34" dur="166" decel="50000">
                                          <p:stCondLst>
                                            <p:cond delay="1668"/>
                                          </p:stCondLst>
                                        </p:cTn>
                                        <p:tgtEl>
                                          <p:spTgt spid="46"/>
                                        </p:tgtEl>
                                      </p:cBhvr>
                                      <p:to x="100000" y="100000"/>
                                    </p:animScale>
                                    <p:animScale>
                                      <p:cBhvr>
                                        <p:cTn id="35" dur="26">
                                          <p:stCondLst>
                                            <p:cond delay="1808"/>
                                          </p:stCondLst>
                                        </p:cTn>
                                        <p:tgtEl>
                                          <p:spTgt spid="46"/>
                                        </p:tgtEl>
                                      </p:cBhvr>
                                      <p:to x="100000" y="95000"/>
                                    </p:animScale>
                                    <p:animScale>
                                      <p:cBhvr>
                                        <p:cTn id="36" dur="166" decel="50000">
                                          <p:stCondLst>
                                            <p:cond delay="1834"/>
                                          </p:stCondLst>
                                        </p:cTn>
                                        <p:tgtEl>
                                          <p:spTgt spid="46"/>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63" presetClass="path" presetSubtype="0" accel="50000" decel="50000" fill="hold" grpId="0" nodeType="clickEffect">
                                  <p:stCondLst>
                                    <p:cond delay="0"/>
                                  </p:stCondLst>
                                  <p:childTnLst>
                                    <p:animMotion origin="layout" path="M 1.45833E-6 4.44444E-6 L 0.08424 4.44444E-6 " pathEditMode="relative" rAng="0" ptsTypes="AA">
                                      <p:cBhvr>
                                        <p:cTn id="40" dur="2000" fill="hold"/>
                                        <p:tgtEl>
                                          <p:spTgt spid="45"/>
                                        </p:tgtEl>
                                        <p:attrNameLst>
                                          <p:attrName>ppt_x</p:attrName>
                                          <p:attrName>ppt_y</p:attrName>
                                        </p:attrNameLst>
                                      </p:cBhvr>
                                      <p:rCtr x="4206" y="0"/>
                                    </p:animMotion>
                                  </p:childTnLst>
                                </p:cTn>
                              </p:par>
                              <p:par>
                                <p:cTn id="41" presetID="35" presetClass="path" presetSubtype="0" accel="50000" decel="50000" fill="hold" grpId="0" nodeType="withEffect">
                                  <p:stCondLst>
                                    <p:cond delay="0"/>
                                  </p:stCondLst>
                                  <p:childTnLst>
                                    <p:animMotion origin="layout" path="M -2.91667E-6 4.44444E-6 L -0.06705 4.44444E-6 " pathEditMode="relative" rAng="0" ptsTypes="AA">
                                      <p:cBhvr>
                                        <p:cTn id="42" dur="2000" fill="hold"/>
                                        <p:tgtEl>
                                          <p:spTgt spid="46"/>
                                        </p:tgtEl>
                                        <p:attrNameLst>
                                          <p:attrName>ppt_x</p:attrName>
                                          <p:attrName>ppt_y</p:attrName>
                                        </p:attrNameLst>
                                      </p:cBhvr>
                                      <p:rCtr x="-335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6" grpId="0" animBg="1"/>
      <p:bldP spid="4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TEST CHARGE</a:t>
            </a:r>
          </a:p>
        </p:txBody>
      </p:sp>
      <p:sp>
        <p:nvSpPr>
          <p:cNvPr id="6" name="Oval 5">
            <a:extLst>
              <a:ext uri="{FF2B5EF4-FFF2-40B4-BE49-F238E27FC236}">
                <a16:creationId xmlns:a16="http://schemas.microsoft.com/office/drawing/2014/main" id="{B74D25C7-1559-4B48-AD09-79D6B832F6C1}"/>
              </a:ext>
            </a:extLst>
          </p:cNvPr>
          <p:cNvSpPr/>
          <p:nvPr/>
        </p:nvSpPr>
        <p:spPr>
          <a:xfrm>
            <a:off x="2740241" y="3400148"/>
            <a:ext cx="585926" cy="56817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a:t>
            </a:r>
          </a:p>
        </p:txBody>
      </p:sp>
      <p:cxnSp>
        <p:nvCxnSpPr>
          <p:cNvPr id="8" name="Straight Arrow Connector 7">
            <a:extLst>
              <a:ext uri="{FF2B5EF4-FFF2-40B4-BE49-F238E27FC236}">
                <a16:creationId xmlns:a16="http://schemas.microsoft.com/office/drawing/2014/main" id="{B390A0C6-3844-4ED5-855E-32FB1AB549DB}"/>
              </a:ext>
            </a:extLst>
          </p:cNvPr>
          <p:cNvCxnSpPr>
            <a:cxnSpLocks/>
            <a:stCxn id="6" idx="0"/>
          </p:cNvCxnSpPr>
          <p:nvPr/>
        </p:nvCxnSpPr>
        <p:spPr>
          <a:xfrm flipV="1">
            <a:off x="3033204" y="2494626"/>
            <a:ext cx="0" cy="905522"/>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BDD6FE0-4B08-4E68-8CD1-F7B398B91879}"/>
              </a:ext>
            </a:extLst>
          </p:cNvPr>
          <p:cNvCxnSpPr>
            <a:cxnSpLocks/>
            <a:stCxn id="6" idx="6"/>
          </p:cNvCxnSpPr>
          <p:nvPr/>
        </p:nvCxnSpPr>
        <p:spPr>
          <a:xfrm flipV="1">
            <a:off x="3326167" y="3684233"/>
            <a:ext cx="929936" cy="1"/>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753BC61-0F20-470C-A348-F61F123E094F}"/>
              </a:ext>
            </a:extLst>
          </p:cNvPr>
          <p:cNvCxnSpPr>
            <a:cxnSpLocks/>
            <a:stCxn id="6" idx="5"/>
          </p:cNvCxnSpPr>
          <p:nvPr/>
        </p:nvCxnSpPr>
        <p:spPr>
          <a:xfrm>
            <a:off x="3240360" y="3885112"/>
            <a:ext cx="657564" cy="640300"/>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AF65697-00EC-4F5F-A55A-0B3B8C3A26B4}"/>
              </a:ext>
            </a:extLst>
          </p:cNvPr>
          <p:cNvCxnSpPr>
            <a:cxnSpLocks/>
            <a:stCxn id="6" idx="7"/>
          </p:cNvCxnSpPr>
          <p:nvPr/>
        </p:nvCxnSpPr>
        <p:spPr>
          <a:xfrm flipV="1">
            <a:off x="3240360" y="2843054"/>
            <a:ext cx="657564" cy="640301"/>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849F50-9555-484A-9A7D-1812904DC2C5}"/>
              </a:ext>
            </a:extLst>
          </p:cNvPr>
          <p:cNvCxnSpPr>
            <a:cxnSpLocks/>
            <a:stCxn id="6" idx="1"/>
          </p:cNvCxnSpPr>
          <p:nvPr/>
        </p:nvCxnSpPr>
        <p:spPr>
          <a:xfrm flipH="1" flipV="1">
            <a:off x="2168484" y="2843054"/>
            <a:ext cx="657564" cy="640301"/>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0381849-4D35-4901-A22D-9E94C8D326D8}"/>
              </a:ext>
            </a:extLst>
          </p:cNvPr>
          <p:cNvCxnSpPr>
            <a:cxnSpLocks/>
            <a:stCxn id="6" idx="2"/>
          </p:cNvCxnSpPr>
          <p:nvPr/>
        </p:nvCxnSpPr>
        <p:spPr>
          <a:xfrm flipH="1" flipV="1">
            <a:off x="1810305" y="3684233"/>
            <a:ext cx="929936" cy="1"/>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1299FFA-0867-4857-9A17-2C5D1A884788}"/>
              </a:ext>
            </a:extLst>
          </p:cNvPr>
          <p:cNvCxnSpPr>
            <a:cxnSpLocks/>
            <a:stCxn id="6" idx="3"/>
          </p:cNvCxnSpPr>
          <p:nvPr/>
        </p:nvCxnSpPr>
        <p:spPr>
          <a:xfrm flipH="1">
            <a:off x="2168484" y="3885112"/>
            <a:ext cx="657564" cy="640300"/>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F9760F3-D33A-4106-A141-921C4A1ECA08}"/>
              </a:ext>
            </a:extLst>
          </p:cNvPr>
          <p:cNvCxnSpPr>
            <a:cxnSpLocks/>
            <a:stCxn id="6" idx="4"/>
          </p:cNvCxnSpPr>
          <p:nvPr/>
        </p:nvCxnSpPr>
        <p:spPr>
          <a:xfrm>
            <a:off x="3033204" y="3968319"/>
            <a:ext cx="0" cy="905521"/>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F5BF2B-CE93-4A65-BC2F-C807A6C51484}"/>
              </a:ext>
            </a:extLst>
          </p:cNvPr>
          <p:cNvCxnSpPr/>
          <p:nvPr/>
        </p:nvCxnSpPr>
        <p:spPr>
          <a:xfrm>
            <a:off x="6096000" y="0"/>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F5F3AB3-EFAB-4740-9AC8-CD1C2CC325AF}"/>
              </a:ext>
            </a:extLst>
          </p:cNvPr>
          <p:cNvSpPr/>
          <p:nvPr/>
        </p:nvSpPr>
        <p:spPr>
          <a:xfrm>
            <a:off x="8865833" y="3400148"/>
            <a:ext cx="585926" cy="56817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a:t>
            </a:r>
          </a:p>
        </p:txBody>
      </p:sp>
      <p:cxnSp>
        <p:nvCxnSpPr>
          <p:cNvPr id="37" name="Straight Arrow Connector 36">
            <a:extLst>
              <a:ext uri="{FF2B5EF4-FFF2-40B4-BE49-F238E27FC236}">
                <a16:creationId xmlns:a16="http://schemas.microsoft.com/office/drawing/2014/main" id="{EFEE1202-9D76-43D6-95BD-675761A50A58}"/>
              </a:ext>
            </a:extLst>
          </p:cNvPr>
          <p:cNvCxnSpPr>
            <a:cxnSpLocks/>
            <a:stCxn id="36" idx="0"/>
          </p:cNvCxnSpPr>
          <p:nvPr/>
        </p:nvCxnSpPr>
        <p:spPr>
          <a:xfrm flipV="1">
            <a:off x="9158796" y="2494626"/>
            <a:ext cx="0" cy="905522"/>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4179E2B-2EFC-4A97-8377-6EE47957C19F}"/>
              </a:ext>
            </a:extLst>
          </p:cNvPr>
          <p:cNvCxnSpPr>
            <a:cxnSpLocks/>
            <a:stCxn id="36" idx="6"/>
          </p:cNvCxnSpPr>
          <p:nvPr/>
        </p:nvCxnSpPr>
        <p:spPr>
          <a:xfrm flipV="1">
            <a:off x="9451759" y="3684233"/>
            <a:ext cx="929936" cy="1"/>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C203D6E-ABD3-4C9B-B831-4E79E10AB17C}"/>
              </a:ext>
            </a:extLst>
          </p:cNvPr>
          <p:cNvCxnSpPr>
            <a:cxnSpLocks/>
            <a:stCxn id="36" idx="5"/>
          </p:cNvCxnSpPr>
          <p:nvPr/>
        </p:nvCxnSpPr>
        <p:spPr>
          <a:xfrm>
            <a:off x="9365952" y="3885112"/>
            <a:ext cx="657564" cy="640300"/>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0FCE3A2-18B2-4B0E-9340-5BA644017C83}"/>
              </a:ext>
            </a:extLst>
          </p:cNvPr>
          <p:cNvCxnSpPr>
            <a:cxnSpLocks/>
            <a:stCxn id="36" idx="7"/>
          </p:cNvCxnSpPr>
          <p:nvPr/>
        </p:nvCxnSpPr>
        <p:spPr>
          <a:xfrm flipV="1">
            <a:off x="9365952" y="2843054"/>
            <a:ext cx="657564" cy="640301"/>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17EDD51-71AA-416B-A449-AD08094611BC}"/>
              </a:ext>
            </a:extLst>
          </p:cNvPr>
          <p:cNvCxnSpPr>
            <a:cxnSpLocks/>
            <a:stCxn id="36" idx="1"/>
          </p:cNvCxnSpPr>
          <p:nvPr/>
        </p:nvCxnSpPr>
        <p:spPr>
          <a:xfrm flipH="1" flipV="1">
            <a:off x="8294076" y="2843054"/>
            <a:ext cx="657564" cy="640301"/>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0F0E472-B68F-4A87-AE90-7C8C79B6C155}"/>
              </a:ext>
            </a:extLst>
          </p:cNvPr>
          <p:cNvCxnSpPr>
            <a:cxnSpLocks/>
            <a:stCxn id="36" idx="2"/>
          </p:cNvCxnSpPr>
          <p:nvPr/>
        </p:nvCxnSpPr>
        <p:spPr>
          <a:xfrm flipH="1" flipV="1">
            <a:off x="7935897" y="3684233"/>
            <a:ext cx="929936" cy="1"/>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F3D741F-5C35-4EE6-9ADF-9DEB594D02C2}"/>
              </a:ext>
            </a:extLst>
          </p:cNvPr>
          <p:cNvCxnSpPr>
            <a:cxnSpLocks/>
            <a:stCxn id="36" idx="3"/>
          </p:cNvCxnSpPr>
          <p:nvPr/>
        </p:nvCxnSpPr>
        <p:spPr>
          <a:xfrm flipH="1">
            <a:off x="8294076" y="3885112"/>
            <a:ext cx="657564" cy="640300"/>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F90B609-4DA9-4168-BC85-AB12949B84E6}"/>
              </a:ext>
            </a:extLst>
          </p:cNvPr>
          <p:cNvCxnSpPr>
            <a:cxnSpLocks/>
            <a:stCxn id="36" idx="4"/>
          </p:cNvCxnSpPr>
          <p:nvPr/>
        </p:nvCxnSpPr>
        <p:spPr>
          <a:xfrm>
            <a:off x="9158796" y="3968319"/>
            <a:ext cx="0" cy="905521"/>
          </a:xfrm>
          <a:prstGeom prst="straightConnector1">
            <a:avLst/>
          </a:prstGeom>
          <a:ln w="2857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DFFB6DAD-2C85-493B-9ABB-DE759DD5D402}"/>
              </a:ext>
            </a:extLst>
          </p:cNvPr>
          <p:cNvSpPr/>
          <p:nvPr/>
        </p:nvSpPr>
        <p:spPr>
          <a:xfrm>
            <a:off x="3963139" y="3396839"/>
            <a:ext cx="585926" cy="568171"/>
          </a:xfrm>
          <a:prstGeom prst="ellipse">
            <a:avLst/>
          </a:prstGeom>
          <a:solidFill>
            <a:srgbClr val="FF00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a:t>
            </a:r>
          </a:p>
        </p:txBody>
      </p:sp>
      <p:sp>
        <p:nvSpPr>
          <p:cNvPr id="46" name="Oval 45">
            <a:extLst>
              <a:ext uri="{FF2B5EF4-FFF2-40B4-BE49-F238E27FC236}">
                <a16:creationId xmlns:a16="http://schemas.microsoft.com/office/drawing/2014/main" id="{D58FCAC1-409F-4F63-BE17-AF28D83E5685}"/>
              </a:ext>
            </a:extLst>
          </p:cNvPr>
          <p:cNvSpPr/>
          <p:nvPr/>
        </p:nvSpPr>
        <p:spPr>
          <a:xfrm>
            <a:off x="10322411" y="3396840"/>
            <a:ext cx="585926" cy="568171"/>
          </a:xfrm>
          <a:prstGeom prst="ellipse">
            <a:avLst/>
          </a:prstGeom>
          <a:solidFill>
            <a:srgbClr val="00B0F0"/>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dirty="0">
                <a:solidFill>
                  <a:schemeClr val="tx1"/>
                </a:solidFill>
              </a:rPr>
              <a:t>+</a:t>
            </a:r>
          </a:p>
        </p:txBody>
      </p:sp>
    </p:spTree>
    <p:extLst>
      <p:ext uri="{BB962C8B-B14F-4D97-AF65-F5344CB8AC3E}">
        <p14:creationId xmlns:p14="http://schemas.microsoft.com/office/powerpoint/2010/main" val="2971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1"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580">
                                          <p:stCondLst>
                                            <p:cond delay="0"/>
                                          </p:stCondLst>
                                        </p:cTn>
                                        <p:tgtEl>
                                          <p:spTgt spid="45"/>
                                        </p:tgtEl>
                                      </p:cBhvr>
                                    </p:animEffect>
                                    <p:anim calcmode="lin" valueType="num">
                                      <p:cBhvr>
                                        <p:cTn id="8" dur="1822" tmFilter="0,0; 0.14,0.36; 0.43,0.73; 0.71,0.91; 1.0,1.0">
                                          <p:stCondLst>
                                            <p:cond delay="0"/>
                                          </p:stCondLst>
                                        </p:cTn>
                                        <p:tgtEl>
                                          <p:spTgt spid="4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5"/>
                                        </p:tgtEl>
                                        <p:attrNameLst>
                                          <p:attrName>ppt_y</p:attrName>
                                        </p:attrNameLst>
                                      </p:cBhvr>
                                      <p:tavLst>
                                        <p:tav tm="0" fmla="#ppt_y-sin(pi*$)/81">
                                          <p:val>
                                            <p:fltVal val="0"/>
                                          </p:val>
                                        </p:tav>
                                        <p:tav tm="100000">
                                          <p:val>
                                            <p:fltVal val="1"/>
                                          </p:val>
                                        </p:tav>
                                      </p:tavLst>
                                    </p:anim>
                                    <p:animScale>
                                      <p:cBhvr>
                                        <p:cTn id="13" dur="26">
                                          <p:stCondLst>
                                            <p:cond delay="650"/>
                                          </p:stCondLst>
                                        </p:cTn>
                                        <p:tgtEl>
                                          <p:spTgt spid="45"/>
                                        </p:tgtEl>
                                      </p:cBhvr>
                                      <p:to x="100000" y="60000"/>
                                    </p:animScale>
                                    <p:animScale>
                                      <p:cBhvr>
                                        <p:cTn id="14" dur="166" decel="50000">
                                          <p:stCondLst>
                                            <p:cond delay="676"/>
                                          </p:stCondLst>
                                        </p:cTn>
                                        <p:tgtEl>
                                          <p:spTgt spid="45"/>
                                        </p:tgtEl>
                                      </p:cBhvr>
                                      <p:to x="100000" y="100000"/>
                                    </p:animScale>
                                    <p:animScale>
                                      <p:cBhvr>
                                        <p:cTn id="15" dur="26">
                                          <p:stCondLst>
                                            <p:cond delay="1312"/>
                                          </p:stCondLst>
                                        </p:cTn>
                                        <p:tgtEl>
                                          <p:spTgt spid="45"/>
                                        </p:tgtEl>
                                      </p:cBhvr>
                                      <p:to x="100000" y="80000"/>
                                    </p:animScale>
                                    <p:animScale>
                                      <p:cBhvr>
                                        <p:cTn id="16" dur="166" decel="50000">
                                          <p:stCondLst>
                                            <p:cond delay="1338"/>
                                          </p:stCondLst>
                                        </p:cTn>
                                        <p:tgtEl>
                                          <p:spTgt spid="45"/>
                                        </p:tgtEl>
                                      </p:cBhvr>
                                      <p:to x="100000" y="100000"/>
                                    </p:animScale>
                                    <p:animScale>
                                      <p:cBhvr>
                                        <p:cTn id="17" dur="26">
                                          <p:stCondLst>
                                            <p:cond delay="1642"/>
                                          </p:stCondLst>
                                        </p:cTn>
                                        <p:tgtEl>
                                          <p:spTgt spid="45"/>
                                        </p:tgtEl>
                                      </p:cBhvr>
                                      <p:to x="100000" y="90000"/>
                                    </p:animScale>
                                    <p:animScale>
                                      <p:cBhvr>
                                        <p:cTn id="18" dur="166" decel="50000">
                                          <p:stCondLst>
                                            <p:cond delay="1668"/>
                                          </p:stCondLst>
                                        </p:cTn>
                                        <p:tgtEl>
                                          <p:spTgt spid="45"/>
                                        </p:tgtEl>
                                      </p:cBhvr>
                                      <p:to x="100000" y="100000"/>
                                    </p:animScale>
                                    <p:animScale>
                                      <p:cBhvr>
                                        <p:cTn id="19" dur="26">
                                          <p:stCondLst>
                                            <p:cond delay="1808"/>
                                          </p:stCondLst>
                                        </p:cTn>
                                        <p:tgtEl>
                                          <p:spTgt spid="45"/>
                                        </p:tgtEl>
                                      </p:cBhvr>
                                      <p:to x="100000" y="95000"/>
                                    </p:animScale>
                                    <p:animScale>
                                      <p:cBhvr>
                                        <p:cTn id="20" dur="166" decel="50000">
                                          <p:stCondLst>
                                            <p:cond delay="1834"/>
                                          </p:stCondLst>
                                        </p:cTn>
                                        <p:tgtEl>
                                          <p:spTgt spid="45"/>
                                        </p:tgtEl>
                                      </p:cBhvr>
                                      <p:to x="100000" y="100000"/>
                                    </p:animScale>
                                  </p:childTnLst>
                                </p:cTn>
                              </p:par>
                              <p:par>
                                <p:cTn id="21" presetID="26" presetClass="entr" presetSubtype="0" fill="hold" grpId="1"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down)">
                                      <p:cBhvr>
                                        <p:cTn id="23" dur="580">
                                          <p:stCondLst>
                                            <p:cond delay="0"/>
                                          </p:stCondLst>
                                        </p:cTn>
                                        <p:tgtEl>
                                          <p:spTgt spid="46"/>
                                        </p:tgtEl>
                                      </p:cBhvr>
                                    </p:animEffect>
                                    <p:anim calcmode="lin" valueType="num">
                                      <p:cBhvr>
                                        <p:cTn id="24" dur="1822" tmFilter="0,0; 0.14,0.36; 0.43,0.73; 0.71,0.91; 1.0,1.0">
                                          <p:stCondLst>
                                            <p:cond delay="0"/>
                                          </p:stCondLst>
                                        </p:cTn>
                                        <p:tgtEl>
                                          <p:spTgt spid="46"/>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6"/>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6"/>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6"/>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6"/>
                                        </p:tgtEl>
                                        <p:attrNameLst>
                                          <p:attrName>ppt_y</p:attrName>
                                        </p:attrNameLst>
                                      </p:cBhvr>
                                      <p:tavLst>
                                        <p:tav tm="0" fmla="#ppt_y-sin(pi*$)/81">
                                          <p:val>
                                            <p:fltVal val="0"/>
                                          </p:val>
                                        </p:tav>
                                        <p:tav tm="100000">
                                          <p:val>
                                            <p:fltVal val="1"/>
                                          </p:val>
                                        </p:tav>
                                      </p:tavLst>
                                    </p:anim>
                                    <p:animScale>
                                      <p:cBhvr>
                                        <p:cTn id="29" dur="26">
                                          <p:stCondLst>
                                            <p:cond delay="650"/>
                                          </p:stCondLst>
                                        </p:cTn>
                                        <p:tgtEl>
                                          <p:spTgt spid="46"/>
                                        </p:tgtEl>
                                      </p:cBhvr>
                                      <p:to x="100000" y="60000"/>
                                    </p:animScale>
                                    <p:animScale>
                                      <p:cBhvr>
                                        <p:cTn id="30" dur="166" decel="50000">
                                          <p:stCondLst>
                                            <p:cond delay="676"/>
                                          </p:stCondLst>
                                        </p:cTn>
                                        <p:tgtEl>
                                          <p:spTgt spid="46"/>
                                        </p:tgtEl>
                                      </p:cBhvr>
                                      <p:to x="100000" y="100000"/>
                                    </p:animScale>
                                    <p:animScale>
                                      <p:cBhvr>
                                        <p:cTn id="31" dur="26">
                                          <p:stCondLst>
                                            <p:cond delay="1312"/>
                                          </p:stCondLst>
                                        </p:cTn>
                                        <p:tgtEl>
                                          <p:spTgt spid="46"/>
                                        </p:tgtEl>
                                      </p:cBhvr>
                                      <p:to x="100000" y="80000"/>
                                    </p:animScale>
                                    <p:animScale>
                                      <p:cBhvr>
                                        <p:cTn id="32" dur="166" decel="50000">
                                          <p:stCondLst>
                                            <p:cond delay="1338"/>
                                          </p:stCondLst>
                                        </p:cTn>
                                        <p:tgtEl>
                                          <p:spTgt spid="46"/>
                                        </p:tgtEl>
                                      </p:cBhvr>
                                      <p:to x="100000" y="100000"/>
                                    </p:animScale>
                                    <p:animScale>
                                      <p:cBhvr>
                                        <p:cTn id="33" dur="26">
                                          <p:stCondLst>
                                            <p:cond delay="1642"/>
                                          </p:stCondLst>
                                        </p:cTn>
                                        <p:tgtEl>
                                          <p:spTgt spid="46"/>
                                        </p:tgtEl>
                                      </p:cBhvr>
                                      <p:to x="100000" y="90000"/>
                                    </p:animScale>
                                    <p:animScale>
                                      <p:cBhvr>
                                        <p:cTn id="34" dur="166" decel="50000">
                                          <p:stCondLst>
                                            <p:cond delay="1668"/>
                                          </p:stCondLst>
                                        </p:cTn>
                                        <p:tgtEl>
                                          <p:spTgt spid="46"/>
                                        </p:tgtEl>
                                      </p:cBhvr>
                                      <p:to x="100000" y="100000"/>
                                    </p:animScale>
                                    <p:animScale>
                                      <p:cBhvr>
                                        <p:cTn id="35" dur="26">
                                          <p:stCondLst>
                                            <p:cond delay="1808"/>
                                          </p:stCondLst>
                                        </p:cTn>
                                        <p:tgtEl>
                                          <p:spTgt spid="46"/>
                                        </p:tgtEl>
                                      </p:cBhvr>
                                      <p:to x="100000" y="95000"/>
                                    </p:animScale>
                                    <p:animScale>
                                      <p:cBhvr>
                                        <p:cTn id="36" dur="166" decel="50000">
                                          <p:stCondLst>
                                            <p:cond delay="1834"/>
                                          </p:stCondLst>
                                        </p:cTn>
                                        <p:tgtEl>
                                          <p:spTgt spid="46"/>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63" presetClass="path" presetSubtype="0" accel="50000" decel="50000" fill="hold" grpId="0" nodeType="clickEffect">
                                  <p:stCondLst>
                                    <p:cond delay="0"/>
                                  </p:stCondLst>
                                  <p:childTnLst>
                                    <p:animMotion origin="layout" path="M 1.45833E-6 4.44444E-6 L 0.08424 4.44444E-6 " pathEditMode="relative" rAng="0" ptsTypes="AA">
                                      <p:cBhvr>
                                        <p:cTn id="40" dur="2000" fill="hold"/>
                                        <p:tgtEl>
                                          <p:spTgt spid="45"/>
                                        </p:tgtEl>
                                        <p:attrNameLst>
                                          <p:attrName>ppt_x</p:attrName>
                                          <p:attrName>ppt_y</p:attrName>
                                        </p:attrNameLst>
                                      </p:cBhvr>
                                      <p:rCtr x="4206" y="0"/>
                                    </p:animMotion>
                                  </p:childTnLst>
                                </p:cTn>
                              </p:par>
                              <p:par>
                                <p:cTn id="41" presetID="35" presetClass="path" presetSubtype="0" accel="50000" decel="50000" fill="hold" grpId="0" nodeType="withEffect">
                                  <p:stCondLst>
                                    <p:cond delay="0"/>
                                  </p:stCondLst>
                                  <p:childTnLst>
                                    <p:animMotion origin="layout" path="M -2.91667E-6 4.44444E-6 L -0.06705 4.44444E-6 " pathEditMode="relative" rAng="0" ptsTypes="AA">
                                      <p:cBhvr>
                                        <p:cTn id="42" dur="2000" fill="hold"/>
                                        <p:tgtEl>
                                          <p:spTgt spid="46"/>
                                        </p:tgtEl>
                                        <p:attrNameLst>
                                          <p:attrName>ppt_x</p:attrName>
                                          <p:attrName>ppt_y</p:attrName>
                                        </p:attrNameLst>
                                      </p:cBhvr>
                                      <p:rCtr x="-335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6" grpId="0" animBg="1"/>
      <p:bldP spid="46"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ELECTRIC FIELD STRENGTH</a:t>
            </a:r>
          </a:p>
        </p:txBody>
      </p:sp>
      <p:sp>
        <p:nvSpPr>
          <p:cNvPr id="3" name="Content Placeholder 2">
            <a:extLst>
              <a:ext uri="{FF2B5EF4-FFF2-40B4-BE49-F238E27FC236}">
                <a16:creationId xmlns:a16="http://schemas.microsoft.com/office/drawing/2014/main" id="{50714ED7-2042-4DBE-B49A-3409889D02C0}"/>
              </a:ext>
            </a:extLst>
          </p:cNvPr>
          <p:cNvSpPr>
            <a:spLocks noGrp="1"/>
          </p:cNvSpPr>
          <p:nvPr>
            <p:ph idx="1"/>
          </p:nvPr>
        </p:nvSpPr>
        <p:spPr>
          <a:xfrm>
            <a:off x="838200" y="1825625"/>
            <a:ext cx="10515600" cy="2715765"/>
          </a:xfrm>
        </p:spPr>
        <p:txBody>
          <a:bodyPr/>
          <a:lstStyle/>
          <a:p>
            <a:r>
              <a:rPr lang="en-AU" dirty="0"/>
              <a:t>Charged particles entering an electric field experience a force. The magnitude of that force depends upon the size of the charge entering the electric field, and the strength of the electric field itself.</a:t>
            </a:r>
          </a:p>
          <a:p>
            <a:r>
              <a:rPr lang="en-AU" dirty="0"/>
              <a:t>Recall that Gravitational Field Strength, which is dependent on mass, is measured in N kg</a:t>
            </a:r>
            <a:r>
              <a:rPr lang="en-AU" baseline="30000" dirty="0"/>
              <a:t>-1</a:t>
            </a:r>
            <a:r>
              <a:rPr lang="en-AU" dirty="0"/>
              <a:t>. Well, Electric Field Strength, which is dependent on charge, is measured in N C</a:t>
            </a:r>
            <a:r>
              <a:rPr lang="en-AU" baseline="30000" dirty="0"/>
              <a:t>-1</a:t>
            </a:r>
            <a:r>
              <a:rPr lang="en-AU" dirty="0"/>
              <a:t> (Newtons per Coulomb).</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D28130-1ACB-4E3A-9B32-5BEEF7018BB3}"/>
                  </a:ext>
                </a:extLst>
              </p:cNvPr>
              <p:cNvSpPr txBox="1"/>
              <p:nvPr/>
            </p:nvSpPr>
            <p:spPr>
              <a:xfrm>
                <a:off x="5767159" y="4918228"/>
                <a:ext cx="873124" cy="753668"/>
              </a:xfrm>
              <a:prstGeom prst="rect">
                <a:avLst/>
              </a:prstGeom>
              <a:noFill/>
              <a:ln w="12700">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𝐸</m:t>
                      </m:r>
                      <m:r>
                        <a:rPr lang="en-AU" sz="2400" b="0" i="1" smtClean="0">
                          <a:latin typeface="Cambria Math" panose="02040503050406030204" pitchFamily="18" charset="0"/>
                        </a:rPr>
                        <m:t>=</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𝐹</m:t>
                          </m:r>
                        </m:num>
                        <m:den>
                          <m:r>
                            <a:rPr lang="en-AU" sz="2400" b="0" i="1" smtClean="0">
                              <a:latin typeface="Cambria Math" panose="02040503050406030204" pitchFamily="18" charset="0"/>
                            </a:rPr>
                            <m:t>𝑞</m:t>
                          </m:r>
                        </m:den>
                      </m:f>
                    </m:oMath>
                  </m:oMathPara>
                </a14:m>
                <a:endParaRPr lang="en-AU" sz="2400" dirty="0"/>
              </a:p>
            </p:txBody>
          </p:sp>
        </mc:Choice>
        <mc:Fallback xmlns="">
          <p:sp>
            <p:nvSpPr>
              <p:cNvPr id="4" name="TextBox 3">
                <a:extLst>
                  <a:ext uri="{FF2B5EF4-FFF2-40B4-BE49-F238E27FC236}">
                    <a16:creationId xmlns:a16="http://schemas.microsoft.com/office/drawing/2014/main" id="{13D28130-1ACB-4E3A-9B32-5BEEF7018BB3}"/>
                  </a:ext>
                </a:extLst>
              </p:cNvPr>
              <p:cNvSpPr txBox="1">
                <a:spLocks noRot="1" noChangeAspect="1" noMove="1" noResize="1" noEditPoints="1" noAdjustHandles="1" noChangeArrowheads="1" noChangeShapeType="1" noTextEdit="1"/>
              </p:cNvSpPr>
              <p:nvPr/>
            </p:nvSpPr>
            <p:spPr>
              <a:xfrm>
                <a:off x="5767159" y="4918228"/>
                <a:ext cx="873124" cy="753668"/>
              </a:xfrm>
              <a:prstGeom prst="rect">
                <a:avLst/>
              </a:prstGeom>
              <a:blipFill>
                <a:blip r:embed="rId2"/>
                <a:stretch>
                  <a:fillRect/>
                </a:stretch>
              </a:blipFill>
              <a:ln w="12700">
                <a:solidFill>
                  <a:srgbClr val="FF0000"/>
                </a:solidFill>
              </a:ln>
            </p:spPr>
            <p:txBody>
              <a:bodyPr/>
              <a:lstStyle/>
              <a:p>
                <a:r>
                  <a:rPr lang="en-AU">
                    <a:noFill/>
                  </a:rPr>
                  <a:t> </a:t>
                </a:r>
              </a:p>
            </p:txBody>
          </p:sp>
        </mc:Fallback>
      </mc:AlternateContent>
      <p:cxnSp>
        <p:nvCxnSpPr>
          <p:cNvPr id="6" name="Straight Arrow Connector 5">
            <a:extLst>
              <a:ext uri="{FF2B5EF4-FFF2-40B4-BE49-F238E27FC236}">
                <a16:creationId xmlns:a16="http://schemas.microsoft.com/office/drawing/2014/main" id="{73D908D8-818D-4560-A4CA-C6E44C578428}"/>
              </a:ext>
            </a:extLst>
          </p:cNvPr>
          <p:cNvCxnSpPr>
            <a:endCxn id="4" idx="1"/>
          </p:cNvCxnSpPr>
          <p:nvPr/>
        </p:nvCxnSpPr>
        <p:spPr>
          <a:xfrm>
            <a:off x="4838330" y="5295062"/>
            <a:ext cx="92882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EA5C316-E7A0-471E-BA8F-87F1C5930F33}"/>
              </a:ext>
            </a:extLst>
          </p:cNvPr>
          <p:cNvCxnSpPr>
            <a:cxnSpLocks/>
            <a:stCxn id="13" idx="1"/>
          </p:cNvCxnSpPr>
          <p:nvPr/>
        </p:nvCxnSpPr>
        <p:spPr>
          <a:xfrm flipH="1">
            <a:off x="6640284" y="4924187"/>
            <a:ext cx="1322986" cy="1360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A51144C-15EE-4C84-BD80-E9AA1B0AE14E}"/>
              </a:ext>
            </a:extLst>
          </p:cNvPr>
          <p:cNvCxnSpPr>
            <a:cxnSpLocks/>
          </p:cNvCxnSpPr>
          <p:nvPr/>
        </p:nvCxnSpPr>
        <p:spPr>
          <a:xfrm flipH="1">
            <a:off x="6640283" y="5530789"/>
            <a:ext cx="126084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CDE77628-AC80-4B4C-853B-EB642AA186F4}"/>
              </a:ext>
            </a:extLst>
          </p:cNvPr>
          <p:cNvSpPr txBox="1">
            <a:spLocks/>
          </p:cNvSpPr>
          <p:nvPr/>
        </p:nvSpPr>
        <p:spPr>
          <a:xfrm>
            <a:off x="1691645" y="5106645"/>
            <a:ext cx="3146685" cy="3768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Electric Field Strength (N C</a:t>
            </a:r>
            <a:r>
              <a:rPr lang="en-AU" sz="2000" baseline="30000" dirty="0"/>
              <a:t>-1</a:t>
            </a:r>
            <a:r>
              <a:rPr lang="en-AU" sz="2000" dirty="0"/>
              <a:t>)</a:t>
            </a:r>
          </a:p>
        </p:txBody>
      </p:sp>
      <p:sp>
        <p:nvSpPr>
          <p:cNvPr id="13" name="Content Placeholder 2">
            <a:extLst>
              <a:ext uri="{FF2B5EF4-FFF2-40B4-BE49-F238E27FC236}">
                <a16:creationId xmlns:a16="http://schemas.microsoft.com/office/drawing/2014/main" id="{291BC9E1-4C6F-4E6E-98EE-4DFE807124EA}"/>
              </a:ext>
            </a:extLst>
          </p:cNvPr>
          <p:cNvSpPr txBox="1">
            <a:spLocks/>
          </p:cNvSpPr>
          <p:nvPr/>
        </p:nvSpPr>
        <p:spPr>
          <a:xfrm>
            <a:off x="7963270" y="4735770"/>
            <a:ext cx="1322987" cy="3768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Force (N)</a:t>
            </a:r>
          </a:p>
        </p:txBody>
      </p:sp>
      <p:sp>
        <p:nvSpPr>
          <p:cNvPr id="14" name="Content Placeholder 2">
            <a:extLst>
              <a:ext uri="{FF2B5EF4-FFF2-40B4-BE49-F238E27FC236}">
                <a16:creationId xmlns:a16="http://schemas.microsoft.com/office/drawing/2014/main" id="{096197B6-5939-4505-9644-60A475A62A49}"/>
              </a:ext>
            </a:extLst>
          </p:cNvPr>
          <p:cNvSpPr txBox="1">
            <a:spLocks/>
          </p:cNvSpPr>
          <p:nvPr/>
        </p:nvSpPr>
        <p:spPr>
          <a:xfrm>
            <a:off x="7963270" y="5342372"/>
            <a:ext cx="2423604" cy="3768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Charge (C)</a:t>
            </a:r>
          </a:p>
        </p:txBody>
      </p:sp>
    </p:spTree>
    <p:extLst>
      <p:ext uri="{BB962C8B-B14F-4D97-AF65-F5344CB8AC3E}">
        <p14:creationId xmlns:p14="http://schemas.microsoft.com/office/powerpoint/2010/main" val="3344443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4050-8E37-445C-8EE3-9B94E89B0885}"/>
              </a:ext>
            </a:extLst>
          </p:cNvPr>
          <p:cNvSpPr>
            <a:spLocks noGrp="1"/>
          </p:cNvSpPr>
          <p:nvPr>
            <p:ph type="title"/>
          </p:nvPr>
        </p:nvSpPr>
        <p:spPr/>
        <p:txBody>
          <a:bodyPr/>
          <a:lstStyle/>
          <a:p>
            <a:r>
              <a:rPr lang="en-AU" u="sng" dirty="0"/>
              <a:t>FORCE ON A CHARGED PARTICLE</a:t>
            </a:r>
          </a:p>
        </p:txBody>
      </p:sp>
      <p:sp>
        <p:nvSpPr>
          <p:cNvPr id="3" name="Content Placeholder 2">
            <a:extLst>
              <a:ext uri="{FF2B5EF4-FFF2-40B4-BE49-F238E27FC236}">
                <a16:creationId xmlns:a16="http://schemas.microsoft.com/office/drawing/2014/main" id="{50714ED7-2042-4DBE-B49A-3409889D02C0}"/>
              </a:ext>
            </a:extLst>
          </p:cNvPr>
          <p:cNvSpPr>
            <a:spLocks noGrp="1"/>
          </p:cNvSpPr>
          <p:nvPr>
            <p:ph idx="1"/>
          </p:nvPr>
        </p:nvSpPr>
        <p:spPr>
          <a:xfrm>
            <a:off x="838200" y="1825625"/>
            <a:ext cx="10515600" cy="2715765"/>
          </a:xfrm>
        </p:spPr>
        <p:txBody>
          <a:bodyPr/>
          <a:lstStyle/>
          <a:p>
            <a:r>
              <a:rPr lang="en-AU" dirty="0"/>
              <a:t>Rearranging the equation for field strength, we get an equation for the force experienced by a charged particle entering an electric field.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D28130-1ACB-4E3A-9B32-5BEEF7018BB3}"/>
                  </a:ext>
                </a:extLst>
              </p:cNvPr>
              <p:cNvSpPr txBox="1"/>
              <p:nvPr/>
            </p:nvSpPr>
            <p:spPr>
              <a:xfrm>
                <a:off x="5767159" y="3089426"/>
                <a:ext cx="1035476" cy="369332"/>
              </a:xfrm>
              <a:prstGeom prst="rect">
                <a:avLst/>
              </a:prstGeom>
              <a:noFill/>
              <a:ln w="12700">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𝐹</m:t>
                      </m:r>
                      <m:r>
                        <a:rPr lang="en-AU" sz="2400" b="0" i="1" smtClean="0">
                          <a:latin typeface="Cambria Math" panose="02040503050406030204" pitchFamily="18" charset="0"/>
                        </a:rPr>
                        <m:t>=</m:t>
                      </m:r>
                      <m:r>
                        <a:rPr lang="en-AU" sz="2400" b="0" i="1" smtClean="0">
                          <a:latin typeface="Cambria Math" panose="02040503050406030204" pitchFamily="18" charset="0"/>
                        </a:rPr>
                        <m:t>𝐸𝑞</m:t>
                      </m:r>
                    </m:oMath>
                  </m:oMathPara>
                </a14:m>
                <a:endParaRPr lang="en-AU" sz="2400" dirty="0"/>
              </a:p>
            </p:txBody>
          </p:sp>
        </mc:Choice>
        <mc:Fallback xmlns="">
          <p:sp>
            <p:nvSpPr>
              <p:cNvPr id="4" name="TextBox 3">
                <a:extLst>
                  <a:ext uri="{FF2B5EF4-FFF2-40B4-BE49-F238E27FC236}">
                    <a16:creationId xmlns:a16="http://schemas.microsoft.com/office/drawing/2014/main" id="{13D28130-1ACB-4E3A-9B32-5BEEF7018BB3}"/>
                  </a:ext>
                </a:extLst>
              </p:cNvPr>
              <p:cNvSpPr txBox="1">
                <a:spLocks noRot="1" noChangeAspect="1" noMove="1" noResize="1" noEditPoints="1" noAdjustHandles="1" noChangeArrowheads="1" noChangeShapeType="1" noTextEdit="1"/>
              </p:cNvSpPr>
              <p:nvPr/>
            </p:nvSpPr>
            <p:spPr>
              <a:xfrm>
                <a:off x="5767159" y="3089426"/>
                <a:ext cx="1035476" cy="369332"/>
              </a:xfrm>
              <a:prstGeom prst="rect">
                <a:avLst/>
              </a:prstGeom>
              <a:blipFill>
                <a:blip r:embed="rId2"/>
                <a:stretch>
                  <a:fillRect l="-5814" r="-8140" b="-32258"/>
                </a:stretch>
              </a:blipFill>
              <a:ln w="12700">
                <a:solidFill>
                  <a:srgbClr val="FF0000"/>
                </a:solidFill>
              </a:ln>
            </p:spPr>
            <p:txBody>
              <a:bodyPr/>
              <a:lstStyle/>
              <a:p>
                <a:r>
                  <a:rPr lang="en-AU">
                    <a:noFill/>
                  </a:rPr>
                  <a:t> </a:t>
                </a:r>
              </a:p>
            </p:txBody>
          </p:sp>
        </mc:Fallback>
      </mc:AlternateContent>
    </p:spTree>
    <p:extLst>
      <p:ext uri="{BB962C8B-B14F-4D97-AF65-F5344CB8AC3E}">
        <p14:creationId xmlns:p14="http://schemas.microsoft.com/office/powerpoint/2010/main" val="1052808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B0227CD2BEFA46BD0287DFC43E823B" ma:contentTypeVersion="12" ma:contentTypeDescription="Create a new document." ma:contentTypeScope="" ma:versionID="f500aaac1970466c61e0d6a58ec4849b">
  <xsd:schema xmlns:xsd="http://www.w3.org/2001/XMLSchema" xmlns:xs="http://www.w3.org/2001/XMLSchema" xmlns:p="http://schemas.microsoft.com/office/2006/metadata/properties" xmlns:ns2="ba6ee96d-6780-4ce9-ba7b-fb47f72e0c1e" xmlns:ns3="07fa3f3b-e89d-475b-8a2d-088e5c03107e" targetNamespace="http://schemas.microsoft.com/office/2006/metadata/properties" ma:root="true" ma:fieldsID="f4b8f0e602227ea9a857af5db6146451" ns2:_="" ns3:_="">
    <xsd:import namespace="ba6ee96d-6780-4ce9-ba7b-fb47f72e0c1e"/>
    <xsd:import namespace="07fa3f3b-e89d-475b-8a2d-088e5c03107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6ee96d-6780-4ce9-ba7b-fb47f72e0c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7fa3f3b-e89d-475b-8a2d-088e5c03107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026e962-f6c1-4e27-9cc1-399dc89cc7ee}" ma:internalName="TaxCatchAll" ma:showField="CatchAllData" ma:web="07fa3f3b-e89d-475b-8a2d-088e5c03107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a6ee96d-6780-4ce9-ba7b-fb47f72e0c1e">
      <Terms xmlns="http://schemas.microsoft.com/office/infopath/2007/PartnerControls"/>
    </lcf76f155ced4ddcb4097134ff3c332f>
    <TaxCatchAll xmlns="07fa3f3b-e89d-475b-8a2d-088e5c03107e" xsi:nil="true"/>
  </documentManagement>
</p:properties>
</file>

<file path=customXml/itemProps1.xml><?xml version="1.0" encoding="utf-8"?>
<ds:datastoreItem xmlns:ds="http://schemas.openxmlformats.org/officeDocument/2006/customXml" ds:itemID="{CF728267-F556-4E79-BAF5-2F9B0B9F44D5}"/>
</file>

<file path=customXml/itemProps2.xml><?xml version="1.0" encoding="utf-8"?>
<ds:datastoreItem xmlns:ds="http://schemas.openxmlformats.org/officeDocument/2006/customXml" ds:itemID="{A0D41B68-F717-4F1D-9B5A-58D0BBB6F446}"/>
</file>

<file path=customXml/itemProps3.xml><?xml version="1.0" encoding="utf-8"?>
<ds:datastoreItem xmlns:ds="http://schemas.openxmlformats.org/officeDocument/2006/customXml" ds:itemID="{866C9AEE-79CB-4E6B-A9D8-62F66D86D269}"/>
</file>

<file path=docProps/app.xml><?xml version="1.0" encoding="utf-8"?>
<Properties xmlns="http://schemas.openxmlformats.org/officeDocument/2006/extended-properties" xmlns:vt="http://schemas.openxmlformats.org/officeDocument/2006/docPropsVTypes">
  <TotalTime>1036</TotalTime>
  <Words>2635</Words>
  <Application>Microsoft Office PowerPoint</Application>
  <PresentationFormat>Widescreen</PresentationFormat>
  <Paragraphs>240</Paragraphs>
  <Slides>37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Cambria Math</vt:lpstr>
      <vt:lpstr>Times New Roman</vt:lpstr>
      <vt:lpstr>Office Theme</vt:lpstr>
      <vt:lpstr>ELECTRIC FIELDS</vt:lpstr>
      <vt:lpstr>ELECTRIC FIELD LINES</vt:lpstr>
      <vt:lpstr>ELECTRIC FIELD LINES</vt:lpstr>
      <vt:lpstr>ELECTRIC FIELD LINES</vt:lpstr>
      <vt:lpstr>ELECTRIC FIELD LINES</vt:lpstr>
      <vt:lpstr>TEST CHARGE</vt:lpstr>
      <vt:lpstr>TEST CHARGE</vt:lpstr>
      <vt:lpstr>ELECTRIC FIELD STRENGTH</vt:lpstr>
      <vt:lpstr>FORCE ON A CHARGED PARTICLE</vt:lpstr>
      <vt:lpstr>EXAMPLES</vt:lpstr>
      <vt:lpstr>COULOMB’S LAW</vt:lpstr>
      <vt:lpstr>THE ‘ELECTRIC CONSTANT’</vt:lpstr>
      <vt:lpstr>THE ‘ELECTRIC CONSTANT’</vt:lpstr>
      <vt:lpstr>THE ‘ELECTRIC CONSTANT’</vt:lpstr>
      <vt:lpstr>THE ‘ELECTRIC CONSTANT’</vt:lpstr>
      <vt:lpstr>THE ‘ELECTRIC CONSTANT’</vt:lpstr>
      <vt:lpstr>COULOMB’S LAW</vt:lpstr>
      <vt:lpstr>ELECTRIC FIELD STRENGTH</vt:lpstr>
      <vt:lpstr>EXAMPLES</vt:lpstr>
      <vt:lpstr>EXAMPLES</vt:lpstr>
      <vt:lpstr>TRY IT YOURSELF!</vt:lpstr>
      <vt:lpstr>TRY IT YOURSELF!</vt:lpstr>
      <vt:lpstr>ELECTRIC FIELD STRENGTH</vt:lpstr>
      <vt:lpstr>ELECTRIC FIELD STRENGTH</vt:lpstr>
      <vt:lpstr>EXAMPLES</vt:lpstr>
      <vt:lpstr>EXAMPLES</vt:lpstr>
      <vt:lpstr>ELECTRIC FIELD STRENGTH</vt:lpstr>
      <vt:lpstr>WORK DONE IN AN ELECTRIC FIELD</vt:lpstr>
      <vt:lpstr>WORK DONE IN AN ELECTRIC FIELD</vt:lpstr>
      <vt:lpstr>EXAMPLES</vt:lpstr>
      <vt:lpstr>EXAMPLES</vt:lpstr>
      <vt:lpstr>WORK DONE IN AN ELECTRIC FIELD</vt:lpstr>
      <vt:lpstr>WORK DONE IN A GRAVITATIONAL FIELD</vt:lpstr>
      <vt:lpstr>WORK DONE IN A GRAVITATIONAL FIELD</vt:lpstr>
      <vt:lpstr>WORK DONE IN AN ELECTRIC FIELD</vt:lpstr>
      <vt:lpstr>WORK DONE IN AN ELECTRIC FIELD</vt:lpstr>
      <vt:lpstr>WORK DONE IN AN ELECTRIC FIELD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FIELDS</dc:title>
  <dc:creator>Bradley Hearn</dc:creator>
  <cp:lastModifiedBy>Bradley Hearn</cp:lastModifiedBy>
  <cp:revision>66</cp:revision>
  <dcterms:created xsi:type="dcterms:W3CDTF">2020-04-20T13:17:16Z</dcterms:created>
  <dcterms:modified xsi:type="dcterms:W3CDTF">2021-05-03T02:45:26Z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0x010100ADB0227CD2BEFA46BD0287DFC43E823B</vt:lpwstr>
  </property>
</Properties>
</file>