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35"/>
  </p:notesMasterIdLst>
  <p:sldIdLst>
    <p:sldId id="256" r:id="rId2"/>
    <p:sldId id="298" r:id="rId3"/>
    <p:sldId id="284" r:id="rId4"/>
    <p:sldId id="257" r:id="rId5"/>
    <p:sldId id="288" r:id="rId6"/>
    <p:sldId id="289" r:id="rId7"/>
    <p:sldId id="291" r:id="rId8"/>
    <p:sldId id="295" r:id="rId9"/>
    <p:sldId id="296" r:id="rId10"/>
    <p:sldId id="260" r:id="rId11"/>
    <p:sldId id="258" r:id="rId12"/>
    <p:sldId id="299" r:id="rId13"/>
    <p:sldId id="297" r:id="rId14"/>
    <p:sldId id="261" r:id="rId15"/>
    <p:sldId id="259" r:id="rId16"/>
    <p:sldId id="262" r:id="rId17"/>
    <p:sldId id="264" r:id="rId18"/>
    <p:sldId id="265" r:id="rId19"/>
    <p:sldId id="266" r:id="rId20"/>
    <p:sldId id="267" r:id="rId21"/>
    <p:sldId id="268" r:id="rId22"/>
    <p:sldId id="269" r:id="rId23"/>
    <p:sldId id="270" r:id="rId24"/>
    <p:sldId id="271" r:id="rId25"/>
    <p:sldId id="272" r:id="rId26"/>
    <p:sldId id="282" r:id="rId27"/>
    <p:sldId id="281" r:id="rId28"/>
    <p:sldId id="276" r:id="rId29"/>
    <p:sldId id="275" r:id="rId30"/>
    <p:sldId id="277" r:id="rId31"/>
    <p:sldId id="278" r:id="rId32"/>
    <p:sldId id="279" r:id="rId33"/>
    <p:sldId id="28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2F15A-19F3-4A5C-8CAF-91A4D3F2FAC0}" v="66" dt="2023-02-17T00:16:16.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3" autoAdjust="0"/>
    <p:restoredTop sz="94660"/>
  </p:normalViewPr>
  <p:slideViewPr>
    <p:cSldViewPr snapToGrid="0">
      <p:cViewPr varScale="1">
        <p:scale>
          <a:sx n="77" d="100"/>
          <a:sy n="77" d="100"/>
        </p:scale>
        <p:origin x="1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gan Ball (John XXIII College - Mount Claremont)" userId="c9fe06fd-15b9-4aef-8f74-cc6223a5ec1f" providerId="ADAL" clId="{3192F15A-19F3-4A5C-8CAF-91A4D3F2FAC0}"/>
    <pc:docChg chg="custSel delSld modSld">
      <pc:chgData name="Morgan Ball (John XXIII College - Mount Claremont)" userId="c9fe06fd-15b9-4aef-8f74-cc6223a5ec1f" providerId="ADAL" clId="{3192F15A-19F3-4A5C-8CAF-91A4D3F2FAC0}" dt="2023-02-17T00:16:16.388" v="87" actId="20577"/>
      <pc:docMkLst>
        <pc:docMk/>
      </pc:docMkLst>
      <pc:sldChg chg="addSp delSp modSp mod setBg setClrOvrMap">
        <pc:chgData name="Morgan Ball (John XXIII College - Mount Claremont)" userId="c9fe06fd-15b9-4aef-8f74-cc6223a5ec1f" providerId="ADAL" clId="{3192F15A-19F3-4A5C-8CAF-91A4D3F2FAC0}" dt="2023-02-15T01:59:13.987" v="5" actId="14100"/>
        <pc:sldMkLst>
          <pc:docMk/>
          <pc:sldMk cId="1194440229" sldId="256"/>
        </pc:sldMkLst>
        <pc:spChg chg="mod">
          <ac:chgData name="Morgan Ball (John XXIII College - Mount Claremont)" userId="c9fe06fd-15b9-4aef-8f74-cc6223a5ec1f" providerId="ADAL" clId="{3192F15A-19F3-4A5C-8CAF-91A4D3F2FAC0}" dt="2023-02-15T01:59:05.552" v="2" actId="26606"/>
          <ac:spMkLst>
            <pc:docMk/>
            <pc:sldMk cId="1194440229" sldId="256"/>
            <ac:spMk id="2" creationId="{00000000-0000-0000-0000-000000000000}"/>
          </ac:spMkLst>
        </pc:spChg>
        <pc:spChg chg="add">
          <ac:chgData name="Morgan Ball (John XXIII College - Mount Claremont)" userId="c9fe06fd-15b9-4aef-8f74-cc6223a5ec1f" providerId="ADAL" clId="{3192F15A-19F3-4A5C-8CAF-91A4D3F2FAC0}" dt="2023-02-15T01:59:05.552" v="2" actId="26606"/>
          <ac:spMkLst>
            <pc:docMk/>
            <pc:sldMk cId="1194440229" sldId="256"/>
            <ac:spMk id="8" creationId="{EC7FF834-B204-4967-8D47-8BB36EAF0EF5}"/>
          </ac:spMkLst>
        </pc:spChg>
        <pc:spChg chg="add">
          <ac:chgData name="Morgan Ball (John XXIII College - Mount Claremont)" userId="c9fe06fd-15b9-4aef-8f74-cc6223a5ec1f" providerId="ADAL" clId="{3192F15A-19F3-4A5C-8CAF-91A4D3F2FAC0}" dt="2023-02-15T01:59:05.552" v="2" actId="26606"/>
          <ac:spMkLst>
            <pc:docMk/>
            <pc:sldMk cId="1194440229" sldId="256"/>
            <ac:spMk id="10" creationId="{F780A22D-61EA-43E3-BD94-3E39CF902160}"/>
          </ac:spMkLst>
        </pc:spChg>
        <pc:picChg chg="add mod">
          <ac:chgData name="Morgan Ball (John XXIII College - Mount Claremont)" userId="c9fe06fd-15b9-4aef-8f74-cc6223a5ec1f" providerId="ADAL" clId="{3192F15A-19F3-4A5C-8CAF-91A4D3F2FAC0}" dt="2023-02-15T01:59:13.987" v="5" actId="14100"/>
          <ac:picMkLst>
            <pc:docMk/>
            <pc:sldMk cId="1194440229" sldId="256"/>
            <ac:picMk id="3" creationId="{E7957D70-33CA-ED89-504E-8EFCC36B6C5E}"/>
          </ac:picMkLst>
        </pc:picChg>
        <pc:picChg chg="del">
          <ac:chgData name="Morgan Ball (John XXIII College - Mount Claremont)" userId="c9fe06fd-15b9-4aef-8f74-cc6223a5ec1f" providerId="ADAL" clId="{3192F15A-19F3-4A5C-8CAF-91A4D3F2FAC0}" dt="2023-02-15T01:58:59.753" v="0" actId="478"/>
          <ac:picMkLst>
            <pc:docMk/>
            <pc:sldMk cId="1194440229" sldId="256"/>
            <ac:picMk id="1026" creationId="{F25C6719-B20B-43D1-B8A3-43C3C0198CA4}"/>
          </ac:picMkLst>
        </pc:picChg>
      </pc:sldChg>
      <pc:sldChg chg="modSp modAnim">
        <pc:chgData name="Morgan Ball (John XXIII College - Mount Claremont)" userId="c9fe06fd-15b9-4aef-8f74-cc6223a5ec1f" providerId="ADAL" clId="{3192F15A-19F3-4A5C-8CAF-91A4D3F2FAC0}" dt="2023-02-15T02:00:20.869" v="37" actId="6549"/>
        <pc:sldMkLst>
          <pc:docMk/>
          <pc:sldMk cId="2856009948" sldId="257"/>
        </pc:sldMkLst>
        <pc:spChg chg="mod">
          <ac:chgData name="Morgan Ball (John XXIII College - Mount Claremont)" userId="c9fe06fd-15b9-4aef-8f74-cc6223a5ec1f" providerId="ADAL" clId="{3192F15A-19F3-4A5C-8CAF-91A4D3F2FAC0}" dt="2023-02-15T02:00:20.869" v="37" actId="6549"/>
          <ac:spMkLst>
            <pc:docMk/>
            <pc:sldMk cId="2856009948" sldId="257"/>
            <ac:spMk id="3" creationId="{F7F6E9E6-B810-44B1-ADB9-C74E6C7D0C5D}"/>
          </ac:spMkLst>
        </pc:spChg>
      </pc:sldChg>
      <pc:sldChg chg="modSp mod modAnim">
        <pc:chgData name="Morgan Ball (John XXIII College - Mount Claremont)" userId="c9fe06fd-15b9-4aef-8f74-cc6223a5ec1f" providerId="ADAL" clId="{3192F15A-19F3-4A5C-8CAF-91A4D3F2FAC0}" dt="2023-02-15T02:05:37.167" v="67" actId="20577"/>
        <pc:sldMkLst>
          <pc:docMk/>
          <pc:sldMk cId="881285520" sldId="258"/>
        </pc:sldMkLst>
        <pc:spChg chg="mod">
          <ac:chgData name="Morgan Ball (John XXIII College - Mount Claremont)" userId="c9fe06fd-15b9-4aef-8f74-cc6223a5ec1f" providerId="ADAL" clId="{3192F15A-19F3-4A5C-8CAF-91A4D3F2FAC0}" dt="2023-02-15T02:05:37.167" v="67" actId="20577"/>
          <ac:spMkLst>
            <pc:docMk/>
            <pc:sldMk cId="881285520" sldId="258"/>
            <ac:spMk id="3" creationId="{06B31535-5352-4E17-B325-F7113679B9CE}"/>
          </ac:spMkLst>
        </pc:spChg>
      </pc:sldChg>
      <pc:sldChg chg="delSp modSp mod">
        <pc:chgData name="Morgan Ball (John XXIII College - Mount Claremont)" userId="c9fe06fd-15b9-4aef-8f74-cc6223a5ec1f" providerId="ADAL" clId="{3192F15A-19F3-4A5C-8CAF-91A4D3F2FAC0}" dt="2023-02-15T02:10:15.974" v="81" actId="403"/>
        <pc:sldMkLst>
          <pc:docMk/>
          <pc:sldMk cId="2508290717" sldId="261"/>
        </pc:sldMkLst>
        <pc:spChg chg="mod">
          <ac:chgData name="Morgan Ball (John XXIII College - Mount Claremont)" userId="c9fe06fd-15b9-4aef-8f74-cc6223a5ec1f" providerId="ADAL" clId="{3192F15A-19F3-4A5C-8CAF-91A4D3F2FAC0}" dt="2023-02-15T02:09:59.513" v="71" actId="1076"/>
          <ac:spMkLst>
            <pc:docMk/>
            <pc:sldMk cId="2508290717" sldId="261"/>
            <ac:spMk id="2" creationId="{14DC7713-B95F-46A9-BCB2-26DD45F7BFD5}"/>
          </ac:spMkLst>
        </pc:spChg>
        <pc:spChg chg="mod ord">
          <ac:chgData name="Morgan Ball (John XXIII College - Mount Claremont)" userId="c9fe06fd-15b9-4aef-8f74-cc6223a5ec1f" providerId="ADAL" clId="{3192F15A-19F3-4A5C-8CAF-91A4D3F2FAC0}" dt="2023-02-15T02:10:15.974" v="81" actId="403"/>
          <ac:spMkLst>
            <pc:docMk/>
            <pc:sldMk cId="2508290717" sldId="261"/>
            <ac:spMk id="3" creationId="{DA6A237A-32FF-485B-9F88-36D849AA604B}"/>
          </ac:spMkLst>
        </pc:spChg>
        <pc:spChg chg="del">
          <ac:chgData name="Morgan Ball (John XXIII College - Mount Claremont)" userId="c9fe06fd-15b9-4aef-8f74-cc6223a5ec1f" providerId="ADAL" clId="{3192F15A-19F3-4A5C-8CAF-91A4D3F2FAC0}" dt="2023-02-15T02:09:56.278" v="70" actId="26606"/>
          <ac:spMkLst>
            <pc:docMk/>
            <pc:sldMk cId="2508290717" sldId="261"/>
            <ac:spMk id="71" creationId="{C966A4D4-049A-4389-B407-0E7091A07C8D}"/>
          </ac:spMkLst>
        </pc:spChg>
        <pc:spChg chg="del">
          <ac:chgData name="Morgan Ball (John XXIII College - Mount Claremont)" userId="c9fe06fd-15b9-4aef-8f74-cc6223a5ec1f" providerId="ADAL" clId="{3192F15A-19F3-4A5C-8CAF-91A4D3F2FAC0}" dt="2023-02-15T02:09:56.278" v="70" actId="26606"/>
          <ac:spMkLst>
            <pc:docMk/>
            <pc:sldMk cId="2508290717" sldId="261"/>
            <ac:spMk id="73" creationId="{B5899359-8523-4D4D-B568-3FDFAF9821C7}"/>
          </ac:spMkLst>
        </pc:spChg>
        <pc:spChg chg="del">
          <ac:chgData name="Morgan Ball (John XXIII College - Mount Claremont)" userId="c9fe06fd-15b9-4aef-8f74-cc6223a5ec1f" providerId="ADAL" clId="{3192F15A-19F3-4A5C-8CAF-91A4D3F2FAC0}" dt="2023-02-15T02:09:56.278" v="70" actId="26606"/>
          <ac:spMkLst>
            <pc:docMk/>
            <pc:sldMk cId="2508290717" sldId="261"/>
            <ac:spMk id="75" creationId="{2E9C9585-DA89-4D7E-BCDF-576461A1A2D9}"/>
          </ac:spMkLst>
        </pc:spChg>
        <pc:picChg chg="mod">
          <ac:chgData name="Morgan Ball (John XXIII College - Mount Claremont)" userId="c9fe06fd-15b9-4aef-8f74-cc6223a5ec1f" providerId="ADAL" clId="{3192F15A-19F3-4A5C-8CAF-91A4D3F2FAC0}" dt="2023-02-15T02:09:56.278" v="70" actId="26606"/>
          <ac:picMkLst>
            <pc:docMk/>
            <pc:sldMk cId="2508290717" sldId="261"/>
            <ac:picMk id="8" creationId="{E75CB777-42A6-4749-8953-FC46E9E9F143}"/>
          </ac:picMkLst>
        </pc:picChg>
        <pc:picChg chg="mod ord">
          <ac:chgData name="Morgan Ball (John XXIII College - Mount Claremont)" userId="c9fe06fd-15b9-4aef-8f74-cc6223a5ec1f" providerId="ADAL" clId="{3192F15A-19F3-4A5C-8CAF-91A4D3F2FAC0}" dt="2023-02-15T02:09:56.278" v="70" actId="26606"/>
          <ac:picMkLst>
            <pc:docMk/>
            <pc:sldMk cId="2508290717" sldId="261"/>
            <ac:picMk id="2050" creationId="{B5C47D28-7FFA-4F6A-8388-313B60AEC894}"/>
          </ac:picMkLst>
        </pc:picChg>
      </pc:sldChg>
      <pc:sldChg chg="modSp mod modAnim">
        <pc:chgData name="Morgan Ball (John XXIII College - Mount Claremont)" userId="c9fe06fd-15b9-4aef-8f74-cc6223a5ec1f" providerId="ADAL" clId="{3192F15A-19F3-4A5C-8CAF-91A4D3F2FAC0}" dt="2023-02-17T00:16:16.388" v="87" actId="20577"/>
        <pc:sldMkLst>
          <pc:docMk/>
          <pc:sldMk cId="4100547981" sldId="284"/>
        </pc:sldMkLst>
        <pc:spChg chg="mod">
          <ac:chgData name="Morgan Ball (John XXIII College - Mount Claremont)" userId="c9fe06fd-15b9-4aef-8f74-cc6223a5ec1f" providerId="ADAL" clId="{3192F15A-19F3-4A5C-8CAF-91A4D3F2FAC0}" dt="2023-02-17T00:16:16.388" v="87" actId="20577"/>
          <ac:spMkLst>
            <pc:docMk/>
            <pc:sldMk cId="4100547981" sldId="284"/>
            <ac:spMk id="3" creationId="{25B3082B-17C7-474F-85BA-688D8470EC1C}"/>
          </ac:spMkLst>
        </pc:spChg>
      </pc:sldChg>
      <pc:sldChg chg="del">
        <pc:chgData name="Morgan Ball (John XXIII College - Mount Claremont)" userId="c9fe06fd-15b9-4aef-8f74-cc6223a5ec1f" providerId="ADAL" clId="{3192F15A-19F3-4A5C-8CAF-91A4D3F2FAC0}" dt="2023-02-15T02:00:31.845" v="38" actId="47"/>
        <pc:sldMkLst>
          <pc:docMk/>
          <pc:sldMk cId="1572501344" sldId="286"/>
        </pc:sldMkLst>
      </pc:sldChg>
      <pc:sldChg chg="modSp mod">
        <pc:chgData name="Morgan Ball (John XXIII College - Mount Claremont)" userId="c9fe06fd-15b9-4aef-8f74-cc6223a5ec1f" providerId="ADAL" clId="{3192F15A-19F3-4A5C-8CAF-91A4D3F2FAC0}" dt="2023-02-15T02:01:17.111" v="41" actId="1076"/>
        <pc:sldMkLst>
          <pc:docMk/>
          <pc:sldMk cId="989282941" sldId="289"/>
        </pc:sldMkLst>
        <pc:spChg chg="mod">
          <ac:chgData name="Morgan Ball (John XXIII College - Mount Claremont)" userId="c9fe06fd-15b9-4aef-8f74-cc6223a5ec1f" providerId="ADAL" clId="{3192F15A-19F3-4A5C-8CAF-91A4D3F2FAC0}" dt="2023-02-15T02:01:17.111" v="41" actId="1076"/>
          <ac:spMkLst>
            <pc:docMk/>
            <pc:sldMk cId="989282941" sldId="289"/>
            <ac:spMk id="3" creationId="{00000000-0000-0000-0000-000000000000}"/>
          </ac:spMkLst>
        </pc:spChg>
      </pc:sldChg>
      <pc:sldChg chg="modSp">
        <pc:chgData name="Morgan Ball (John XXIII College - Mount Claremont)" userId="c9fe06fd-15b9-4aef-8f74-cc6223a5ec1f" providerId="ADAL" clId="{3192F15A-19F3-4A5C-8CAF-91A4D3F2FAC0}" dt="2023-02-15T02:01:26.185" v="42" actId="2711"/>
        <pc:sldMkLst>
          <pc:docMk/>
          <pc:sldMk cId="202885401" sldId="291"/>
        </pc:sldMkLst>
        <pc:spChg chg="mod">
          <ac:chgData name="Morgan Ball (John XXIII College - Mount Claremont)" userId="c9fe06fd-15b9-4aef-8f74-cc6223a5ec1f" providerId="ADAL" clId="{3192F15A-19F3-4A5C-8CAF-91A4D3F2FAC0}" dt="2023-02-15T02:01:26.185" v="42" actId="2711"/>
          <ac:spMkLst>
            <pc:docMk/>
            <pc:sldMk cId="202885401" sldId="291"/>
            <ac:spMk id="3" creationId="{00000000-0000-0000-0000-000000000000}"/>
          </ac:spMkLst>
        </pc:spChg>
      </pc:sldChg>
      <pc:sldChg chg="delSp modSp del mod setBg">
        <pc:chgData name="Morgan Ball (John XXIII College - Mount Claremont)" userId="c9fe06fd-15b9-4aef-8f74-cc6223a5ec1f" providerId="ADAL" clId="{3192F15A-19F3-4A5C-8CAF-91A4D3F2FAC0}" dt="2023-02-15T02:01:51.538" v="46" actId="47"/>
        <pc:sldMkLst>
          <pc:docMk/>
          <pc:sldMk cId="517423923" sldId="293"/>
        </pc:sldMkLst>
        <pc:spChg chg="mod">
          <ac:chgData name="Morgan Ball (John XXIII College - Mount Claremont)" userId="c9fe06fd-15b9-4aef-8f74-cc6223a5ec1f" providerId="ADAL" clId="{3192F15A-19F3-4A5C-8CAF-91A4D3F2FAC0}" dt="2023-02-15T02:01:44.720" v="44" actId="1076"/>
          <ac:spMkLst>
            <pc:docMk/>
            <pc:sldMk cId="517423923" sldId="293"/>
            <ac:spMk id="2" creationId="{00000000-0000-0000-0000-000000000000}"/>
          </ac:spMkLst>
        </pc:spChg>
        <pc:spChg chg="mod">
          <ac:chgData name="Morgan Ball (John XXIII College - Mount Claremont)" userId="c9fe06fd-15b9-4aef-8f74-cc6223a5ec1f" providerId="ADAL" clId="{3192F15A-19F3-4A5C-8CAF-91A4D3F2FAC0}" dt="2023-02-15T02:01:40.976" v="43" actId="26606"/>
          <ac:spMkLst>
            <pc:docMk/>
            <pc:sldMk cId="517423923" sldId="293"/>
            <ac:spMk id="3" creationId="{00000000-0000-0000-0000-000000000000}"/>
          </ac:spMkLst>
        </pc:spChg>
        <pc:picChg chg="del mod ord">
          <ac:chgData name="Morgan Ball (John XXIII College - Mount Claremont)" userId="c9fe06fd-15b9-4aef-8f74-cc6223a5ec1f" providerId="ADAL" clId="{3192F15A-19F3-4A5C-8CAF-91A4D3F2FAC0}" dt="2023-02-15T02:01:49.480" v="45" actId="21"/>
          <ac:picMkLst>
            <pc:docMk/>
            <pc:sldMk cId="517423923" sldId="293"/>
            <ac:picMk id="4" creationId="{00000000-0000-0000-0000-000000000000}"/>
          </ac:picMkLst>
        </pc:picChg>
      </pc:sldChg>
      <pc:sldChg chg="addSp delSp modSp mod setBg">
        <pc:chgData name="Morgan Ball (John XXIII College - Mount Claremont)" userId="c9fe06fd-15b9-4aef-8f74-cc6223a5ec1f" providerId="ADAL" clId="{3192F15A-19F3-4A5C-8CAF-91A4D3F2FAC0}" dt="2023-02-15T02:02:39.050" v="55" actId="255"/>
        <pc:sldMkLst>
          <pc:docMk/>
          <pc:sldMk cId="2031695140" sldId="295"/>
        </pc:sldMkLst>
        <pc:spChg chg="mod">
          <ac:chgData name="Morgan Ball (John XXIII College - Mount Claremont)" userId="c9fe06fd-15b9-4aef-8f74-cc6223a5ec1f" providerId="ADAL" clId="{3192F15A-19F3-4A5C-8CAF-91A4D3F2FAC0}" dt="2023-02-15T02:02:27.595" v="52" actId="1076"/>
          <ac:spMkLst>
            <pc:docMk/>
            <pc:sldMk cId="2031695140" sldId="295"/>
            <ac:spMk id="2" creationId="{00000000-0000-0000-0000-000000000000}"/>
          </ac:spMkLst>
        </pc:spChg>
        <pc:spChg chg="mod ord">
          <ac:chgData name="Morgan Ball (John XXIII College - Mount Claremont)" userId="c9fe06fd-15b9-4aef-8f74-cc6223a5ec1f" providerId="ADAL" clId="{3192F15A-19F3-4A5C-8CAF-91A4D3F2FAC0}" dt="2023-02-15T02:02:39.050" v="55" actId="255"/>
          <ac:spMkLst>
            <pc:docMk/>
            <pc:sldMk cId="2031695140" sldId="295"/>
            <ac:spMk id="3" creationId="{00000000-0000-0000-0000-000000000000}"/>
          </ac:spMkLst>
        </pc:spChg>
        <pc:picChg chg="del">
          <ac:chgData name="Morgan Ball (John XXIII College - Mount Claremont)" userId="c9fe06fd-15b9-4aef-8f74-cc6223a5ec1f" providerId="ADAL" clId="{3192F15A-19F3-4A5C-8CAF-91A4D3F2FAC0}" dt="2023-02-15T02:02:20.830" v="49" actId="21"/>
          <ac:picMkLst>
            <pc:docMk/>
            <pc:sldMk cId="2031695140" sldId="295"/>
            <ac:picMk id="4" creationId="{00000000-0000-0000-0000-000000000000}"/>
          </ac:picMkLst>
        </pc:picChg>
        <pc:picChg chg="add mod">
          <ac:chgData name="Morgan Ball (John XXIII College - Mount Claremont)" userId="c9fe06fd-15b9-4aef-8f74-cc6223a5ec1f" providerId="ADAL" clId="{3192F15A-19F3-4A5C-8CAF-91A4D3F2FAC0}" dt="2023-02-15T02:02:23.855" v="51" actId="26606"/>
          <ac:picMkLst>
            <pc:docMk/>
            <pc:sldMk cId="2031695140" sldId="295"/>
            <ac:picMk id="5" creationId="{007C60FA-23D9-1703-400A-567483B66B8C}"/>
          </ac:picMkLst>
        </pc:picChg>
      </pc:sldChg>
      <pc:sldChg chg="modSp modAnim">
        <pc:chgData name="Morgan Ball (John XXIII College - Mount Claremont)" userId="c9fe06fd-15b9-4aef-8f74-cc6223a5ec1f" providerId="ADAL" clId="{3192F15A-19F3-4A5C-8CAF-91A4D3F2FAC0}" dt="2023-02-15T02:03:51.720" v="63" actId="20577"/>
        <pc:sldMkLst>
          <pc:docMk/>
          <pc:sldMk cId="609058454" sldId="296"/>
        </pc:sldMkLst>
        <pc:spChg chg="mod">
          <ac:chgData name="Morgan Ball (John XXIII College - Mount Claremont)" userId="c9fe06fd-15b9-4aef-8f74-cc6223a5ec1f" providerId="ADAL" clId="{3192F15A-19F3-4A5C-8CAF-91A4D3F2FAC0}" dt="2023-02-15T02:03:51.720" v="63" actId="20577"/>
          <ac:spMkLst>
            <pc:docMk/>
            <pc:sldMk cId="609058454" sldId="296"/>
            <ac:spMk id="3" creationId="{00000000-0000-0000-0000-000000000000}"/>
          </ac:spMkLst>
        </pc:spChg>
      </pc:sldChg>
      <pc:sldChg chg="modSp">
        <pc:chgData name="Morgan Ball (John XXIII College - Mount Claremont)" userId="c9fe06fd-15b9-4aef-8f74-cc6223a5ec1f" providerId="ADAL" clId="{3192F15A-19F3-4A5C-8CAF-91A4D3F2FAC0}" dt="2023-02-15T02:07:50.671" v="69" actId="20577"/>
        <pc:sldMkLst>
          <pc:docMk/>
          <pc:sldMk cId="1771590972" sldId="297"/>
        </pc:sldMkLst>
        <pc:spChg chg="mod">
          <ac:chgData name="Morgan Ball (John XXIII College - Mount Claremont)" userId="c9fe06fd-15b9-4aef-8f74-cc6223a5ec1f" providerId="ADAL" clId="{3192F15A-19F3-4A5C-8CAF-91A4D3F2FAC0}" dt="2023-02-15T02:07:50.671" v="69" actId="20577"/>
          <ac:spMkLst>
            <pc:docMk/>
            <pc:sldMk cId="1771590972" sldId="297"/>
            <ac:spMk id="3" creationId="{00000000-0000-0000-0000-000000000000}"/>
          </ac:spMkLst>
        </pc:spChg>
      </pc:sldChg>
      <pc:sldChg chg="modSp mod">
        <pc:chgData name="Morgan Ball (John XXIII College - Mount Claremont)" userId="c9fe06fd-15b9-4aef-8f74-cc6223a5ec1f" providerId="ADAL" clId="{3192F15A-19F3-4A5C-8CAF-91A4D3F2FAC0}" dt="2023-02-15T01:59:43.884" v="6" actId="255"/>
        <pc:sldMkLst>
          <pc:docMk/>
          <pc:sldMk cId="2994387902" sldId="298"/>
        </pc:sldMkLst>
        <pc:spChg chg="mod">
          <ac:chgData name="Morgan Ball (John XXIII College - Mount Claremont)" userId="c9fe06fd-15b9-4aef-8f74-cc6223a5ec1f" providerId="ADAL" clId="{3192F15A-19F3-4A5C-8CAF-91A4D3F2FAC0}" dt="2023-02-15T01:59:43.884" v="6" actId="255"/>
          <ac:spMkLst>
            <pc:docMk/>
            <pc:sldMk cId="2994387902" sldId="298"/>
            <ac:spMk id="3" creationId="{6687085B-F8DB-4027-9BE6-5EA569379E2E}"/>
          </ac:spMkLst>
        </pc:spChg>
      </pc:sldChg>
    </pc:docChg>
  </pc:docChgLst>
  <pc:docChgLst>
    <pc:chgData name="Morgan Ball (John XXIII College - Mount Claremont)" userId="c9fe06fd-15b9-4aef-8f74-cc6223a5ec1f" providerId="ADAL" clId="{AE7E24F3-633B-4229-A302-86961106B74B}"/>
    <pc:docChg chg="modSld">
      <pc:chgData name="Morgan Ball (John XXIII College - Mount Claremont)" userId="c9fe06fd-15b9-4aef-8f74-cc6223a5ec1f" providerId="ADAL" clId="{AE7E24F3-633B-4229-A302-86961106B74B}" dt="2021-02-25T03:38:25.288" v="2" actId="20577"/>
      <pc:docMkLst>
        <pc:docMk/>
      </pc:docMkLst>
      <pc:sldChg chg="modSp modAnim">
        <pc:chgData name="Morgan Ball (John XXIII College - Mount Claremont)" userId="c9fe06fd-15b9-4aef-8f74-cc6223a5ec1f" providerId="ADAL" clId="{AE7E24F3-633B-4229-A302-86961106B74B}" dt="2021-02-25T03:38:25.288" v="2" actId="20577"/>
        <pc:sldMkLst>
          <pc:docMk/>
          <pc:sldMk cId="1389077677" sldId="281"/>
        </pc:sldMkLst>
        <pc:spChg chg="mod">
          <ac:chgData name="Morgan Ball (John XXIII College - Mount Claremont)" userId="c9fe06fd-15b9-4aef-8f74-cc6223a5ec1f" providerId="ADAL" clId="{AE7E24F3-633B-4229-A302-86961106B74B}" dt="2021-02-25T03:38:25.288" v="2" actId="20577"/>
          <ac:spMkLst>
            <pc:docMk/>
            <pc:sldMk cId="1389077677" sldId="281"/>
            <ac:spMk id="3" creationId="{737D7932-756E-4D78-AD7F-2247F0B5B0FE}"/>
          </ac:spMkLst>
        </pc:spChg>
      </pc:sldChg>
    </pc:docChg>
  </pc:docChgLst>
  <pc:docChgLst>
    <pc:chgData name="Morgan Ball (John XXIII College - Mount Claremont)" userId="c9fe06fd-15b9-4aef-8f74-cc6223a5ec1f" providerId="ADAL" clId="{52C10D51-E55C-42C2-800D-938CA6947828}"/>
    <pc:docChg chg="custSel delSld modSld">
      <pc:chgData name="Morgan Ball (John XXIII College - Mount Claremont)" userId="c9fe06fd-15b9-4aef-8f74-cc6223a5ec1f" providerId="ADAL" clId="{52C10D51-E55C-42C2-800D-938CA6947828}" dt="2020-02-12T05:59:12.727" v="41" actId="20577"/>
      <pc:docMkLst>
        <pc:docMk/>
      </pc:docMkLst>
      <pc:sldChg chg="modSp">
        <pc:chgData name="Morgan Ball (John XXIII College - Mount Claremont)" userId="c9fe06fd-15b9-4aef-8f74-cc6223a5ec1f" providerId="ADAL" clId="{52C10D51-E55C-42C2-800D-938CA6947828}" dt="2020-02-12T05:59:12.727" v="41" actId="20577"/>
        <pc:sldMkLst>
          <pc:docMk/>
          <pc:sldMk cId="2856009948" sldId="257"/>
        </pc:sldMkLst>
        <pc:spChg chg="mod">
          <ac:chgData name="Morgan Ball (John XXIII College - Mount Claremont)" userId="c9fe06fd-15b9-4aef-8f74-cc6223a5ec1f" providerId="ADAL" clId="{52C10D51-E55C-42C2-800D-938CA6947828}" dt="2020-02-12T05:59:12.727" v="41" actId="20577"/>
          <ac:spMkLst>
            <pc:docMk/>
            <pc:sldMk cId="2856009948" sldId="257"/>
            <ac:spMk id="2" creationId="{1CB8CA8C-9191-4402-A452-FAEF53CAC7DE}"/>
          </ac:spMkLst>
        </pc:spChg>
      </pc:sldChg>
      <pc:sldChg chg="modSp del">
        <pc:chgData name="Morgan Ball (John XXIII College - Mount Claremont)" userId="c9fe06fd-15b9-4aef-8f74-cc6223a5ec1f" providerId="ADAL" clId="{52C10D51-E55C-42C2-800D-938CA6947828}" dt="2020-02-12T05:58:55.097" v="9" actId="13926"/>
        <pc:sldMkLst>
          <pc:docMk/>
          <pc:sldMk cId="2994387902" sldId="298"/>
        </pc:sldMkLst>
        <pc:spChg chg="mod">
          <ac:chgData name="Morgan Ball (John XXIII College - Mount Claremont)" userId="c9fe06fd-15b9-4aef-8f74-cc6223a5ec1f" providerId="ADAL" clId="{52C10D51-E55C-42C2-800D-938CA6947828}" dt="2020-02-12T05:58:55.097" v="9" actId="13926"/>
          <ac:spMkLst>
            <pc:docMk/>
            <pc:sldMk cId="2994387902" sldId="298"/>
            <ac:spMk id="3" creationId="{6687085B-F8DB-4027-9BE6-5EA569379E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2560D-590E-414D-880D-AA3A2F3E9FAC}" type="datetimeFigureOut">
              <a:rPr lang="en-AU" smtClean="0"/>
              <a:t>21/02/2023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8757B-1C1A-498F-A23D-8FBF828FF56D}" type="slidenum">
              <a:rPr lang="en-AU" smtClean="0"/>
              <a:t>‹#›</a:t>
            </a:fld>
            <a:endParaRPr lang="en-AU"/>
          </a:p>
        </p:txBody>
      </p:sp>
    </p:spTree>
    <p:extLst>
      <p:ext uri="{BB962C8B-B14F-4D97-AF65-F5344CB8AC3E}">
        <p14:creationId xmlns:p14="http://schemas.microsoft.com/office/powerpoint/2010/main" val="2900574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5D337F-C3A5-904F-9698-6291A207DEAA}" type="slidenum">
              <a:rPr lang="en-US" smtClean="0"/>
              <a:t>5</a:t>
            </a:fld>
            <a:endParaRPr lang="en-US" dirty="0"/>
          </a:p>
        </p:txBody>
      </p:sp>
    </p:spTree>
    <p:extLst>
      <p:ext uri="{BB962C8B-B14F-4D97-AF65-F5344CB8AC3E}">
        <p14:creationId xmlns:p14="http://schemas.microsoft.com/office/powerpoint/2010/main" val="483158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5D337F-C3A5-904F-9698-6291A207DEAA}" type="slidenum">
              <a:rPr lang="en-US" smtClean="0"/>
              <a:t>21</a:t>
            </a:fld>
            <a:endParaRPr lang="en-US" dirty="0"/>
          </a:p>
        </p:txBody>
      </p:sp>
    </p:spTree>
    <p:extLst>
      <p:ext uri="{BB962C8B-B14F-4D97-AF65-F5344CB8AC3E}">
        <p14:creationId xmlns:p14="http://schemas.microsoft.com/office/powerpoint/2010/main" val="675235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5D337F-C3A5-904F-9698-6291A207DEAA}" type="slidenum">
              <a:rPr lang="en-US" smtClean="0"/>
              <a:t>22</a:t>
            </a:fld>
            <a:endParaRPr lang="en-US" dirty="0"/>
          </a:p>
        </p:txBody>
      </p:sp>
    </p:spTree>
    <p:extLst>
      <p:ext uri="{BB962C8B-B14F-4D97-AF65-F5344CB8AC3E}">
        <p14:creationId xmlns:p14="http://schemas.microsoft.com/office/powerpoint/2010/main" val="1893242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5D337F-C3A5-904F-9698-6291A207DEAA}" type="slidenum">
              <a:rPr lang="en-US" smtClean="0"/>
              <a:t>6</a:t>
            </a:fld>
            <a:endParaRPr lang="en-US" dirty="0"/>
          </a:p>
        </p:txBody>
      </p:sp>
    </p:spTree>
    <p:extLst>
      <p:ext uri="{BB962C8B-B14F-4D97-AF65-F5344CB8AC3E}">
        <p14:creationId xmlns:p14="http://schemas.microsoft.com/office/powerpoint/2010/main" val="3956917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Constitution is relatively short document made up of 128 sections, divided into 8</a:t>
            </a:r>
            <a:r>
              <a:rPr lang="en-US" baseline="0" dirty="0"/>
              <a:t> chapters</a:t>
            </a:r>
          </a:p>
          <a:p>
            <a:endParaRPr lang="en-US" baseline="0" dirty="0"/>
          </a:p>
          <a:p>
            <a:r>
              <a:rPr lang="en-US" baseline="0" dirty="0"/>
              <a:t>Chapter 1 to 3, which makes up over half of the document, sets out the legislative, executive and judicial institutions of the Commonwealth government and divides legislative powers between the Commonwealth and the states</a:t>
            </a:r>
          </a:p>
          <a:p>
            <a:endParaRPr lang="en-US" baseline="0" dirty="0"/>
          </a:p>
          <a:p>
            <a:r>
              <a:rPr lang="en-US" baseline="0" dirty="0"/>
              <a:t>Willmott pages 103 - 106</a:t>
            </a:r>
            <a:endParaRPr lang="en-US" dirty="0"/>
          </a:p>
        </p:txBody>
      </p:sp>
      <p:sp>
        <p:nvSpPr>
          <p:cNvPr id="4" name="Slide Number Placeholder 3"/>
          <p:cNvSpPr>
            <a:spLocks noGrp="1"/>
          </p:cNvSpPr>
          <p:nvPr>
            <p:ph type="sldNum" sz="quarter" idx="10"/>
          </p:nvPr>
        </p:nvSpPr>
        <p:spPr/>
        <p:txBody>
          <a:bodyPr/>
          <a:lstStyle/>
          <a:p>
            <a:fld id="{255D337F-C3A5-904F-9698-6291A207DEAA}" type="slidenum">
              <a:rPr lang="en-US" smtClean="0"/>
              <a:t>7</a:t>
            </a:fld>
            <a:endParaRPr lang="en-US" dirty="0"/>
          </a:p>
        </p:txBody>
      </p:sp>
    </p:spTree>
    <p:extLst>
      <p:ext uri="{BB962C8B-B14F-4D97-AF65-F5344CB8AC3E}">
        <p14:creationId xmlns:p14="http://schemas.microsoft.com/office/powerpoint/2010/main" val="2044988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255D337F-C3A5-904F-9698-6291A207DEAA}" type="slidenum">
              <a:rPr lang="en-US" smtClean="0"/>
              <a:t>8</a:t>
            </a:fld>
            <a:endParaRPr lang="en-US" dirty="0"/>
          </a:p>
        </p:txBody>
      </p:sp>
    </p:spTree>
    <p:extLst>
      <p:ext uri="{BB962C8B-B14F-4D97-AF65-F5344CB8AC3E}">
        <p14:creationId xmlns:p14="http://schemas.microsoft.com/office/powerpoint/2010/main" val="2667097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Willmott page 88-90</a:t>
            </a:r>
          </a:p>
          <a:p>
            <a:endParaRPr lang="en-US" dirty="0"/>
          </a:p>
        </p:txBody>
      </p:sp>
      <p:sp>
        <p:nvSpPr>
          <p:cNvPr id="4" name="Slide Number Placeholder 3"/>
          <p:cNvSpPr>
            <a:spLocks noGrp="1"/>
          </p:cNvSpPr>
          <p:nvPr>
            <p:ph type="sldNum" sz="quarter" idx="10"/>
          </p:nvPr>
        </p:nvSpPr>
        <p:spPr/>
        <p:txBody>
          <a:bodyPr/>
          <a:lstStyle/>
          <a:p>
            <a:fld id="{255D337F-C3A5-904F-9698-6291A207DEAA}" type="slidenum">
              <a:rPr lang="en-US" smtClean="0"/>
              <a:t>9</a:t>
            </a:fld>
            <a:endParaRPr lang="en-US" dirty="0"/>
          </a:p>
        </p:txBody>
      </p:sp>
    </p:spTree>
    <p:extLst>
      <p:ext uri="{BB962C8B-B14F-4D97-AF65-F5344CB8AC3E}">
        <p14:creationId xmlns:p14="http://schemas.microsoft.com/office/powerpoint/2010/main" val="3190991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5D337F-C3A5-904F-9698-6291A207DEAA}" type="slidenum">
              <a:rPr lang="en-US" smtClean="0"/>
              <a:t>13</a:t>
            </a:fld>
            <a:endParaRPr lang="en-US" dirty="0"/>
          </a:p>
        </p:txBody>
      </p:sp>
    </p:spTree>
    <p:extLst>
      <p:ext uri="{BB962C8B-B14F-4D97-AF65-F5344CB8AC3E}">
        <p14:creationId xmlns:p14="http://schemas.microsoft.com/office/powerpoint/2010/main" val="272031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5D337F-C3A5-904F-9698-6291A207DEAA}" type="slidenum">
              <a:rPr lang="en-US" smtClean="0"/>
              <a:t>18</a:t>
            </a:fld>
            <a:endParaRPr lang="en-US" dirty="0"/>
          </a:p>
        </p:txBody>
      </p:sp>
    </p:spTree>
    <p:extLst>
      <p:ext uri="{BB962C8B-B14F-4D97-AF65-F5344CB8AC3E}">
        <p14:creationId xmlns:p14="http://schemas.microsoft.com/office/powerpoint/2010/main" val="3850428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5D337F-C3A5-904F-9698-6291A207DEAA}" type="slidenum">
              <a:rPr lang="en-US" smtClean="0"/>
              <a:t>19</a:t>
            </a:fld>
            <a:endParaRPr lang="en-US" dirty="0"/>
          </a:p>
        </p:txBody>
      </p:sp>
    </p:spTree>
    <p:extLst>
      <p:ext uri="{BB962C8B-B14F-4D97-AF65-F5344CB8AC3E}">
        <p14:creationId xmlns:p14="http://schemas.microsoft.com/office/powerpoint/2010/main" val="1926193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5D337F-C3A5-904F-9698-6291A207DEAA}" type="slidenum">
              <a:rPr lang="en-US" smtClean="0"/>
              <a:t>20</a:t>
            </a:fld>
            <a:endParaRPr lang="en-US" dirty="0"/>
          </a:p>
        </p:txBody>
      </p:sp>
    </p:spTree>
    <p:extLst>
      <p:ext uri="{BB962C8B-B14F-4D97-AF65-F5344CB8AC3E}">
        <p14:creationId xmlns:p14="http://schemas.microsoft.com/office/powerpoint/2010/main" val="2222479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2/21/2023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2/21/2023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2/21/2023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2/21/2023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gi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00200" y="4269282"/>
            <a:ext cx="8991600" cy="1264762"/>
          </a:xfrm>
        </p:spPr>
        <p:txBody>
          <a:bodyPr>
            <a:normAutofit/>
          </a:bodyPr>
          <a:lstStyle/>
          <a:p>
            <a:r>
              <a:rPr lang="en-US" sz="3200"/>
              <a:t>INFLUENCES ON AUSTRALIAN POLITICAL SYSTEM</a:t>
            </a:r>
          </a:p>
        </p:txBody>
      </p:sp>
      <p:pic>
        <p:nvPicPr>
          <p:cNvPr id="3" name="Picture 2" descr="Washminster System - YouTube">
            <a:extLst>
              <a:ext uri="{FF2B5EF4-FFF2-40B4-BE49-F238E27FC236}">
                <a16:creationId xmlns:a16="http://schemas.microsoft.com/office/drawing/2014/main" id="{E7957D70-33CA-ED89-504E-8EFCC36B6C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70791" y="258659"/>
            <a:ext cx="6911162" cy="388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44022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660E788-AFA9-4A1B-9991-6AA74632A15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67D4867-5BA7-4462-B2F6-A23F4A622AA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026" name="Picture 2" descr="Related image">
            <a:extLst>
              <a:ext uri="{FF2B5EF4-FFF2-40B4-BE49-F238E27FC236}">
                <a16:creationId xmlns:a16="http://schemas.microsoft.com/office/drawing/2014/main" id="{7E8F60AC-BA68-4073-91B4-9C3E0A7AA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7368" y="643467"/>
            <a:ext cx="7804631" cy="58534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5F33291-DDA4-4580-BB1F-4ED26FE52A5D}"/>
              </a:ext>
            </a:extLst>
          </p:cNvPr>
          <p:cNvSpPr>
            <a:spLocks noGrp="1"/>
          </p:cNvSpPr>
          <p:nvPr>
            <p:ph type="title"/>
          </p:nvPr>
        </p:nvSpPr>
        <p:spPr>
          <a:xfrm>
            <a:off x="643468" y="410136"/>
            <a:ext cx="3363974" cy="908886"/>
          </a:xfrm>
          <a:noFill/>
          <a:ln>
            <a:solidFill>
              <a:schemeClr val="bg1"/>
            </a:solidFill>
          </a:ln>
        </p:spPr>
        <p:txBody>
          <a:bodyPr wrap="square">
            <a:normAutofit/>
          </a:bodyPr>
          <a:lstStyle/>
          <a:p>
            <a:r>
              <a:rPr lang="en-AU" dirty="0">
                <a:solidFill>
                  <a:schemeClr val="bg1"/>
                </a:solidFill>
              </a:rPr>
              <a:t>Overview</a:t>
            </a:r>
          </a:p>
        </p:txBody>
      </p:sp>
      <p:sp>
        <p:nvSpPr>
          <p:cNvPr id="3" name="Content Placeholder 2">
            <a:extLst>
              <a:ext uri="{FF2B5EF4-FFF2-40B4-BE49-F238E27FC236}">
                <a16:creationId xmlns:a16="http://schemas.microsoft.com/office/drawing/2014/main" id="{10BD8956-F40C-4423-9BD2-C117396E2DE7}"/>
              </a:ext>
            </a:extLst>
          </p:cNvPr>
          <p:cNvSpPr>
            <a:spLocks noGrp="1"/>
          </p:cNvSpPr>
          <p:nvPr>
            <p:ph idx="1"/>
          </p:nvPr>
        </p:nvSpPr>
        <p:spPr>
          <a:xfrm>
            <a:off x="361507" y="1552353"/>
            <a:ext cx="3721395" cy="5150105"/>
          </a:xfrm>
        </p:spPr>
        <p:txBody>
          <a:bodyPr>
            <a:normAutofit/>
          </a:bodyPr>
          <a:lstStyle/>
          <a:p>
            <a:pPr>
              <a:lnSpc>
                <a:spcPct val="90000"/>
              </a:lnSpc>
            </a:pPr>
            <a:r>
              <a:rPr lang="en-AU" sz="2000" dirty="0">
                <a:solidFill>
                  <a:schemeClr val="bg1"/>
                </a:solidFill>
              </a:rPr>
              <a:t>When the colonies had achieved self-government, they set up political institutions based on the British Westminster system</a:t>
            </a:r>
          </a:p>
          <a:p>
            <a:pPr>
              <a:lnSpc>
                <a:spcPct val="90000"/>
              </a:lnSpc>
            </a:pPr>
            <a:r>
              <a:rPr lang="en-AU" sz="2000" dirty="0">
                <a:solidFill>
                  <a:schemeClr val="bg1"/>
                </a:solidFill>
              </a:rPr>
              <a:t>When debates regarding unity occurred (1890’s), the focus was primarily on the Westminster system</a:t>
            </a:r>
          </a:p>
          <a:p>
            <a:pPr>
              <a:lnSpc>
                <a:spcPct val="90000"/>
              </a:lnSpc>
            </a:pPr>
            <a:r>
              <a:rPr lang="en-AU" sz="2000" dirty="0">
                <a:solidFill>
                  <a:schemeClr val="bg1"/>
                </a:solidFill>
              </a:rPr>
              <a:t>The constitutional writers assumed the model of Britain – </a:t>
            </a:r>
            <a:r>
              <a:rPr lang="en-AU" sz="2000" b="1" dirty="0">
                <a:solidFill>
                  <a:srgbClr val="00B0F0"/>
                </a:solidFill>
              </a:rPr>
              <a:t>responsible government</a:t>
            </a:r>
          </a:p>
          <a:p>
            <a:pPr>
              <a:lnSpc>
                <a:spcPct val="90000"/>
              </a:lnSpc>
            </a:pPr>
            <a:r>
              <a:rPr lang="en-AU" sz="2000" dirty="0">
                <a:solidFill>
                  <a:schemeClr val="bg1"/>
                </a:solidFill>
              </a:rPr>
              <a:t>Consequently, little attention was given to the processes and procedures of government in 1901</a:t>
            </a:r>
          </a:p>
        </p:txBody>
      </p:sp>
    </p:spTree>
    <p:extLst>
      <p:ext uri="{BB962C8B-B14F-4D97-AF65-F5344CB8AC3E}">
        <p14:creationId xmlns:p14="http://schemas.microsoft.com/office/powerpoint/2010/main" val="351648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84719-9CB8-420F-900C-57823F626849}"/>
              </a:ext>
            </a:extLst>
          </p:cNvPr>
          <p:cNvSpPr>
            <a:spLocks noGrp="1"/>
          </p:cNvSpPr>
          <p:nvPr>
            <p:ph type="title"/>
          </p:nvPr>
        </p:nvSpPr>
        <p:spPr>
          <a:xfrm>
            <a:off x="2315977" y="210548"/>
            <a:ext cx="7729728" cy="1188720"/>
          </a:xfrm>
        </p:spPr>
        <p:txBody>
          <a:bodyPr/>
          <a:lstStyle/>
          <a:p>
            <a:r>
              <a:rPr lang="en-AU" dirty="0"/>
              <a:t>WESTMINSTER INFLUENCE</a:t>
            </a:r>
          </a:p>
        </p:txBody>
      </p:sp>
      <p:sp>
        <p:nvSpPr>
          <p:cNvPr id="3" name="Content Placeholder 2">
            <a:extLst>
              <a:ext uri="{FF2B5EF4-FFF2-40B4-BE49-F238E27FC236}">
                <a16:creationId xmlns:a16="http://schemas.microsoft.com/office/drawing/2014/main" id="{06B31535-5352-4E17-B325-F7113679B9CE}"/>
              </a:ext>
            </a:extLst>
          </p:cNvPr>
          <p:cNvSpPr>
            <a:spLocks noGrp="1"/>
          </p:cNvSpPr>
          <p:nvPr>
            <p:ph idx="1"/>
          </p:nvPr>
        </p:nvSpPr>
        <p:spPr>
          <a:xfrm>
            <a:off x="518475" y="1753386"/>
            <a:ext cx="11246178" cy="4751109"/>
          </a:xfrm>
        </p:spPr>
        <p:txBody>
          <a:bodyPr>
            <a:normAutofit/>
          </a:bodyPr>
          <a:lstStyle/>
          <a:p>
            <a:r>
              <a:rPr lang="en-US" sz="2000" dirty="0"/>
              <a:t>The British and US systems of government have had substantial influence on the Australian system of government. In fact the Australian federal Parliament has been referred to as a "Wash-minster" model – a combination of the US "Washington" model and the British "Westminster" model.</a:t>
            </a:r>
          </a:p>
          <a:p>
            <a:r>
              <a:rPr lang="en-US" sz="2000" dirty="0"/>
              <a:t>Before 1901, the self-governing colonies were modelled on the British Parliamentary system; when developing the Australian federation model in the 1890s, the British Parliamentary model was very influential. </a:t>
            </a:r>
          </a:p>
          <a:p>
            <a:r>
              <a:rPr lang="en-US" sz="2000" dirty="0"/>
              <a:t>This influence can be seen in many aspects of the appearance and function of the two chambers of the Australian Parliament. </a:t>
            </a:r>
          </a:p>
          <a:p>
            <a:r>
              <a:rPr lang="en-US" sz="2000" dirty="0"/>
              <a:t>Australia took the concept of responsible government from the Westminster system</a:t>
            </a:r>
          </a:p>
          <a:p>
            <a:r>
              <a:rPr lang="en-US" sz="2000" b="1" dirty="0">
                <a:solidFill>
                  <a:schemeClr val="bg2">
                    <a:lumMod val="25000"/>
                  </a:schemeClr>
                </a:solidFill>
              </a:rPr>
              <a:t>Responsible government</a:t>
            </a:r>
            <a:r>
              <a:rPr lang="en-US" sz="2000" dirty="0"/>
              <a:t> = To remain in government, a party or coalition must maintain the support of the majority of members in the House of Representatives. This ensures that the government is accountable to the Parliament. </a:t>
            </a:r>
            <a:endParaRPr lang="en-AU" sz="2000" dirty="0"/>
          </a:p>
        </p:txBody>
      </p:sp>
      <p:pic>
        <p:nvPicPr>
          <p:cNvPr id="1026" name="Picture 2" descr="Image result for british flag">
            <a:extLst>
              <a:ext uri="{FF2B5EF4-FFF2-40B4-BE49-F238E27FC236}">
                <a16:creationId xmlns:a16="http://schemas.microsoft.com/office/drawing/2014/main" id="{4C512236-68D5-4A24-A19C-C4C057533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144" y="210548"/>
            <a:ext cx="2461165" cy="12305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british flag">
            <a:extLst>
              <a:ext uri="{FF2B5EF4-FFF2-40B4-BE49-F238E27FC236}">
                <a16:creationId xmlns:a16="http://schemas.microsoft.com/office/drawing/2014/main" id="{F86D4530-E54C-4BDC-BD95-76E4163FC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373" y="210548"/>
            <a:ext cx="2461165" cy="1230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8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9C74-19AD-4DA3-AA48-339F9C4EE0A5}"/>
              </a:ext>
            </a:extLst>
          </p:cNvPr>
          <p:cNvSpPr>
            <a:spLocks noGrp="1"/>
          </p:cNvSpPr>
          <p:nvPr>
            <p:ph type="title"/>
          </p:nvPr>
        </p:nvSpPr>
        <p:spPr>
          <a:xfrm>
            <a:off x="2364700" y="317420"/>
            <a:ext cx="7729728" cy="1188720"/>
          </a:xfrm>
        </p:spPr>
        <p:txBody>
          <a:bodyPr/>
          <a:lstStyle/>
          <a:p>
            <a:r>
              <a:rPr lang="en-AU" dirty="0"/>
              <a:t>RESPONSIBLE GOVERNMENT</a:t>
            </a:r>
          </a:p>
        </p:txBody>
      </p:sp>
      <p:sp>
        <p:nvSpPr>
          <p:cNvPr id="3" name="Content Placeholder 2">
            <a:extLst>
              <a:ext uri="{FF2B5EF4-FFF2-40B4-BE49-F238E27FC236}">
                <a16:creationId xmlns:a16="http://schemas.microsoft.com/office/drawing/2014/main" id="{83042030-B214-4736-8EBB-FBE0FF4C6DE9}"/>
              </a:ext>
            </a:extLst>
          </p:cNvPr>
          <p:cNvSpPr>
            <a:spLocks noGrp="1"/>
          </p:cNvSpPr>
          <p:nvPr>
            <p:ph idx="1"/>
          </p:nvPr>
        </p:nvSpPr>
        <p:spPr>
          <a:xfrm>
            <a:off x="462337" y="1506141"/>
            <a:ext cx="11435137" cy="5223432"/>
          </a:xfrm>
        </p:spPr>
        <p:txBody>
          <a:bodyPr>
            <a:normAutofit lnSpcReduction="10000"/>
          </a:bodyPr>
          <a:lstStyle/>
          <a:p>
            <a:pPr marL="0" indent="0">
              <a:buNone/>
            </a:pPr>
            <a:r>
              <a:rPr lang="en-US" sz="2000" dirty="0"/>
              <a:t>The </a:t>
            </a:r>
            <a:r>
              <a:rPr lang="en-US" sz="2000" dirty="0">
                <a:highlight>
                  <a:srgbClr val="FFFF00"/>
                </a:highlight>
              </a:rPr>
              <a:t>principles</a:t>
            </a:r>
            <a:r>
              <a:rPr lang="en-US" sz="2000" dirty="0"/>
              <a:t> of a responsible government are:</a:t>
            </a:r>
          </a:p>
          <a:p>
            <a:r>
              <a:rPr lang="en-US" sz="2000" dirty="0"/>
              <a:t>Ministers are responsible to parliament and therefore to the people – a minister can be called to explain in parliament his or her actions and those of the department and agencies under his or her control = ministerial accountability</a:t>
            </a:r>
          </a:p>
          <a:p>
            <a:r>
              <a:rPr lang="en-US" sz="2000" i="1" dirty="0"/>
              <a:t>Example: Michaela Cash and her leaking adviser illustrates a failure of ministerial responsibility. Her office’s role in tipping off media to police raids on union offices</a:t>
            </a:r>
          </a:p>
          <a:p>
            <a:r>
              <a:rPr lang="en-US" sz="2000" dirty="0"/>
              <a:t>Members of parliament have the opportunity to question ministers about their activities and the activities of their department (Question Time)</a:t>
            </a:r>
          </a:p>
          <a:p>
            <a:r>
              <a:rPr lang="en-US" sz="2000" dirty="0"/>
              <a:t>Minister must carry out their duties with integrity and propriety or resign</a:t>
            </a:r>
          </a:p>
          <a:p>
            <a:r>
              <a:rPr lang="en-US" sz="2000" dirty="0"/>
              <a:t>There are opportunities for public scrutiny of the law-making process so the public can hold the government accountable or its actions; the government must respond to concerns/answer questions where appropriate</a:t>
            </a:r>
          </a:p>
          <a:p>
            <a:r>
              <a:rPr lang="en-US" sz="2000" dirty="0"/>
              <a:t>A record of parliamentary proceedings is kept in Hansard which is available to the public, and the public can view parliament in operation</a:t>
            </a:r>
          </a:p>
          <a:p>
            <a:r>
              <a:rPr lang="en-US" sz="2000" dirty="0"/>
              <a:t>If the government loses the support of the lower house it must resign (no </a:t>
            </a:r>
            <a:r>
              <a:rPr lang="en-US" sz="2000"/>
              <a:t>confidence motion)</a:t>
            </a:r>
            <a:endParaRPr lang="en-US" sz="2000" dirty="0"/>
          </a:p>
        </p:txBody>
      </p:sp>
    </p:spTree>
    <p:extLst>
      <p:ext uri="{BB962C8B-B14F-4D97-AF65-F5344CB8AC3E}">
        <p14:creationId xmlns:p14="http://schemas.microsoft.com/office/powerpoint/2010/main" val="210285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51489"/>
            <a:ext cx="8229600" cy="1143000"/>
          </a:xfrm>
        </p:spPr>
        <p:style>
          <a:lnRef idx="2">
            <a:schemeClr val="dk1"/>
          </a:lnRef>
          <a:fillRef idx="1">
            <a:schemeClr val="lt1"/>
          </a:fillRef>
          <a:effectRef idx="0">
            <a:schemeClr val="dk1"/>
          </a:effectRef>
          <a:fontRef idx="minor">
            <a:schemeClr val="dk1"/>
          </a:fontRef>
        </p:style>
        <p:txBody>
          <a:bodyPr/>
          <a:lstStyle/>
          <a:p>
            <a:r>
              <a:rPr lang="en-US" dirty="0">
                <a:latin typeface="Times New Roman"/>
                <a:cs typeface="Times New Roman"/>
              </a:rPr>
              <a:t>Britain</a:t>
            </a:r>
          </a:p>
        </p:txBody>
      </p:sp>
      <p:sp>
        <p:nvSpPr>
          <p:cNvPr id="3" name="Content Placeholder 2"/>
          <p:cNvSpPr>
            <a:spLocks noGrp="1"/>
          </p:cNvSpPr>
          <p:nvPr>
            <p:ph idx="1"/>
          </p:nvPr>
        </p:nvSpPr>
        <p:spPr>
          <a:xfrm>
            <a:off x="1981200" y="1600201"/>
            <a:ext cx="8229600" cy="4919133"/>
          </a:xfrm>
        </p:spPr>
        <p:style>
          <a:lnRef idx="2">
            <a:schemeClr val="dk1"/>
          </a:lnRef>
          <a:fillRef idx="1">
            <a:schemeClr val="lt1"/>
          </a:fillRef>
          <a:effectRef idx="0">
            <a:schemeClr val="dk1"/>
          </a:effectRef>
          <a:fontRef idx="minor">
            <a:schemeClr val="dk1"/>
          </a:fontRef>
        </p:style>
        <p:txBody>
          <a:bodyPr>
            <a:normAutofit/>
          </a:bodyPr>
          <a:lstStyle/>
          <a:p>
            <a:pPr marL="514350" indent="-457200"/>
            <a:r>
              <a:rPr lang="en-US" dirty="0">
                <a:solidFill>
                  <a:srgbClr val="000000"/>
                </a:solidFill>
                <a:cs typeface="Times New Roman"/>
              </a:rPr>
              <a:t>However, these are mostly left to constitutional conventions rather than being specified in the Constitution itself.</a:t>
            </a:r>
          </a:p>
          <a:p>
            <a:pPr marL="914400" lvl="1" indent="-457200"/>
            <a:endParaRPr lang="en-US" sz="2100" dirty="0">
              <a:solidFill>
                <a:srgbClr val="000000"/>
              </a:solidFill>
              <a:cs typeface="Times New Roman"/>
            </a:endParaRPr>
          </a:p>
          <a:p>
            <a:pPr marL="514350" indent="-457200"/>
            <a:r>
              <a:rPr lang="en-US" dirty="0">
                <a:solidFill>
                  <a:srgbClr val="000000"/>
                </a:solidFill>
                <a:cs typeface="Times New Roman"/>
              </a:rPr>
              <a:t>The main Westminster conventions are:</a:t>
            </a:r>
          </a:p>
          <a:p>
            <a:pPr marL="971550" lvl="2" indent="-457200"/>
            <a:r>
              <a:rPr lang="en-US" dirty="0">
                <a:solidFill>
                  <a:srgbClr val="000000"/>
                </a:solidFill>
                <a:cs typeface="Times New Roman"/>
              </a:rPr>
              <a:t>Head of State = British monarch</a:t>
            </a:r>
          </a:p>
          <a:p>
            <a:pPr marL="914400" lvl="1" indent="-457200"/>
            <a:r>
              <a:rPr lang="en-US" dirty="0">
                <a:solidFill>
                  <a:srgbClr val="000000"/>
                </a:solidFill>
                <a:cs typeface="Times New Roman"/>
              </a:rPr>
              <a:t>Head of Government = PM</a:t>
            </a:r>
          </a:p>
          <a:p>
            <a:pPr marL="914400" lvl="1" indent="-457200"/>
            <a:r>
              <a:rPr lang="en-US" dirty="0">
                <a:solidFill>
                  <a:srgbClr val="000000"/>
                </a:solidFill>
                <a:cs typeface="Times New Roman"/>
              </a:rPr>
              <a:t>The GG acts on the advice of the PM</a:t>
            </a:r>
          </a:p>
          <a:p>
            <a:pPr marL="914400" lvl="1" indent="-457200"/>
            <a:r>
              <a:rPr lang="en-US" dirty="0">
                <a:solidFill>
                  <a:srgbClr val="000000"/>
                </a:solidFill>
                <a:cs typeface="Times New Roman"/>
              </a:rPr>
              <a:t>The Prime Minister is a member of the lower house, and Ministers must be members of parliament</a:t>
            </a:r>
          </a:p>
          <a:p>
            <a:pPr marL="914400" lvl="1" indent="-457200"/>
            <a:r>
              <a:rPr lang="en-US" dirty="0">
                <a:solidFill>
                  <a:srgbClr val="000000"/>
                </a:solidFill>
                <a:cs typeface="Times New Roman"/>
              </a:rPr>
              <a:t>The PM and Ministry must have majority support in the lower house</a:t>
            </a:r>
          </a:p>
          <a:p>
            <a:pPr marL="914400" lvl="1" indent="-457200"/>
            <a:r>
              <a:rPr lang="en-US" dirty="0">
                <a:solidFill>
                  <a:srgbClr val="000000"/>
                </a:solidFill>
                <a:cs typeface="Times New Roman"/>
              </a:rPr>
              <a:t>Ministers are collectively and individually responsible to the parliament</a:t>
            </a:r>
          </a:p>
          <a:p>
            <a:pPr marL="914400" lvl="1" indent="-457200"/>
            <a:r>
              <a:rPr lang="en-US" dirty="0">
                <a:solidFill>
                  <a:srgbClr val="000000"/>
                </a:solidFill>
                <a:cs typeface="Times New Roman"/>
              </a:rPr>
              <a:t>An independent judiciary</a:t>
            </a:r>
          </a:p>
        </p:txBody>
      </p:sp>
      <p:pic>
        <p:nvPicPr>
          <p:cNvPr id="4" name="Picture 3" descr="uk2008.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74638"/>
            <a:ext cx="1900646" cy="1143000"/>
          </a:xfrm>
          <a:prstGeom prst="rect">
            <a:avLst/>
          </a:prstGeom>
        </p:spPr>
      </p:pic>
      <p:pic>
        <p:nvPicPr>
          <p:cNvPr id="5" name="Picture 4" descr="uk2008.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0154" y="274638"/>
            <a:ext cx="1900646" cy="1143000"/>
          </a:xfrm>
          <a:prstGeom prst="rect">
            <a:avLst/>
          </a:prstGeom>
        </p:spPr>
      </p:pic>
    </p:spTree>
    <p:extLst>
      <p:ext uri="{BB962C8B-B14F-4D97-AF65-F5344CB8AC3E}">
        <p14:creationId xmlns:p14="http://schemas.microsoft.com/office/powerpoint/2010/main" val="177159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7713-B95F-46A9-BCB2-26DD45F7BFD5}"/>
              </a:ext>
            </a:extLst>
          </p:cNvPr>
          <p:cNvSpPr>
            <a:spLocks noGrp="1"/>
          </p:cNvSpPr>
          <p:nvPr>
            <p:ph type="title"/>
          </p:nvPr>
        </p:nvSpPr>
        <p:spPr>
          <a:xfrm>
            <a:off x="5089646" y="379236"/>
            <a:ext cx="6092952" cy="1188720"/>
          </a:xfrm>
        </p:spPr>
        <p:txBody>
          <a:bodyPr>
            <a:normAutofit/>
          </a:bodyPr>
          <a:lstStyle/>
          <a:p>
            <a:r>
              <a:rPr lang="en-AU" dirty="0"/>
              <a:t>Issues with </a:t>
            </a:r>
            <a:br>
              <a:rPr lang="en-AU" dirty="0"/>
            </a:br>
            <a:r>
              <a:rPr lang="en-AU" dirty="0"/>
              <a:t>BRITAIN</a:t>
            </a:r>
          </a:p>
        </p:txBody>
      </p:sp>
      <p:pic>
        <p:nvPicPr>
          <p:cNvPr id="2050" name="Picture 2" descr="Image result for cartoon federalism">
            <a:extLst>
              <a:ext uri="{FF2B5EF4-FFF2-40B4-BE49-F238E27FC236}">
                <a16:creationId xmlns:a16="http://schemas.microsoft.com/office/drawing/2014/main" id="{B5C47D28-7FFA-4F6A-8388-313B60AEC8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933"/>
          <a:stretch/>
        </p:blipFill>
        <p:spPr bwMode="auto">
          <a:xfrm>
            <a:off x="960121" y="1198071"/>
            <a:ext cx="3707652" cy="1836684"/>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pic>
        <p:nvPicPr>
          <p:cNvPr id="8" name="Picture 2" descr="Image result for british flag">
            <a:extLst>
              <a:ext uri="{FF2B5EF4-FFF2-40B4-BE49-F238E27FC236}">
                <a16:creationId xmlns:a16="http://schemas.microsoft.com/office/drawing/2014/main" id="{E75CB777-42A6-4749-8953-FC46E9E9F1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0120" y="3810223"/>
            <a:ext cx="3707652" cy="1853826"/>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A6A237A-32FF-485B-9F88-36D849AA604B}"/>
              </a:ext>
            </a:extLst>
          </p:cNvPr>
          <p:cNvSpPr>
            <a:spLocks noGrp="1"/>
          </p:cNvSpPr>
          <p:nvPr>
            <p:ph idx="1"/>
          </p:nvPr>
        </p:nvSpPr>
        <p:spPr>
          <a:xfrm>
            <a:off x="4869712" y="1786270"/>
            <a:ext cx="6889897" cy="4692493"/>
          </a:xfrm>
        </p:spPr>
        <p:txBody>
          <a:bodyPr>
            <a:noAutofit/>
          </a:bodyPr>
          <a:lstStyle/>
          <a:p>
            <a:pPr>
              <a:lnSpc>
                <a:spcPct val="90000"/>
              </a:lnSpc>
              <a:buFont typeface="Wingdings" panose="05000000000000000000" pitchFamily="2" charset="2"/>
              <a:buChar char="v"/>
            </a:pPr>
            <a:r>
              <a:rPr lang="en-US" sz="2000" dirty="0">
                <a:cs typeface="Times New Roman"/>
              </a:rPr>
              <a:t>The Constitution provides few specific rights for Australian citizens. These are assumed to be protected by the operation of the British system of common law that already existed in Australia</a:t>
            </a:r>
            <a:endParaRPr lang="en-AU" sz="2000" dirty="0"/>
          </a:p>
          <a:p>
            <a:pPr>
              <a:lnSpc>
                <a:spcPct val="90000"/>
              </a:lnSpc>
              <a:buFont typeface="Wingdings" panose="05000000000000000000" pitchFamily="2" charset="2"/>
              <a:buChar char="v"/>
            </a:pPr>
            <a:r>
              <a:rPr lang="en-AU" sz="2000" dirty="0"/>
              <a:t>Britain had a unitary government, a single government that legislated in England, Scotland, Wales and Ireland (Acts of Union, 1707)</a:t>
            </a:r>
          </a:p>
          <a:p>
            <a:pPr>
              <a:lnSpc>
                <a:spcPct val="90000"/>
              </a:lnSpc>
              <a:buFont typeface="Wingdings" panose="05000000000000000000" pitchFamily="2" charset="2"/>
              <a:buChar char="v"/>
            </a:pPr>
            <a:r>
              <a:rPr lang="en-AU" sz="2000" dirty="0"/>
              <a:t>However,  Australian colonies </a:t>
            </a:r>
            <a:r>
              <a:rPr lang="en-AU" sz="2000" b="1" dirty="0"/>
              <a:t>did not want the one central government</a:t>
            </a:r>
            <a:r>
              <a:rPr lang="en-AU" sz="2000" dirty="0"/>
              <a:t> who had total dominance</a:t>
            </a:r>
          </a:p>
          <a:p>
            <a:pPr>
              <a:lnSpc>
                <a:spcPct val="90000"/>
              </a:lnSpc>
              <a:buFont typeface="Wingdings" panose="05000000000000000000" pitchFamily="2" charset="2"/>
              <a:buChar char="v"/>
            </a:pPr>
            <a:r>
              <a:rPr lang="en-AU" sz="2000" dirty="0"/>
              <a:t>They wanted unity but also to preserve their own identities</a:t>
            </a:r>
          </a:p>
          <a:p>
            <a:pPr>
              <a:lnSpc>
                <a:spcPct val="90000"/>
              </a:lnSpc>
              <a:buFont typeface="Wingdings" panose="05000000000000000000" pitchFamily="2" charset="2"/>
              <a:buChar char="v"/>
            </a:pPr>
            <a:r>
              <a:rPr lang="en-AU" sz="2000" dirty="0"/>
              <a:t>What model would have appealed to them?</a:t>
            </a:r>
          </a:p>
          <a:p>
            <a:pPr>
              <a:lnSpc>
                <a:spcPct val="90000"/>
              </a:lnSpc>
              <a:buFont typeface="Wingdings" panose="05000000000000000000" pitchFamily="2" charset="2"/>
              <a:buChar char="v"/>
            </a:pPr>
            <a:r>
              <a:rPr lang="en-AU" sz="2000" b="1" dirty="0"/>
              <a:t>FEDERALISM!</a:t>
            </a:r>
          </a:p>
          <a:p>
            <a:pPr>
              <a:lnSpc>
                <a:spcPct val="90000"/>
              </a:lnSpc>
              <a:buFont typeface="Wingdings" panose="05000000000000000000" pitchFamily="2" charset="2"/>
              <a:buChar char="v"/>
            </a:pPr>
            <a:r>
              <a:rPr lang="en-AU" sz="2000" dirty="0"/>
              <a:t>The US, Canada and Switzerland had these systems at the time….</a:t>
            </a:r>
          </a:p>
        </p:txBody>
      </p:sp>
    </p:spTree>
    <p:extLst>
      <p:ext uri="{BB962C8B-B14F-4D97-AF65-F5344CB8AC3E}">
        <p14:creationId xmlns:p14="http://schemas.microsoft.com/office/powerpoint/2010/main" val="250829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6533F40-045E-4E3D-9243-864CD4E5866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30402EC6-D845-41B3-BEBE-CB34D9BFEA6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71626-8615-456D-907B-B2BFF5E962EB}"/>
              </a:ext>
            </a:extLst>
          </p:cNvPr>
          <p:cNvSpPr>
            <a:spLocks noGrp="1"/>
          </p:cNvSpPr>
          <p:nvPr>
            <p:ph type="title"/>
          </p:nvPr>
        </p:nvSpPr>
        <p:spPr>
          <a:xfrm>
            <a:off x="1383252" y="370332"/>
            <a:ext cx="4476806" cy="1188720"/>
          </a:xfrm>
        </p:spPr>
        <p:txBody>
          <a:bodyPr>
            <a:normAutofit/>
          </a:bodyPr>
          <a:lstStyle/>
          <a:p>
            <a:r>
              <a:rPr lang="en-AU" dirty="0"/>
              <a:t>AMERICAN INFLUENCE</a:t>
            </a:r>
          </a:p>
        </p:txBody>
      </p:sp>
      <p:sp>
        <p:nvSpPr>
          <p:cNvPr id="3" name="Content Placeholder 2">
            <a:extLst>
              <a:ext uri="{FF2B5EF4-FFF2-40B4-BE49-F238E27FC236}">
                <a16:creationId xmlns:a16="http://schemas.microsoft.com/office/drawing/2014/main" id="{F3B39C43-7FCF-4280-B0BC-EF4B0C763FCB}"/>
              </a:ext>
            </a:extLst>
          </p:cNvPr>
          <p:cNvSpPr>
            <a:spLocks noGrp="1"/>
          </p:cNvSpPr>
          <p:nvPr>
            <p:ph idx="1"/>
          </p:nvPr>
        </p:nvSpPr>
        <p:spPr>
          <a:xfrm>
            <a:off x="452487" y="2005409"/>
            <a:ext cx="5165888" cy="4225779"/>
          </a:xfrm>
        </p:spPr>
        <p:txBody>
          <a:bodyPr>
            <a:normAutofit/>
          </a:bodyPr>
          <a:lstStyle/>
          <a:p>
            <a:pPr>
              <a:lnSpc>
                <a:spcPct val="90000"/>
              </a:lnSpc>
            </a:pPr>
            <a:r>
              <a:rPr lang="en-US" sz="2800" dirty="0"/>
              <a:t>In 1890s, Australians were most impressed by the </a:t>
            </a:r>
            <a:r>
              <a:rPr lang="en-US" sz="2800" b="1" dirty="0"/>
              <a:t>US system</a:t>
            </a:r>
          </a:p>
          <a:p>
            <a:pPr>
              <a:lnSpc>
                <a:spcPct val="90000"/>
              </a:lnSpc>
            </a:pPr>
            <a:r>
              <a:rPr lang="en-US" sz="2800" dirty="0"/>
              <a:t>The major influence of the US system can be seen in the </a:t>
            </a:r>
            <a:r>
              <a:rPr lang="en-US" sz="2800" b="1" dirty="0">
                <a:solidFill>
                  <a:srgbClr val="C00000"/>
                </a:solidFill>
              </a:rPr>
              <a:t>overall model of Australian federation</a:t>
            </a:r>
          </a:p>
          <a:p>
            <a:pPr>
              <a:lnSpc>
                <a:spcPct val="90000"/>
              </a:lnSpc>
            </a:pPr>
            <a:r>
              <a:rPr lang="en-US" sz="2800" dirty="0"/>
              <a:t>Independently governed states working together under a </a:t>
            </a:r>
            <a:r>
              <a:rPr lang="en-US" sz="2800" dirty="0">
                <a:solidFill>
                  <a:srgbClr val="00B050"/>
                </a:solidFill>
              </a:rPr>
              <a:t>central </a:t>
            </a:r>
            <a:r>
              <a:rPr lang="en-US" sz="2800" dirty="0"/>
              <a:t>federal government structure. </a:t>
            </a:r>
          </a:p>
        </p:txBody>
      </p:sp>
      <p:pic>
        <p:nvPicPr>
          <p:cNvPr id="3076" name="Picture 4" descr="Image result for federation">
            <a:extLst>
              <a:ext uri="{FF2B5EF4-FFF2-40B4-BE49-F238E27FC236}">
                <a16:creationId xmlns:a16="http://schemas.microsoft.com/office/drawing/2014/main" id="{99261D5F-E12D-4715-8680-EB49805C6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582" y="1128683"/>
            <a:ext cx="285750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american flag">
            <a:extLst>
              <a:ext uri="{FF2B5EF4-FFF2-40B4-BE49-F238E27FC236}">
                <a16:creationId xmlns:a16="http://schemas.microsoft.com/office/drawing/2014/main" id="{1C865F98-7A46-4400-B1EC-5FB4BC413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729" y="379759"/>
            <a:ext cx="2259940" cy="119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american flag">
            <a:extLst>
              <a:ext uri="{FF2B5EF4-FFF2-40B4-BE49-F238E27FC236}">
                <a16:creationId xmlns:a16="http://schemas.microsoft.com/office/drawing/2014/main" id="{D3F8CE02-5092-4DF0-B48A-FDC8689A9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95" y="370332"/>
            <a:ext cx="2259940" cy="119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85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0" name="Picture 2" descr="Image result for us federalism">
            <a:extLst>
              <a:ext uri="{FF2B5EF4-FFF2-40B4-BE49-F238E27FC236}">
                <a16:creationId xmlns:a16="http://schemas.microsoft.com/office/drawing/2014/main" id="{20B2E02C-7837-40D3-8985-BF69A825E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16" y="0"/>
            <a:ext cx="6781153" cy="5137435"/>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pic>
        <p:nvPicPr>
          <p:cNvPr id="2052" name="Picture 4" descr="Three levels of law-making in Australia">
            <a:extLst>
              <a:ext uri="{FF2B5EF4-FFF2-40B4-BE49-F238E27FC236}">
                <a16:creationId xmlns:a16="http://schemas.microsoft.com/office/drawing/2014/main" id="{E5E305CF-151B-4223-838A-323C3C2F42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928" y="3118104"/>
            <a:ext cx="6532289" cy="3609089"/>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87E7BCE-A97C-4E91-AC23-55EC798401A6}"/>
              </a:ext>
            </a:extLst>
          </p:cNvPr>
          <p:cNvSpPr>
            <a:spLocks noGrp="1"/>
          </p:cNvSpPr>
          <p:nvPr>
            <p:ph type="title"/>
          </p:nvPr>
        </p:nvSpPr>
        <p:spPr>
          <a:xfrm>
            <a:off x="5138928" y="964692"/>
            <a:ext cx="6092952" cy="1188720"/>
          </a:xfrm>
        </p:spPr>
        <p:txBody>
          <a:bodyPr>
            <a:normAutofit/>
          </a:bodyPr>
          <a:lstStyle/>
          <a:p>
            <a:r>
              <a:rPr lang="en-AU" dirty="0"/>
              <a:t>SAME LEVELS…FEDERALISM</a:t>
            </a:r>
          </a:p>
        </p:txBody>
      </p:sp>
      <p:pic>
        <p:nvPicPr>
          <p:cNvPr id="5" name="Picture 2" descr="Image result for american flag">
            <a:extLst>
              <a:ext uri="{FF2B5EF4-FFF2-40B4-BE49-F238E27FC236}">
                <a16:creationId xmlns:a16="http://schemas.microsoft.com/office/drawing/2014/main" id="{4D271DDA-4E3F-4E93-B6BA-B3AAAE8004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016" y="4984939"/>
            <a:ext cx="3308731" cy="1742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356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sfederalis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56623"/>
            <a:ext cx="9144000" cy="7001206"/>
          </a:xfrm>
          <a:prstGeom prst="rect">
            <a:avLst/>
          </a:prstGeom>
        </p:spPr>
      </p:pic>
    </p:spTree>
    <p:extLst>
      <p:ext uri="{BB962C8B-B14F-4D97-AF65-F5344CB8AC3E}">
        <p14:creationId xmlns:p14="http://schemas.microsoft.com/office/powerpoint/2010/main" val="3652194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37371"/>
            <a:ext cx="7729728" cy="1188720"/>
          </a:xfrm>
        </p:spPr>
        <p:style>
          <a:lnRef idx="2">
            <a:schemeClr val="dk1"/>
          </a:lnRef>
          <a:fillRef idx="1">
            <a:schemeClr val="lt1"/>
          </a:fillRef>
          <a:effectRef idx="0">
            <a:schemeClr val="dk1"/>
          </a:effectRef>
          <a:fontRef idx="minor">
            <a:schemeClr val="dk1"/>
          </a:fontRef>
        </p:style>
        <p:txBody>
          <a:bodyPr/>
          <a:lstStyle/>
          <a:p>
            <a:r>
              <a:rPr lang="en-US" dirty="0">
                <a:latin typeface="Times New Roman"/>
                <a:cs typeface="Times New Roman"/>
              </a:rPr>
              <a:t>Division of Powers</a:t>
            </a:r>
          </a:p>
        </p:txBody>
      </p:sp>
      <p:sp>
        <p:nvSpPr>
          <p:cNvPr id="3" name="Content Placeholder 2"/>
          <p:cNvSpPr>
            <a:spLocks noGrp="1"/>
          </p:cNvSpPr>
          <p:nvPr>
            <p:ph idx="1"/>
          </p:nvPr>
        </p:nvSpPr>
        <p:spPr>
          <a:xfrm>
            <a:off x="1981200" y="1706527"/>
            <a:ext cx="8229600" cy="4919133"/>
          </a:xfrm>
        </p:spPr>
        <p:style>
          <a:lnRef idx="2">
            <a:schemeClr val="dk1"/>
          </a:lnRef>
          <a:fillRef idx="1">
            <a:schemeClr val="lt1"/>
          </a:fillRef>
          <a:effectRef idx="0">
            <a:schemeClr val="dk1"/>
          </a:effectRef>
          <a:fontRef idx="minor">
            <a:schemeClr val="dk1"/>
          </a:fontRef>
        </p:style>
        <p:txBody>
          <a:bodyPr>
            <a:normAutofit/>
          </a:bodyPr>
          <a:lstStyle/>
          <a:p>
            <a:pPr marL="514350" indent="-457200"/>
            <a:r>
              <a:rPr lang="en-US" dirty="0">
                <a:latin typeface="Times New Roman"/>
                <a:cs typeface="Times New Roman"/>
              </a:rPr>
              <a:t>The Constitution  sets out clearly the division of powers between the State and Federal Governments. It does this by </a:t>
            </a:r>
            <a:r>
              <a:rPr lang="en-US" b="1" dirty="0">
                <a:latin typeface="Times New Roman"/>
                <a:cs typeface="Times New Roman"/>
              </a:rPr>
              <a:t>stating the powers given to the Federal Government and then providing that the powers not mentioned remain with the states</a:t>
            </a:r>
            <a:r>
              <a:rPr lang="en-US" dirty="0">
                <a:latin typeface="Times New Roman"/>
                <a:cs typeface="Times New Roman"/>
              </a:rPr>
              <a:t> = residual powers</a:t>
            </a:r>
          </a:p>
          <a:p>
            <a:pPr marL="514350" indent="-457200"/>
            <a:endParaRPr lang="en-US" dirty="0">
              <a:latin typeface="Times New Roman"/>
              <a:cs typeface="Times New Roman"/>
            </a:endParaRPr>
          </a:p>
          <a:p>
            <a:pPr marL="514350" indent="-457200"/>
            <a:r>
              <a:rPr lang="en-US" b="1" dirty="0">
                <a:latin typeface="Times New Roman"/>
                <a:cs typeface="Times New Roman"/>
              </a:rPr>
              <a:t>The Constitution allows the states to make laws in areas over which the Commonwealth has power </a:t>
            </a:r>
            <a:r>
              <a:rPr lang="en-US" dirty="0">
                <a:latin typeface="Times New Roman"/>
                <a:cs typeface="Times New Roman"/>
              </a:rPr>
              <a:t>(provided that the state laws do not conflict with those of the Commonwealth). This occurs where the states and the Commonwealth have concurrent powers </a:t>
            </a:r>
            <a:r>
              <a:rPr lang="mr-IN" dirty="0">
                <a:latin typeface="Times New Roman"/>
                <a:cs typeface="Times New Roman"/>
              </a:rPr>
              <a:t>–</a:t>
            </a:r>
            <a:r>
              <a:rPr lang="en-US" dirty="0">
                <a:latin typeface="Times New Roman"/>
                <a:cs typeface="Times New Roman"/>
              </a:rPr>
              <a:t> that is, a shared power to legislate. E.g. Taxation</a:t>
            </a:r>
          </a:p>
          <a:p>
            <a:pPr marL="514350" indent="-457200"/>
            <a:endParaRPr lang="en-US" dirty="0">
              <a:latin typeface="Times New Roman"/>
              <a:cs typeface="Times New Roman"/>
            </a:endParaRPr>
          </a:p>
          <a:p>
            <a:pPr marL="514350" indent="-457200"/>
            <a:r>
              <a:rPr lang="en-US" b="1" dirty="0">
                <a:latin typeface="Times New Roman"/>
                <a:cs typeface="Times New Roman"/>
              </a:rPr>
              <a:t>Note: If there is a conflict of interest between the states and the Federal Government, or if there is an inconsistency in these laws, the federal laws prevail over state law (s. 109)</a:t>
            </a:r>
          </a:p>
        </p:txBody>
      </p:sp>
      <p:pic>
        <p:nvPicPr>
          <p:cNvPr id="4" name="Picture 2" descr="Image result for american flag">
            <a:extLst>
              <a:ext uri="{FF2B5EF4-FFF2-40B4-BE49-F238E27FC236}">
                <a16:creationId xmlns:a16="http://schemas.microsoft.com/office/drawing/2014/main" id="{2DEE2035-96EF-4DF7-88BC-709612DCF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230" y="337371"/>
            <a:ext cx="2259940" cy="11900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Flag of Australia.svg">
            <a:extLst>
              <a:ext uri="{FF2B5EF4-FFF2-40B4-BE49-F238E27FC236}">
                <a16:creationId xmlns:a16="http://schemas.microsoft.com/office/drawing/2014/main" id="{98583384-FF6E-439B-8880-A3FD1CC81E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6362" y="337371"/>
            <a:ext cx="2428875"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61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443" y="252311"/>
            <a:ext cx="7729728" cy="1188720"/>
          </a:xfrm>
        </p:spPr>
        <p:style>
          <a:lnRef idx="2">
            <a:schemeClr val="dk1"/>
          </a:lnRef>
          <a:fillRef idx="1">
            <a:schemeClr val="lt1"/>
          </a:fillRef>
          <a:effectRef idx="0">
            <a:schemeClr val="dk1"/>
          </a:effectRef>
          <a:fontRef idx="minor">
            <a:schemeClr val="dk1"/>
          </a:fontRef>
        </p:style>
        <p:txBody>
          <a:bodyPr/>
          <a:lstStyle/>
          <a:p>
            <a:r>
              <a:rPr lang="en-US" dirty="0">
                <a:latin typeface="Times New Roman"/>
                <a:cs typeface="Times New Roman"/>
              </a:rPr>
              <a:t>Division of Powers</a:t>
            </a:r>
          </a:p>
        </p:txBody>
      </p:sp>
      <p:sp>
        <p:nvSpPr>
          <p:cNvPr id="3" name="Content Placeholder 2"/>
          <p:cNvSpPr>
            <a:spLocks noGrp="1"/>
          </p:cNvSpPr>
          <p:nvPr>
            <p:ph idx="1"/>
          </p:nvPr>
        </p:nvSpPr>
        <p:spPr>
          <a:xfrm>
            <a:off x="1981200" y="1600201"/>
            <a:ext cx="8229600" cy="4919133"/>
          </a:xfrm>
        </p:spPr>
        <p:style>
          <a:lnRef idx="2">
            <a:schemeClr val="dk1"/>
          </a:lnRef>
          <a:fillRef idx="1">
            <a:schemeClr val="lt1"/>
          </a:fillRef>
          <a:effectRef idx="0">
            <a:schemeClr val="dk1"/>
          </a:effectRef>
          <a:fontRef idx="minor">
            <a:schemeClr val="dk1"/>
          </a:fontRef>
        </p:style>
        <p:txBody>
          <a:bodyPr>
            <a:normAutofit fontScale="40000" lnSpcReduction="20000"/>
          </a:bodyPr>
          <a:lstStyle/>
          <a:p>
            <a:pPr marL="514350" indent="-457200"/>
            <a:r>
              <a:rPr lang="en-US" sz="5100" dirty="0">
                <a:solidFill>
                  <a:srgbClr val="000000"/>
                </a:solidFill>
                <a:latin typeface="Times New Roman"/>
                <a:cs typeface="Times New Roman"/>
              </a:rPr>
              <a:t>The original spirit of the Constitution is generally considered to restrict Commonwealth power to areas of ‘national significance’.</a:t>
            </a:r>
            <a:endParaRPr lang="en-US" sz="3800" dirty="0">
              <a:solidFill>
                <a:srgbClr val="000000"/>
              </a:solidFill>
              <a:latin typeface="Times New Roman"/>
              <a:cs typeface="Times New Roman"/>
            </a:endParaRPr>
          </a:p>
          <a:p>
            <a:pPr marL="514350" indent="-457200"/>
            <a:endParaRPr lang="en-US" sz="3400" dirty="0">
              <a:latin typeface="Times New Roman"/>
              <a:cs typeface="Times New Roman"/>
            </a:endParaRPr>
          </a:p>
          <a:p>
            <a:pPr marL="514350" indent="-457200"/>
            <a:r>
              <a:rPr lang="en-US" sz="5100" dirty="0">
                <a:latin typeface="Times New Roman"/>
                <a:cs typeface="Times New Roman"/>
              </a:rPr>
              <a:t>The Constitution outlines specific powers given to the Commonwealth by the states. </a:t>
            </a:r>
          </a:p>
          <a:p>
            <a:pPr marL="514350" indent="-457200"/>
            <a:endParaRPr lang="en-US" sz="3400" dirty="0">
              <a:latin typeface="Times New Roman"/>
              <a:cs typeface="Times New Roman"/>
            </a:endParaRPr>
          </a:p>
          <a:p>
            <a:pPr marL="57150" indent="0">
              <a:buNone/>
            </a:pPr>
            <a:r>
              <a:rPr lang="en-US" sz="5100" dirty="0">
                <a:latin typeface="Times New Roman"/>
                <a:cs typeface="Times New Roman"/>
              </a:rPr>
              <a:t>	</a:t>
            </a:r>
            <a:r>
              <a:rPr lang="en-US" sz="5100" u="sng" dirty="0">
                <a:latin typeface="Times New Roman"/>
                <a:cs typeface="Times New Roman"/>
              </a:rPr>
              <a:t>Specific powers:</a:t>
            </a:r>
          </a:p>
          <a:p>
            <a:pPr marL="914400" lvl="1" indent="-457200"/>
            <a:r>
              <a:rPr lang="en-US" sz="3800" b="1" dirty="0">
                <a:latin typeface="Times New Roman"/>
                <a:cs typeface="Times New Roman"/>
              </a:rPr>
              <a:t>Exclusive: </a:t>
            </a:r>
            <a:r>
              <a:rPr lang="en-US" sz="3800" dirty="0">
                <a:latin typeface="Times New Roman"/>
                <a:cs typeface="Times New Roman"/>
              </a:rPr>
              <a:t>powers that can only be exercised by the Federal Parliament</a:t>
            </a:r>
          </a:p>
          <a:p>
            <a:pPr marL="914400" lvl="1" indent="-457200"/>
            <a:r>
              <a:rPr lang="en-US" sz="3800" b="1" dirty="0">
                <a:latin typeface="Times New Roman"/>
                <a:cs typeface="Times New Roman"/>
              </a:rPr>
              <a:t>Concurrent: </a:t>
            </a:r>
            <a:r>
              <a:rPr lang="en-US" sz="3800" dirty="0">
                <a:latin typeface="Times New Roman"/>
                <a:cs typeface="Times New Roman"/>
              </a:rPr>
              <a:t>powers that can be exercised by both the states and the Commonwealth</a:t>
            </a:r>
          </a:p>
          <a:p>
            <a:pPr marL="914400" lvl="1" indent="-457200"/>
            <a:endParaRPr lang="en-US" sz="3400" dirty="0">
              <a:latin typeface="Times New Roman"/>
              <a:cs typeface="Times New Roman"/>
            </a:endParaRPr>
          </a:p>
          <a:p>
            <a:pPr marL="514350" indent="-457200"/>
            <a:r>
              <a:rPr lang="en-US" sz="5100" u="sng" dirty="0">
                <a:latin typeface="Times New Roman"/>
                <a:cs typeface="Times New Roman"/>
              </a:rPr>
              <a:t>Residual powers</a:t>
            </a:r>
          </a:p>
          <a:p>
            <a:pPr marL="914400" lvl="1" indent="-457200"/>
            <a:r>
              <a:rPr lang="en-US" sz="3800" dirty="0">
                <a:latin typeface="Times New Roman"/>
                <a:cs typeface="Times New Roman"/>
              </a:rPr>
              <a:t>Before Federation, each colony had its own set of powers. At Federation some of those powers were handed over to the Commonwealth (s. 51). The remaining powers stayed with the states (s. 108); they are called the residual powers and only the states can makes laws based on these powers</a:t>
            </a:r>
          </a:p>
          <a:p>
            <a:pPr marL="514350" indent="-457200"/>
            <a:endParaRPr lang="en-US" dirty="0">
              <a:latin typeface="Times New Roman"/>
              <a:cs typeface="Times New Roman"/>
            </a:endParaRPr>
          </a:p>
        </p:txBody>
      </p:sp>
      <p:pic>
        <p:nvPicPr>
          <p:cNvPr id="4" name="Picture 2" descr="Image result for american flag">
            <a:extLst>
              <a:ext uri="{FF2B5EF4-FFF2-40B4-BE49-F238E27FC236}">
                <a16:creationId xmlns:a16="http://schemas.microsoft.com/office/drawing/2014/main" id="{4DEFC91C-9610-4195-B466-C43D2EB41B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473" y="251031"/>
            <a:ext cx="2259940" cy="11900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Flag of Australia.svg">
            <a:extLst>
              <a:ext uri="{FF2B5EF4-FFF2-40B4-BE49-F238E27FC236}">
                <a16:creationId xmlns:a16="http://schemas.microsoft.com/office/drawing/2014/main" id="{BD1E6FD8-8B07-4CC8-8E7E-1163E4382A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6362" y="221831"/>
            <a:ext cx="2428875"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68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87085B-F8DB-4027-9BE6-5EA569379E2E}"/>
              </a:ext>
            </a:extLst>
          </p:cNvPr>
          <p:cNvSpPr>
            <a:spLocks noGrp="1"/>
          </p:cNvSpPr>
          <p:nvPr>
            <p:ph idx="1"/>
          </p:nvPr>
        </p:nvSpPr>
        <p:spPr>
          <a:xfrm>
            <a:off x="2231136" y="2362874"/>
            <a:ext cx="7786804" cy="4402068"/>
          </a:xfrm>
        </p:spPr>
        <p:txBody>
          <a:bodyPr>
            <a:normAutofit/>
          </a:bodyPr>
          <a:lstStyle/>
          <a:p>
            <a:pPr marL="0" lvl="0" indent="0" algn="ctr">
              <a:buNone/>
            </a:pPr>
            <a:endParaRPr lang="en-US" sz="2400" dirty="0"/>
          </a:p>
          <a:p>
            <a:pPr marL="0" lvl="0" indent="0" algn="ctr">
              <a:buNone/>
            </a:pPr>
            <a:r>
              <a:rPr lang="en-US" sz="3200" dirty="0"/>
              <a:t>Key </a:t>
            </a:r>
            <a:r>
              <a:rPr lang="en-US" sz="3200" dirty="0">
                <a:highlight>
                  <a:srgbClr val="FFFF00"/>
                </a:highlight>
              </a:rPr>
              <a:t>influences</a:t>
            </a:r>
            <a:r>
              <a:rPr lang="en-US" sz="3200" dirty="0"/>
              <a:t> on the structure of the political and legal system in </a:t>
            </a:r>
            <a:r>
              <a:rPr lang="en-US" sz="3200" dirty="0">
                <a:highlight>
                  <a:srgbClr val="FFFF00"/>
                </a:highlight>
              </a:rPr>
              <a:t>Australia</a:t>
            </a:r>
            <a:endParaRPr lang="en-AU" sz="3200" dirty="0">
              <a:highlight>
                <a:srgbClr val="FFFF00"/>
              </a:highlight>
            </a:endParaRPr>
          </a:p>
        </p:txBody>
      </p:sp>
      <p:sp>
        <p:nvSpPr>
          <p:cNvPr id="4" name="Title 1">
            <a:extLst>
              <a:ext uri="{FF2B5EF4-FFF2-40B4-BE49-F238E27FC236}">
                <a16:creationId xmlns:a16="http://schemas.microsoft.com/office/drawing/2014/main" id="{D0B0F7FB-3DC9-49E4-A248-A5F79E01075B}"/>
              </a:ext>
            </a:extLst>
          </p:cNvPr>
          <p:cNvSpPr txBox="1">
            <a:spLocks/>
          </p:cNvSpPr>
          <p:nvPr/>
        </p:nvSpPr>
        <p:spPr>
          <a:xfrm>
            <a:off x="2231136" y="939067"/>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AU" dirty="0"/>
              <a:t>SYLLABUS DOT POINT</a:t>
            </a:r>
            <a:br>
              <a:rPr lang="en-AU" dirty="0"/>
            </a:br>
            <a:r>
              <a:rPr lang="en-AU" sz="2000" dirty="0"/>
              <a:t>(examinable material)</a:t>
            </a:r>
            <a:endParaRPr lang="en-AU" dirty="0"/>
          </a:p>
        </p:txBody>
      </p:sp>
    </p:spTree>
    <p:extLst>
      <p:ext uri="{BB962C8B-B14F-4D97-AF65-F5344CB8AC3E}">
        <p14:creationId xmlns:p14="http://schemas.microsoft.com/office/powerpoint/2010/main" val="2994387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09781"/>
            <a:ext cx="7729728" cy="1188720"/>
          </a:xfrm>
        </p:spPr>
        <p:style>
          <a:lnRef idx="2">
            <a:schemeClr val="dk1"/>
          </a:lnRef>
          <a:fillRef idx="1">
            <a:schemeClr val="lt1"/>
          </a:fillRef>
          <a:effectRef idx="0">
            <a:schemeClr val="dk1"/>
          </a:effectRef>
          <a:fontRef idx="minor">
            <a:schemeClr val="dk1"/>
          </a:fontRef>
        </p:style>
        <p:txBody>
          <a:bodyPr/>
          <a:lstStyle/>
          <a:p>
            <a:r>
              <a:rPr lang="en-US" dirty="0">
                <a:latin typeface="Times New Roman"/>
                <a:cs typeface="Times New Roman"/>
              </a:rPr>
              <a:t>Specific Powers</a:t>
            </a:r>
          </a:p>
        </p:txBody>
      </p:sp>
      <p:sp>
        <p:nvSpPr>
          <p:cNvPr id="3" name="Content Placeholder 2"/>
          <p:cNvSpPr>
            <a:spLocks noGrp="1"/>
          </p:cNvSpPr>
          <p:nvPr>
            <p:ph idx="1"/>
          </p:nvPr>
        </p:nvSpPr>
        <p:spPr>
          <a:xfrm>
            <a:off x="1981200" y="1600201"/>
            <a:ext cx="8229600" cy="4919133"/>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514350" indent="-457200"/>
            <a:r>
              <a:rPr lang="en-US" dirty="0">
                <a:latin typeface="Times New Roman"/>
                <a:cs typeface="Times New Roman"/>
              </a:rPr>
              <a:t>Note: S. 51 lists 40 areas over which the federal Parliament has legislative power. Most specific powers are contained in this section (39 paragraphs)</a:t>
            </a:r>
          </a:p>
          <a:p>
            <a:pPr marL="514350" indent="-457200"/>
            <a:endParaRPr lang="en-US" dirty="0">
              <a:latin typeface="Times New Roman"/>
              <a:cs typeface="Times New Roman"/>
            </a:endParaRPr>
          </a:p>
          <a:p>
            <a:pPr marL="514350" indent="-457200"/>
            <a:r>
              <a:rPr lang="en-US" dirty="0">
                <a:latin typeface="Times New Roman"/>
                <a:cs typeface="Times New Roman"/>
              </a:rPr>
              <a:t>Exclusive:</a:t>
            </a:r>
          </a:p>
          <a:p>
            <a:pPr marL="914400" lvl="1" indent="-457200"/>
            <a:r>
              <a:rPr lang="en-US" dirty="0">
                <a:latin typeface="Times New Roman"/>
                <a:cs typeface="Times New Roman"/>
              </a:rPr>
              <a:t>S. 90: the power to impose customs and excise duties</a:t>
            </a:r>
          </a:p>
          <a:p>
            <a:pPr marL="914400" lvl="1" indent="-457200"/>
            <a:r>
              <a:rPr lang="en-US" dirty="0">
                <a:latin typeface="Times New Roman"/>
                <a:cs typeface="Times New Roman"/>
              </a:rPr>
              <a:t>S. 114: prohibits the states from raising naval or military forces</a:t>
            </a:r>
          </a:p>
          <a:p>
            <a:pPr marL="914400" lvl="1" indent="-457200"/>
            <a:r>
              <a:rPr lang="en-US" dirty="0">
                <a:latin typeface="Times New Roman"/>
                <a:cs typeface="Times New Roman"/>
              </a:rPr>
              <a:t>S. 115: prohibits the states from minting their own coins</a:t>
            </a:r>
          </a:p>
          <a:p>
            <a:pPr marL="914400" lvl="1" indent="-457200"/>
            <a:endParaRPr lang="en-US" dirty="0">
              <a:latin typeface="Times New Roman"/>
              <a:cs typeface="Times New Roman"/>
            </a:endParaRPr>
          </a:p>
          <a:p>
            <a:pPr marL="514350" indent="-457200"/>
            <a:r>
              <a:rPr lang="en-US" dirty="0">
                <a:latin typeface="Times New Roman"/>
                <a:cs typeface="Times New Roman"/>
              </a:rPr>
              <a:t>Concurrent:</a:t>
            </a:r>
          </a:p>
          <a:p>
            <a:pPr marL="914400" lvl="1" indent="-457200"/>
            <a:r>
              <a:rPr lang="en-US" dirty="0">
                <a:latin typeface="Times New Roman"/>
                <a:cs typeface="Times New Roman"/>
              </a:rPr>
              <a:t>S. 51</a:t>
            </a:r>
          </a:p>
          <a:p>
            <a:pPr marL="1314450" lvl="2" indent="-457200"/>
            <a:r>
              <a:rPr lang="en-US" dirty="0">
                <a:latin typeface="Times New Roman"/>
                <a:cs typeface="Times New Roman"/>
              </a:rPr>
              <a:t>Trade and commerce with other countries</a:t>
            </a:r>
          </a:p>
          <a:p>
            <a:pPr marL="1314450" lvl="2" indent="-457200"/>
            <a:r>
              <a:rPr lang="en-US" dirty="0">
                <a:latin typeface="Times New Roman"/>
                <a:cs typeface="Times New Roman"/>
              </a:rPr>
              <a:t>Taxation</a:t>
            </a:r>
          </a:p>
          <a:p>
            <a:pPr marL="1314450" lvl="2" indent="-457200"/>
            <a:r>
              <a:rPr lang="en-US" dirty="0">
                <a:latin typeface="Times New Roman"/>
                <a:cs typeface="Times New Roman"/>
              </a:rPr>
              <a:t>Postal, telegraphic and similar services</a:t>
            </a:r>
          </a:p>
          <a:p>
            <a:pPr marL="1314450" lvl="2" indent="-457200"/>
            <a:r>
              <a:rPr lang="en-US" dirty="0">
                <a:latin typeface="Times New Roman"/>
                <a:cs typeface="Times New Roman"/>
              </a:rPr>
              <a:t>Marriage</a:t>
            </a:r>
          </a:p>
          <a:p>
            <a:pPr marL="1314450" lvl="2" indent="-457200"/>
            <a:r>
              <a:rPr lang="en-US" dirty="0">
                <a:latin typeface="Times New Roman"/>
                <a:cs typeface="Times New Roman"/>
              </a:rPr>
              <a:t>divorce</a:t>
            </a:r>
          </a:p>
        </p:txBody>
      </p:sp>
      <p:pic>
        <p:nvPicPr>
          <p:cNvPr id="4" name="Picture 2" descr="Image result for american flag">
            <a:extLst>
              <a:ext uri="{FF2B5EF4-FFF2-40B4-BE49-F238E27FC236}">
                <a16:creationId xmlns:a16="http://schemas.microsoft.com/office/drawing/2014/main" id="{518F4840-3C6E-40E9-ACB2-C9E96B348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230" y="209781"/>
            <a:ext cx="2259940" cy="11900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Flag of Australia.svg">
            <a:extLst>
              <a:ext uri="{FF2B5EF4-FFF2-40B4-BE49-F238E27FC236}">
                <a16:creationId xmlns:a16="http://schemas.microsoft.com/office/drawing/2014/main" id="{52435E8F-40BF-447A-8E84-03D819262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6426" y="179301"/>
            <a:ext cx="2428875"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10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500"/>
                                        <p:tgtEl>
                                          <p:spTgt spid="3">
                                            <p:txEl>
                                              <p:pRg st="10" end="1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500"/>
                                        <p:tgtEl>
                                          <p:spTgt spid="3">
                                            <p:txEl>
                                              <p:pRg st="11" end="11"/>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fade">
                                      <p:cBhvr>
                                        <p:cTn id="4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05473"/>
            <a:ext cx="7729728" cy="1188720"/>
          </a:xfrm>
        </p:spPr>
        <p:style>
          <a:lnRef idx="2">
            <a:schemeClr val="dk1"/>
          </a:lnRef>
          <a:fillRef idx="1">
            <a:schemeClr val="lt1"/>
          </a:fillRef>
          <a:effectRef idx="0">
            <a:schemeClr val="dk1"/>
          </a:effectRef>
          <a:fontRef idx="minor">
            <a:schemeClr val="dk1"/>
          </a:fontRef>
        </p:style>
        <p:txBody>
          <a:bodyPr/>
          <a:lstStyle/>
          <a:p>
            <a:r>
              <a:rPr lang="en-US" dirty="0">
                <a:latin typeface="Times New Roman"/>
                <a:cs typeface="Times New Roman"/>
              </a:rPr>
              <a:t>Specific Powers</a:t>
            </a:r>
          </a:p>
        </p:txBody>
      </p:sp>
      <p:sp>
        <p:nvSpPr>
          <p:cNvPr id="3" name="Content Placeholder 2"/>
          <p:cNvSpPr>
            <a:spLocks noGrp="1"/>
          </p:cNvSpPr>
          <p:nvPr>
            <p:ph idx="1"/>
          </p:nvPr>
        </p:nvSpPr>
        <p:spPr>
          <a:xfrm>
            <a:off x="1981200" y="1600201"/>
            <a:ext cx="8229600" cy="4919133"/>
          </a:xfrm>
        </p:spPr>
        <p:style>
          <a:lnRef idx="2">
            <a:schemeClr val="dk1"/>
          </a:lnRef>
          <a:fillRef idx="1">
            <a:schemeClr val="lt1"/>
          </a:fillRef>
          <a:effectRef idx="0">
            <a:schemeClr val="dk1"/>
          </a:effectRef>
          <a:fontRef idx="minor">
            <a:schemeClr val="dk1"/>
          </a:fontRef>
        </p:style>
        <p:txBody>
          <a:bodyPr>
            <a:normAutofit/>
          </a:bodyPr>
          <a:lstStyle/>
          <a:p>
            <a:pPr marL="514350" indent="-457200"/>
            <a:r>
              <a:rPr lang="en-US" dirty="0">
                <a:latin typeface="Times New Roman"/>
                <a:cs typeface="Times New Roman"/>
              </a:rPr>
              <a:t>Under s. 51, state parliaments can refer matters to the federal Parliament. That is, they can ask the federal Parliament to make laws about an issue that is otherwise a state responsibility</a:t>
            </a:r>
          </a:p>
          <a:p>
            <a:pPr marL="514350" indent="-457200"/>
            <a:endParaRPr lang="en-US" dirty="0">
              <a:latin typeface="Times New Roman"/>
              <a:cs typeface="Times New Roman"/>
            </a:endParaRPr>
          </a:p>
          <a:p>
            <a:pPr marL="514350" indent="-457200"/>
            <a:r>
              <a:rPr lang="en-US" dirty="0">
                <a:latin typeface="Times New Roman"/>
                <a:cs typeface="Times New Roman"/>
              </a:rPr>
              <a:t>S. 52 stops state parliaments from making laws in some areas, incl. defense and communication</a:t>
            </a:r>
          </a:p>
          <a:p>
            <a:pPr marL="514350" indent="-457200"/>
            <a:endParaRPr lang="en-US" dirty="0">
              <a:latin typeface="Times New Roman"/>
              <a:cs typeface="Times New Roman"/>
            </a:endParaRPr>
          </a:p>
          <a:p>
            <a:pPr marL="514350" indent="-457200"/>
            <a:endParaRPr lang="en-US" dirty="0">
              <a:latin typeface="Times New Roman"/>
              <a:cs typeface="Times New Roman"/>
            </a:endParaRPr>
          </a:p>
        </p:txBody>
      </p:sp>
      <p:pic>
        <p:nvPicPr>
          <p:cNvPr id="4" name="Picture 2" descr="Image result for american flag">
            <a:extLst>
              <a:ext uri="{FF2B5EF4-FFF2-40B4-BE49-F238E27FC236}">
                <a16:creationId xmlns:a16="http://schemas.microsoft.com/office/drawing/2014/main" id="{2EFF4E5C-76F5-4E92-961C-DF06DC722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33" y="304193"/>
            <a:ext cx="2259940" cy="1190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Flag of Australia.svg">
            <a:extLst>
              <a:ext uri="{FF2B5EF4-FFF2-40B4-BE49-F238E27FC236}">
                <a16:creationId xmlns:a16="http://schemas.microsoft.com/office/drawing/2014/main" id="{7DACA0BC-8707-4771-8DE0-53C32CFAB7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6874" y="304193"/>
            <a:ext cx="2428875"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236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77883"/>
            <a:ext cx="7729728" cy="1188720"/>
          </a:xfrm>
        </p:spPr>
        <p:style>
          <a:lnRef idx="2">
            <a:schemeClr val="dk1"/>
          </a:lnRef>
          <a:fillRef idx="1">
            <a:schemeClr val="lt1"/>
          </a:fillRef>
          <a:effectRef idx="0">
            <a:schemeClr val="dk1"/>
          </a:effectRef>
          <a:fontRef idx="minor">
            <a:schemeClr val="dk1"/>
          </a:fontRef>
        </p:style>
        <p:txBody>
          <a:bodyPr/>
          <a:lstStyle/>
          <a:p>
            <a:r>
              <a:rPr lang="en-US" dirty="0">
                <a:latin typeface="Times New Roman"/>
                <a:cs typeface="Times New Roman"/>
              </a:rPr>
              <a:t>Residual Powers</a:t>
            </a:r>
          </a:p>
        </p:txBody>
      </p:sp>
      <p:sp>
        <p:nvSpPr>
          <p:cNvPr id="3" name="Content Placeholder 2"/>
          <p:cNvSpPr>
            <a:spLocks noGrp="1"/>
          </p:cNvSpPr>
          <p:nvPr>
            <p:ph idx="1"/>
          </p:nvPr>
        </p:nvSpPr>
        <p:spPr>
          <a:xfrm>
            <a:off x="1981200" y="1600201"/>
            <a:ext cx="8229600" cy="4919133"/>
          </a:xfrm>
        </p:spPr>
        <p:style>
          <a:lnRef idx="2">
            <a:schemeClr val="dk1"/>
          </a:lnRef>
          <a:fillRef idx="1">
            <a:schemeClr val="lt1"/>
          </a:fillRef>
          <a:effectRef idx="0">
            <a:schemeClr val="dk1"/>
          </a:effectRef>
          <a:fontRef idx="minor">
            <a:schemeClr val="dk1"/>
          </a:fontRef>
        </p:style>
        <p:txBody>
          <a:bodyPr>
            <a:normAutofit/>
          </a:bodyPr>
          <a:lstStyle/>
          <a:p>
            <a:pPr marL="514350" indent="-457200"/>
            <a:r>
              <a:rPr lang="en-US" dirty="0">
                <a:latin typeface="Times New Roman"/>
                <a:cs typeface="Times New Roman"/>
              </a:rPr>
              <a:t>Examples of residual powers can be found in the areas of:</a:t>
            </a:r>
          </a:p>
          <a:p>
            <a:pPr marL="914400" lvl="1" indent="-457200"/>
            <a:r>
              <a:rPr lang="en-US" dirty="0">
                <a:latin typeface="Times New Roman"/>
                <a:cs typeface="Times New Roman"/>
              </a:rPr>
              <a:t>Law and order (police; prisons)</a:t>
            </a:r>
          </a:p>
          <a:p>
            <a:pPr marL="914400" lvl="1" indent="-457200"/>
            <a:r>
              <a:rPr lang="en-US" dirty="0">
                <a:latin typeface="Times New Roman"/>
                <a:cs typeface="Times New Roman"/>
              </a:rPr>
              <a:t>Commerce and industry</a:t>
            </a:r>
          </a:p>
          <a:p>
            <a:pPr marL="914400" lvl="1" indent="-457200"/>
            <a:r>
              <a:rPr lang="en-US" dirty="0">
                <a:latin typeface="Times New Roman"/>
                <a:cs typeface="Times New Roman"/>
              </a:rPr>
              <a:t>Education</a:t>
            </a:r>
          </a:p>
          <a:p>
            <a:pPr marL="914400" lvl="1" indent="-457200"/>
            <a:r>
              <a:rPr lang="en-US" dirty="0">
                <a:latin typeface="Times New Roman"/>
                <a:cs typeface="Times New Roman"/>
              </a:rPr>
              <a:t>Housing</a:t>
            </a:r>
          </a:p>
          <a:p>
            <a:pPr marL="914400" lvl="1" indent="-457200"/>
            <a:r>
              <a:rPr lang="en-US" dirty="0">
                <a:latin typeface="Times New Roman"/>
                <a:cs typeface="Times New Roman"/>
              </a:rPr>
              <a:t>Transport</a:t>
            </a:r>
          </a:p>
          <a:p>
            <a:pPr marL="914400" lvl="1" indent="-457200"/>
            <a:r>
              <a:rPr lang="en-US" dirty="0">
                <a:latin typeface="Times New Roman"/>
                <a:cs typeface="Times New Roman"/>
              </a:rPr>
              <a:t>Development (roads; railways; utilities </a:t>
            </a:r>
            <a:r>
              <a:rPr lang="mr-IN" dirty="0">
                <a:latin typeface="Times New Roman"/>
                <a:cs typeface="Times New Roman"/>
              </a:rPr>
              <a:t>–</a:t>
            </a:r>
            <a:r>
              <a:rPr lang="en-US" dirty="0">
                <a:latin typeface="Times New Roman"/>
                <a:cs typeface="Times New Roman"/>
              </a:rPr>
              <a:t> electricity; water supply)</a:t>
            </a:r>
          </a:p>
          <a:p>
            <a:pPr marL="914400" lvl="1" indent="-457200"/>
            <a:r>
              <a:rPr lang="en-US" dirty="0">
                <a:latin typeface="Times New Roman"/>
                <a:cs typeface="Times New Roman"/>
              </a:rPr>
              <a:t>Public health (hospitals; ambulance services) and social welfare issues</a:t>
            </a:r>
          </a:p>
        </p:txBody>
      </p:sp>
      <p:pic>
        <p:nvPicPr>
          <p:cNvPr id="4" name="Picture 2" descr="Image result for american flag">
            <a:extLst>
              <a:ext uri="{FF2B5EF4-FFF2-40B4-BE49-F238E27FC236}">
                <a16:creationId xmlns:a16="http://schemas.microsoft.com/office/drawing/2014/main" id="{C8CE3845-03C2-4BAD-9DDA-9B248DED2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230" y="176603"/>
            <a:ext cx="2259940" cy="11900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Flag of Australia.svg">
            <a:extLst>
              <a:ext uri="{FF2B5EF4-FFF2-40B4-BE49-F238E27FC236}">
                <a16:creationId xmlns:a16="http://schemas.microsoft.com/office/drawing/2014/main" id="{8BF9DD92-3FEE-432C-9679-91FC8949CF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11895" y="176603"/>
            <a:ext cx="2428875"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390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EO_0708_federal-law.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478441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EO_0707_state-territory-law.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
            <a:ext cx="9144000" cy="6858000"/>
          </a:xfrm>
          <a:prstGeom prst="rect">
            <a:avLst/>
          </a:prstGeom>
        </p:spPr>
      </p:pic>
    </p:spTree>
    <p:extLst>
      <p:ext uri="{BB962C8B-B14F-4D97-AF65-F5344CB8AC3E}">
        <p14:creationId xmlns:p14="http://schemas.microsoft.com/office/powerpoint/2010/main" val="1679026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cal law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1" y="16712"/>
            <a:ext cx="9144000" cy="6858000"/>
          </a:xfrm>
          <a:prstGeom prst="rect">
            <a:avLst/>
          </a:prstGeom>
        </p:spPr>
      </p:pic>
    </p:spTree>
    <p:extLst>
      <p:ext uri="{BB962C8B-B14F-4D97-AF65-F5344CB8AC3E}">
        <p14:creationId xmlns:p14="http://schemas.microsoft.com/office/powerpoint/2010/main" val="1622625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us senate">
            <a:extLst>
              <a:ext uri="{FF2B5EF4-FFF2-40B4-BE49-F238E27FC236}">
                <a16:creationId xmlns:a16="http://schemas.microsoft.com/office/drawing/2014/main" id="{60CE08F9-C65C-46DD-912A-429F032AA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789" y="1675471"/>
            <a:ext cx="4782312" cy="3514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771626-8615-456D-907B-B2BFF5E962EB}"/>
              </a:ext>
            </a:extLst>
          </p:cNvPr>
          <p:cNvSpPr>
            <a:spLocks noGrp="1"/>
          </p:cNvSpPr>
          <p:nvPr>
            <p:ph type="title"/>
          </p:nvPr>
        </p:nvSpPr>
        <p:spPr>
          <a:xfrm>
            <a:off x="1217914" y="535603"/>
            <a:ext cx="4476806" cy="1188720"/>
          </a:xfrm>
        </p:spPr>
        <p:txBody>
          <a:bodyPr>
            <a:normAutofit/>
          </a:bodyPr>
          <a:lstStyle/>
          <a:p>
            <a:r>
              <a:rPr lang="en-AU" dirty="0"/>
              <a:t>AMERICAN INFLUENCE</a:t>
            </a:r>
          </a:p>
        </p:txBody>
      </p:sp>
      <p:sp>
        <p:nvSpPr>
          <p:cNvPr id="3" name="Content Placeholder 2">
            <a:extLst>
              <a:ext uri="{FF2B5EF4-FFF2-40B4-BE49-F238E27FC236}">
                <a16:creationId xmlns:a16="http://schemas.microsoft.com/office/drawing/2014/main" id="{F3B39C43-7FCF-4280-B0BC-EF4B0C763FCB}"/>
              </a:ext>
            </a:extLst>
          </p:cNvPr>
          <p:cNvSpPr>
            <a:spLocks noGrp="1"/>
          </p:cNvSpPr>
          <p:nvPr>
            <p:ph idx="1"/>
          </p:nvPr>
        </p:nvSpPr>
        <p:spPr>
          <a:xfrm>
            <a:off x="803243" y="2017336"/>
            <a:ext cx="4767998" cy="4166648"/>
          </a:xfrm>
        </p:spPr>
        <p:txBody>
          <a:bodyPr>
            <a:normAutofit fontScale="92500" lnSpcReduction="10000"/>
          </a:bodyPr>
          <a:lstStyle/>
          <a:p>
            <a:r>
              <a:rPr lang="en-US" sz="2400" dirty="0"/>
              <a:t>Also, the representative structure of the Australian </a:t>
            </a:r>
            <a:r>
              <a:rPr lang="en-US" sz="2400" b="1" dirty="0">
                <a:solidFill>
                  <a:srgbClr val="C00000"/>
                </a:solidFill>
              </a:rPr>
              <a:t>Senate draws heavily on the US model of the Senate </a:t>
            </a:r>
            <a:r>
              <a:rPr lang="en-US" sz="2400" dirty="0"/>
              <a:t>(State’s house).</a:t>
            </a:r>
          </a:p>
          <a:p>
            <a:r>
              <a:rPr lang="en-US" sz="2400" dirty="0"/>
              <a:t>Judiciary – </a:t>
            </a:r>
            <a:r>
              <a:rPr lang="en-US" sz="2400" b="1" dirty="0">
                <a:solidFill>
                  <a:srgbClr val="C00000"/>
                </a:solidFill>
              </a:rPr>
              <a:t>The High Court is based on the US Supreme Court </a:t>
            </a:r>
            <a:r>
              <a:rPr lang="en-US" sz="2400" dirty="0"/>
              <a:t>– role to interpret the Constitution </a:t>
            </a:r>
          </a:p>
          <a:p>
            <a:r>
              <a:rPr lang="en-US" sz="2400" dirty="0"/>
              <a:t>The American tradition is expressed through a </a:t>
            </a:r>
            <a:r>
              <a:rPr lang="en-US" sz="2400" b="1" dirty="0">
                <a:solidFill>
                  <a:srgbClr val="C00000"/>
                </a:solidFill>
              </a:rPr>
              <a:t>written constitution </a:t>
            </a:r>
            <a:r>
              <a:rPr lang="en-US" sz="2400" dirty="0"/>
              <a:t>defining the powers of the national government (Britain = unwritten constitution) </a:t>
            </a:r>
            <a:endParaRPr lang="en-AU" sz="2400" dirty="0"/>
          </a:p>
        </p:txBody>
      </p:sp>
      <p:pic>
        <p:nvPicPr>
          <p:cNvPr id="5" name="Picture 2" descr="Image result for american flag">
            <a:extLst>
              <a:ext uri="{FF2B5EF4-FFF2-40B4-BE49-F238E27FC236}">
                <a16:creationId xmlns:a16="http://schemas.microsoft.com/office/drawing/2014/main" id="{A672A0B9-B3BC-4C4A-BEE0-6DDFF45C8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0" y="534323"/>
            <a:ext cx="2259940" cy="119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american flag">
            <a:extLst>
              <a:ext uri="{FF2B5EF4-FFF2-40B4-BE49-F238E27FC236}">
                <a16:creationId xmlns:a16="http://schemas.microsoft.com/office/drawing/2014/main" id="{075A5092-C5F0-4937-89A3-53D46FBD7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44" y="527924"/>
            <a:ext cx="2259940" cy="119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90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762F-CB9F-4476-8AC4-B660D02CF23A}"/>
              </a:ext>
            </a:extLst>
          </p:cNvPr>
          <p:cNvSpPr>
            <a:spLocks noGrp="1"/>
          </p:cNvSpPr>
          <p:nvPr>
            <p:ph type="title"/>
          </p:nvPr>
        </p:nvSpPr>
        <p:spPr/>
        <p:txBody>
          <a:bodyPr/>
          <a:lstStyle/>
          <a:p>
            <a:r>
              <a:rPr lang="en-AU" dirty="0"/>
              <a:t>SUMMARY OF AMERICAN INFLUENCES…</a:t>
            </a:r>
          </a:p>
        </p:txBody>
      </p:sp>
      <p:sp>
        <p:nvSpPr>
          <p:cNvPr id="3" name="Content Placeholder 2">
            <a:extLst>
              <a:ext uri="{FF2B5EF4-FFF2-40B4-BE49-F238E27FC236}">
                <a16:creationId xmlns:a16="http://schemas.microsoft.com/office/drawing/2014/main" id="{737D7932-756E-4D78-AD7F-2247F0B5B0FE}"/>
              </a:ext>
            </a:extLst>
          </p:cNvPr>
          <p:cNvSpPr>
            <a:spLocks noGrp="1"/>
          </p:cNvSpPr>
          <p:nvPr>
            <p:ph idx="1"/>
          </p:nvPr>
        </p:nvSpPr>
        <p:spPr>
          <a:xfrm>
            <a:off x="2231136" y="2638044"/>
            <a:ext cx="8204336" cy="3894731"/>
          </a:xfrm>
        </p:spPr>
        <p:txBody>
          <a:bodyPr>
            <a:normAutofit/>
          </a:bodyPr>
          <a:lstStyle/>
          <a:p>
            <a:r>
              <a:rPr lang="en-AU" sz="2800"/>
              <a:t>Federalism/Division </a:t>
            </a:r>
            <a:r>
              <a:rPr lang="en-AU" sz="2800" dirty="0"/>
              <a:t>of Powers between central and State governments </a:t>
            </a:r>
          </a:p>
          <a:p>
            <a:r>
              <a:rPr lang="en-AU" sz="2800" dirty="0"/>
              <a:t>The Senate (State’s house)</a:t>
            </a:r>
          </a:p>
          <a:p>
            <a:r>
              <a:rPr lang="en-AU" sz="2800" dirty="0"/>
              <a:t>The High Court</a:t>
            </a:r>
          </a:p>
          <a:p>
            <a:r>
              <a:rPr lang="en-AU" sz="2800" dirty="0"/>
              <a:t>Written Constitution to outline powers of Parliament </a:t>
            </a:r>
          </a:p>
          <a:p>
            <a:endParaRPr lang="en-AU" dirty="0"/>
          </a:p>
          <a:p>
            <a:endParaRPr lang="en-AU" dirty="0"/>
          </a:p>
        </p:txBody>
      </p:sp>
      <p:pic>
        <p:nvPicPr>
          <p:cNvPr id="4" name="Picture 2" descr="Image result for american flag">
            <a:extLst>
              <a:ext uri="{FF2B5EF4-FFF2-40B4-BE49-F238E27FC236}">
                <a16:creationId xmlns:a16="http://schemas.microsoft.com/office/drawing/2014/main" id="{3528C48D-26AA-4625-B30F-04170EFAD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2" y="964692"/>
            <a:ext cx="2259940" cy="119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american flag">
            <a:extLst>
              <a:ext uri="{FF2B5EF4-FFF2-40B4-BE49-F238E27FC236}">
                <a16:creationId xmlns:a16="http://schemas.microsoft.com/office/drawing/2014/main" id="{DC0983AD-AE49-49D8-A877-3888527F5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0148" y="963412"/>
            <a:ext cx="2259940" cy="119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07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CA8C-9191-4402-A452-FAEF53CAC7DE}"/>
              </a:ext>
            </a:extLst>
          </p:cNvPr>
          <p:cNvSpPr>
            <a:spLocks noGrp="1"/>
          </p:cNvSpPr>
          <p:nvPr>
            <p:ph type="title"/>
          </p:nvPr>
        </p:nvSpPr>
        <p:spPr/>
        <p:txBody>
          <a:bodyPr/>
          <a:lstStyle/>
          <a:p>
            <a:r>
              <a:rPr lang="en-AU" dirty="0"/>
              <a:t>THIS LESSON….</a:t>
            </a:r>
          </a:p>
        </p:txBody>
      </p:sp>
      <p:sp>
        <p:nvSpPr>
          <p:cNvPr id="3" name="Content Placeholder 2">
            <a:extLst>
              <a:ext uri="{FF2B5EF4-FFF2-40B4-BE49-F238E27FC236}">
                <a16:creationId xmlns:a16="http://schemas.microsoft.com/office/drawing/2014/main" id="{F7F6E9E6-B810-44B1-ADB9-C74E6C7D0C5D}"/>
              </a:ext>
            </a:extLst>
          </p:cNvPr>
          <p:cNvSpPr>
            <a:spLocks noGrp="1"/>
          </p:cNvSpPr>
          <p:nvPr>
            <p:ph idx="1"/>
          </p:nvPr>
        </p:nvSpPr>
        <p:spPr>
          <a:xfrm>
            <a:off x="1750845" y="2395728"/>
            <a:ext cx="9084171" cy="4120975"/>
          </a:xfrm>
        </p:spPr>
        <p:txBody>
          <a:bodyPr>
            <a:normAutofit/>
          </a:bodyPr>
          <a:lstStyle/>
          <a:p>
            <a:r>
              <a:rPr lang="en-AU" sz="4400" dirty="0">
                <a:solidFill>
                  <a:srgbClr val="002060"/>
                </a:solidFill>
              </a:rPr>
              <a:t>WESTMINSTER INFLUENCE</a:t>
            </a:r>
          </a:p>
          <a:p>
            <a:r>
              <a:rPr lang="en-AU" sz="4400" dirty="0">
                <a:solidFill>
                  <a:srgbClr val="002060"/>
                </a:solidFill>
              </a:rPr>
              <a:t>AMERICAN FEDERAL INFLUENCE</a:t>
            </a:r>
          </a:p>
          <a:p>
            <a:r>
              <a:rPr lang="en-AU" sz="4400" dirty="0">
                <a:solidFill>
                  <a:srgbClr val="002060"/>
                </a:solidFill>
              </a:rPr>
              <a:t>CANADIAN FEDERAL INFLUENCE</a:t>
            </a:r>
          </a:p>
          <a:p>
            <a:r>
              <a:rPr lang="en-AU" sz="4400" dirty="0">
                <a:solidFill>
                  <a:srgbClr val="002060"/>
                </a:solidFill>
              </a:rPr>
              <a:t>SWISS REFERENDUM PROCESS</a:t>
            </a:r>
          </a:p>
        </p:txBody>
      </p:sp>
      <p:cxnSp>
        <p:nvCxnSpPr>
          <p:cNvPr id="6" name="Straight Connector 5">
            <a:extLst>
              <a:ext uri="{FF2B5EF4-FFF2-40B4-BE49-F238E27FC236}">
                <a16:creationId xmlns:a16="http://schemas.microsoft.com/office/drawing/2014/main" id="{2C6CB39B-B7B9-4D81-A2AB-53337E8D3488}"/>
              </a:ext>
            </a:extLst>
          </p:cNvPr>
          <p:cNvCxnSpPr/>
          <p:nvPr/>
        </p:nvCxnSpPr>
        <p:spPr>
          <a:xfrm>
            <a:off x="2030819" y="2785730"/>
            <a:ext cx="7308000"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B9C03614-0A89-46DA-8149-2DA67FA26556}"/>
              </a:ext>
            </a:extLst>
          </p:cNvPr>
          <p:cNvCxnSpPr>
            <a:cxnSpLocks/>
          </p:cNvCxnSpPr>
          <p:nvPr/>
        </p:nvCxnSpPr>
        <p:spPr>
          <a:xfrm>
            <a:off x="2030819" y="3607981"/>
            <a:ext cx="834655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9796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17C0-9078-4BB2-A377-7A561F620A98}"/>
              </a:ext>
            </a:extLst>
          </p:cNvPr>
          <p:cNvSpPr>
            <a:spLocks noGrp="1"/>
          </p:cNvSpPr>
          <p:nvPr>
            <p:ph type="title"/>
          </p:nvPr>
        </p:nvSpPr>
        <p:spPr>
          <a:xfrm>
            <a:off x="2231136" y="370804"/>
            <a:ext cx="7729728" cy="1188720"/>
          </a:xfrm>
        </p:spPr>
        <p:txBody>
          <a:bodyPr/>
          <a:lstStyle/>
          <a:p>
            <a:r>
              <a:rPr lang="en-AU" dirty="0"/>
              <a:t>CANADIAN FEDERAL INFLUENCE</a:t>
            </a:r>
          </a:p>
        </p:txBody>
      </p:sp>
      <p:sp>
        <p:nvSpPr>
          <p:cNvPr id="3" name="Content Placeholder 2">
            <a:extLst>
              <a:ext uri="{FF2B5EF4-FFF2-40B4-BE49-F238E27FC236}">
                <a16:creationId xmlns:a16="http://schemas.microsoft.com/office/drawing/2014/main" id="{39AEA326-C537-4D06-8601-9F76174E0D92}"/>
              </a:ext>
            </a:extLst>
          </p:cNvPr>
          <p:cNvSpPr>
            <a:spLocks noGrp="1"/>
          </p:cNvSpPr>
          <p:nvPr>
            <p:ph idx="1"/>
          </p:nvPr>
        </p:nvSpPr>
        <p:spPr>
          <a:xfrm>
            <a:off x="833615" y="1883900"/>
            <a:ext cx="10214599" cy="4648875"/>
          </a:xfrm>
        </p:spPr>
        <p:txBody>
          <a:bodyPr>
            <a:normAutofit/>
          </a:bodyPr>
          <a:lstStyle/>
          <a:p>
            <a:r>
              <a:rPr lang="en-AU" sz="2400" dirty="0"/>
              <a:t>The Canadian Constitution was intended to establish a </a:t>
            </a:r>
            <a:r>
              <a:rPr lang="en-AU" sz="2400" b="1" dirty="0">
                <a:solidFill>
                  <a:srgbClr val="C00000"/>
                </a:solidFill>
              </a:rPr>
              <a:t>strong central government </a:t>
            </a:r>
          </a:p>
          <a:p>
            <a:r>
              <a:rPr lang="en-AU" sz="2400" dirty="0"/>
              <a:t>The Canadian  Constitution of 1867:</a:t>
            </a:r>
          </a:p>
          <a:p>
            <a:pPr lvl="1"/>
            <a:r>
              <a:rPr lang="en-AU" sz="2000" dirty="0"/>
              <a:t>The central and regional governments given specified powers but </a:t>
            </a:r>
            <a:r>
              <a:rPr lang="en-AU" sz="2000" b="1" dirty="0"/>
              <a:t>extensive areas of residual powers were given to central government</a:t>
            </a:r>
            <a:r>
              <a:rPr lang="en-AU" sz="2000" dirty="0"/>
              <a:t> – </a:t>
            </a:r>
            <a:r>
              <a:rPr lang="en-AU" sz="2000" i="1" dirty="0"/>
              <a:t>How is this different to </a:t>
            </a:r>
            <a:r>
              <a:rPr lang="en-AU" sz="2000" i="1" dirty="0" err="1"/>
              <a:t>Aus</a:t>
            </a:r>
            <a:r>
              <a:rPr lang="en-AU" sz="2000" i="1" dirty="0"/>
              <a:t>?</a:t>
            </a:r>
          </a:p>
          <a:p>
            <a:pPr lvl="1"/>
            <a:r>
              <a:rPr lang="en-AU" sz="2000" dirty="0"/>
              <a:t>A Canadian Senate was created that composed of ‘leading citizens’ appointed by the central government – </a:t>
            </a:r>
            <a:r>
              <a:rPr lang="en-AU" sz="2000" i="1" dirty="0"/>
              <a:t>How is this different?</a:t>
            </a:r>
          </a:p>
          <a:p>
            <a:pPr lvl="1"/>
            <a:r>
              <a:rPr lang="en-AU" sz="2000" dirty="0"/>
              <a:t>Central government was given unlimited taxation powers and power to disallow any regional legislation – </a:t>
            </a:r>
            <a:r>
              <a:rPr lang="en-AU" sz="2000" i="1" dirty="0"/>
              <a:t>How is this different?</a:t>
            </a:r>
          </a:p>
          <a:p>
            <a:pPr marL="228600" lvl="1" indent="0">
              <a:buNone/>
            </a:pPr>
            <a:r>
              <a:rPr lang="en-AU" sz="2400" dirty="0"/>
              <a:t>These aspects of Canadian federalism only had limited appeal for the writers of the Australian Constitution</a:t>
            </a:r>
            <a:endParaRPr lang="en-AU" sz="2000" i="1" dirty="0"/>
          </a:p>
        </p:txBody>
      </p:sp>
      <p:pic>
        <p:nvPicPr>
          <p:cNvPr id="4" name="Picture 2" descr="Image result for canadian flag">
            <a:extLst>
              <a:ext uri="{FF2B5EF4-FFF2-40B4-BE49-F238E27FC236}">
                <a16:creationId xmlns:a16="http://schemas.microsoft.com/office/drawing/2014/main" id="{E1BC758E-4ED2-405E-A6CF-D1C8FECB7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58" y="370804"/>
            <a:ext cx="2377440" cy="11887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canadian flag">
            <a:extLst>
              <a:ext uri="{FF2B5EF4-FFF2-40B4-BE49-F238E27FC236}">
                <a16:creationId xmlns:a16="http://schemas.microsoft.com/office/drawing/2014/main" id="{32D212A3-E67B-4F69-8EFA-1478579EA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3053" y="370804"/>
            <a:ext cx="2377440" cy="118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73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790E-DE05-49D0-8E7B-2623BBBF8CDD}"/>
              </a:ext>
            </a:extLst>
          </p:cNvPr>
          <p:cNvSpPr>
            <a:spLocks noGrp="1"/>
          </p:cNvSpPr>
          <p:nvPr>
            <p:ph type="title"/>
          </p:nvPr>
        </p:nvSpPr>
        <p:spPr>
          <a:xfrm>
            <a:off x="2161562" y="199379"/>
            <a:ext cx="7729728" cy="1188720"/>
          </a:xfrm>
        </p:spPr>
        <p:txBody>
          <a:bodyPr/>
          <a:lstStyle/>
          <a:p>
            <a:r>
              <a:rPr lang="en-AU" dirty="0"/>
              <a:t>RECAP</a:t>
            </a:r>
          </a:p>
        </p:txBody>
      </p:sp>
      <p:sp>
        <p:nvSpPr>
          <p:cNvPr id="3" name="Content Placeholder 2">
            <a:extLst>
              <a:ext uri="{FF2B5EF4-FFF2-40B4-BE49-F238E27FC236}">
                <a16:creationId xmlns:a16="http://schemas.microsoft.com/office/drawing/2014/main" id="{25B3082B-17C7-474F-85BA-688D8470EC1C}"/>
              </a:ext>
            </a:extLst>
          </p:cNvPr>
          <p:cNvSpPr>
            <a:spLocks noGrp="1"/>
          </p:cNvSpPr>
          <p:nvPr>
            <p:ph idx="1"/>
          </p:nvPr>
        </p:nvSpPr>
        <p:spPr>
          <a:xfrm>
            <a:off x="566530" y="1719470"/>
            <a:ext cx="11111948" cy="4780721"/>
          </a:xfrm>
        </p:spPr>
        <p:txBody>
          <a:bodyPr>
            <a:normAutofit/>
          </a:bodyPr>
          <a:lstStyle/>
          <a:p>
            <a:r>
              <a:rPr lang="en-AU" sz="2800" dirty="0"/>
              <a:t>What is Terra Nullius?</a:t>
            </a:r>
          </a:p>
          <a:p>
            <a:r>
              <a:rPr lang="en-AU" sz="2800" dirty="0"/>
              <a:t>What was early colonial government?</a:t>
            </a:r>
          </a:p>
          <a:p>
            <a:r>
              <a:rPr lang="en-AU" sz="2800" dirty="0"/>
              <a:t>Why did people want self-government? </a:t>
            </a:r>
          </a:p>
          <a:p>
            <a:r>
              <a:rPr lang="en-AU" sz="2800" dirty="0"/>
              <a:t>Name and explain one feature Australia’s Parliament took from the Westminster system?</a:t>
            </a:r>
          </a:p>
          <a:p>
            <a:r>
              <a:rPr lang="en-AU" sz="2800" dirty="0"/>
              <a:t>What did Australia take from Westminster judicial system?</a:t>
            </a:r>
          </a:p>
          <a:p>
            <a:r>
              <a:rPr lang="en-AU" sz="2800" dirty="0"/>
              <a:t>What is the difference between Federation and Federalism?</a:t>
            </a:r>
          </a:p>
        </p:txBody>
      </p:sp>
    </p:spTree>
    <p:extLst>
      <p:ext uri="{BB962C8B-B14F-4D97-AF65-F5344CB8AC3E}">
        <p14:creationId xmlns:p14="http://schemas.microsoft.com/office/powerpoint/2010/main" val="410054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8417-E7AE-48E9-96A2-780D97AAA2D3}"/>
              </a:ext>
            </a:extLst>
          </p:cNvPr>
          <p:cNvSpPr>
            <a:spLocks noGrp="1"/>
          </p:cNvSpPr>
          <p:nvPr>
            <p:ph type="title"/>
          </p:nvPr>
        </p:nvSpPr>
        <p:spPr>
          <a:xfrm>
            <a:off x="2231136" y="380230"/>
            <a:ext cx="7729728" cy="1188720"/>
          </a:xfrm>
        </p:spPr>
        <p:txBody>
          <a:bodyPr/>
          <a:lstStyle/>
          <a:p>
            <a:r>
              <a:rPr lang="en-AU" dirty="0"/>
              <a:t>CANADIAN INFLUENCE</a:t>
            </a:r>
          </a:p>
        </p:txBody>
      </p:sp>
      <p:sp>
        <p:nvSpPr>
          <p:cNvPr id="3" name="Content Placeholder 2">
            <a:extLst>
              <a:ext uri="{FF2B5EF4-FFF2-40B4-BE49-F238E27FC236}">
                <a16:creationId xmlns:a16="http://schemas.microsoft.com/office/drawing/2014/main" id="{1CE80DEF-1832-4AC5-9F4E-C4F22AABDC00}"/>
              </a:ext>
            </a:extLst>
          </p:cNvPr>
          <p:cNvSpPr>
            <a:spLocks noGrp="1"/>
          </p:cNvSpPr>
          <p:nvPr>
            <p:ph idx="1"/>
          </p:nvPr>
        </p:nvSpPr>
        <p:spPr>
          <a:xfrm>
            <a:off x="289599" y="1723644"/>
            <a:ext cx="11541040" cy="4809131"/>
          </a:xfrm>
        </p:spPr>
        <p:txBody>
          <a:bodyPr>
            <a:noAutofit/>
          </a:bodyPr>
          <a:lstStyle/>
          <a:p>
            <a:r>
              <a:rPr lang="en-AU" sz="2000" dirty="0"/>
              <a:t>The Canadian Constitution was the first to create a ‘</a:t>
            </a:r>
            <a:r>
              <a:rPr lang="en-AU" sz="2000" dirty="0" err="1"/>
              <a:t>Washminster</a:t>
            </a:r>
            <a:r>
              <a:rPr lang="en-AU" sz="2000" dirty="0"/>
              <a:t>’ system – it combined American federalism with Westminster model of responsible parliamentary government</a:t>
            </a:r>
          </a:p>
          <a:p>
            <a:r>
              <a:rPr lang="en-AU" sz="2000" dirty="0"/>
              <a:t>What is a responsible parliamentary government?</a:t>
            </a:r>
          </a:p>
          <a:p>
            <a:r>
              <a:rPr lang="en-AU" sz="2000" dirty="0"/>
              <a:t>It is a system of government taken from the British Westminster principles – the executive must be </a:t>
            </a:r>
            <a:r>
              <a:rPr lang="en-AU" sz="2000" b="1" dirty="0"/>
              <a:t>supported by a majority of the parliament </a:t>
            </a:r>
            <a:r>
              <a:rPr lang="en-AU" sz="2000" dirty="0"/>
              <a:t>that is itself </a:t>
            </a:r>
            <a:r>
              <a:rPr lang="en-AU" sz="2000" dirty="0">
                <a:solidFill>
                  <a:srgbClr val="C00000"/>
                </a:solidFill>
              </a:rPr>
              <a:t>responsible to the people</a:t>
            </a:r>
            <a:r>
              <a:rPr lang="en-AU" sz="2000" dirty="0"/>
              <a:t>. If a </a:t>
            </a:r>
            <a:r>
              <a:rPr lang="en-AU" sz="2000" b="1" dirty="0">
                <a:solidFill>
                  <a:srgbClr val="C00000"/>
                </a:solidFill>
              </a:rPr>
              <a:t>no-confidence motion </a:t>
            </a:r>
            <a:r>
              <a:rPr lang="en-AU" sz="2000" dirty="0"/>
              <a:t>is passed in the lower house, or they are </a:t>
            </a:r>
            <a:r>
              <a:rPr lang="en-AU" sz="2000" b="1" dirty="0">
                <a:solidFill>
                  <a:srgbClr val="C00000"/>
                </a:solidFill>
              </a:rPr>
              <a:t>defeated at an election </a:t>
            </a:r>
            <a:r>
              <a:rPr lang="en-AU" sz="2000" dirty="0"/>
              <a:t>– </a:t>
            </a:r>
            <a:r>
              <a:rPr lang="en-AU" sz="2000" b="1" dirty="0">
                <a:solidFill>
                  <a:srgbClr val="C00000"/>
                </a:solidFill>
              </a:rPr>
              <a:t>they must resign</a:t>
            </a:r>
          </a:p>
          <a:p>
            <a:r>
              <a:rPr lang="en-AU" sz="2000" dirty="0">
                <a:solidFill>
                  <a:schemeClr val="tx1"/>
                </a:solidFill>
              </a:rPr>
              <a:t>The Canadian legislature (House of Commons after Westminster) selects the executive arm from its own members</a:t>
            </a:r>
          </a:p>
          <a:p>
            <a:r>
              <a:rPr lang="en-AU" sz="2000" dirty="0">
                <a:solidFill>
                  <a:schemeClr val="tx1"/>
                </a:solidFill>
              </a:rPr>
              <a:t>These members of Parliament remain in power while they have majority support in the lower house</a:t>
            </a:r>
          </a:p>
          <a:p>
            <a:r>
              <a:rPr lang="en-AU" sz="2000" i="1" dirty="0">
                <a:solidFill>
                  <a:schemeClr val="tx1"/>
                </a:solidFill>
              </a:rPr>
              <a:t>How is this system the same as Australia? </a:t>
            </a:r>
          </a:p>
          <a:p>
            <a:r>
              <a:rPr lang="en-AU" sz="2000" dirty="0">
                <a:solidFill>
                  <a:schemeClr val="tx1"/>
                </a:solidFill>
              </a:rPr>
              <a:t>Australian Constitutional writers liked the way Canada had a Westminster system with federalism imposed on it – ‘</a:t>
            </a:r>
            <a:r>
              <a:rPr lang="en-AU" sz="2000" dirty="0" err="1">
                <a:solidFill>
                  <a:schemeClr val="tx1"/>
                </a:solidFill>
              </a:rPr>
              <a:t>Washminster</a:t>
            </a:r>
            <a:r>
              <a:rPr lang="en-AU" sz="2000" dirty="0">
                <a:solidFill>
                  <a:schemeClr val="tx1"/>
                </a:solidFill>
              </a:rPr>
              <a:t>’</a:t>
            </a:r>
          </a:p>
        </p:txBody>
      </p:sp>
      <p:pic>
        <p:nvPicPr>
          <p:cNvPr id="4" name="Picture 2" descr="Image result for canadian flag">
            <a:extLst>
              <a:ext uri="{FF2B5EF4-FFF2-40B4-BE49-F238E27FC236}">
                <a16:creationId xmlns:a16="http://schemas.microsoft.com/office/drawing/2014/main" id="{43D70201-F828-4586-BB77-EA2E3846D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277" y="380230"/>
            <a:ext cx="2377440" cy="11887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canadian flag">
            <a:extLst>
              <a:ext uri="{FF2B5EF4-FFF2-40B4-BE49-F238E27FC236}">
                <a16:creationId xmlns:a16="http://schemas.microsoft.com/office/drawing/2014/main" id="{E1C1FA9A-BCC1-4D1B-BC33-1BFF84E67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6485" y="380230"/>
            <a:ext cx="2377440" cy="118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48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B45C-6F12-41A1-A179-0700E187B59A}"/>
              </a:ext>
            </a:extLst>
          </p:cNvPr>
          <p:cNvSpPr>
            <a:spLocks noGrp="1"/>
          </p:cNvSpPr>
          <p:nvPr>
            <p:ph type="title"/>
          </p:nvPr>
        </p:nvSpPr>
        <p:spPr/>
        <p:txBody>
          <a:bodyPr/>
          <a:lstStyle/>
          <a:p>
            <a:r>
              <a:rPr lang="en-AU" dirty="0"/>
              <a:t>Canadian influence</a:t>
            </a:r>
          </a:p>
        </p:txBody>
      </p:sp>
      <p:sp>
        <p:nvSpPr>
          <p:cNvPr id="3" name="Content Placeholder 2">
            <a:extLst>
              <a:ext uri="{FF2B5EF4-FFF2-40B4-BE49-F238E27FC236}">
                <a16:creationId xmlns:a16="http://schemas.microsoft.com/office/drawing/2014/main" id="{1B551FD8-92B9-43C9-A0AE-CE91B7ED58FB}"/>
              </a:ext>
            </a:extLst>
          </p:cNvPr>
          <p:cNvSpPr>
            <a:spLocks noGrp="1"/>
          </p:cNvSpPr>
          <p:nvPr>
            <p:ph idx="1"/>
          </p:nvPr>
        </p:nvSpPr>
        <p:spPr>
          <a:xfrm>
            <a:off x="1649185" y="2465614"/>
            <a:ext cx="8499021" cy="4131129"/>
          </a:xfrm>
        </p:spPr>
        <p:txBody>
          <a:bodyPr>
            <a:normAutofit/>
          </a:bodyPr>
          <a:lstStyle/>
          <a:p>
            <a:r>
              <a:rPr lang="en-AU" sz="2400" b="1" dirty="0"/>
              <a:t>As well as the concept of responsible government</a:t>
            </a:r>
            <a:r>
              <a:rPr lang="en-AU" sz="2400" dirty="0"/>
              <a:t>, Australia also took section 51 of the Constitution from the Canadians</a:t>
            </a:r>
          </a:p>
          <a:p>
            <a:r>
              <a:rPr lang="en-AU" sz="2400" b="1" dirty="0">
                <a:solidFill>
                  <a:srgbClr val="C00000"/>
                </a:solidFill>
              </a:rPr>
              <a:t>Section 51 </a:t>
            </a:r>
            <a:r>
              <a:rPr lang="en-AU" sz="2400" dirty="0"/>
              <a:t>(“</a:t>
            </a:r>
            <a:r>
              <a:rPr lang="en-US" sz="2400" dirty="0"/>
              <a:t>The Parliament shall, subject to this Constitution, have power to make laws for the peace, order, and good government of the Commonwealth with respect to(specified powers)”</a:t>
            </a:r>
            <a:r>
              <a:rPr lang="en-AU" sz="2400" dirty="0"/>
              <a:t> = </a:t>
            </a:r>
            <a:r>
              <a:rPr lang="en-AU" sz="2400" b="1" dirty="0"/>
              <a:t>same</a:t>
            </a:r>
            <a:r>
              <a:rPr lang="en-AU" sz="2400" dirty="0"/>
              <a:t> as </a:t>
            </a:r>
            <a:r>
              <a:rPr lang="en-AU" sz="2400" b="1" dirty="0">
                <a:solidFill>
                  <a:srgbClr val="C00000"/>
                </a:solidFill>
              </a:rPr>
              <a:t>Section 91 </a:t>
            </a:r>
            <a:r>
              <a:rPr lang="en-AU" sz="2400" dirty="0"/>
              <a:t>of Canadian Constitution (“</a:t>
            </a:r>
            <a:r>
              <a:rPr lang="en-US" sz="2400" dirty="0"/>
              <a:t>It shall be lawful for the Queen, by and with the Advice and Consent of the Senate and House of Commons, to make Laws for the Peace, Order, and good Government of Canada”)</a:t>
            </a:r>
            <a:endParaRPr lang="en-AU" sz="2400" dirty="0"/>
          </a:p>
        </p:txBody>
      </p:sp>
      <p:pic>
        <p:nvPicPr>
          <p:cNvPr id="14338" name="Picture 2" descr="Image result for canadian flag">
            <a:extLst>
              <a:ext uri="{FF2B5EF4-FFF2-40B4-BE49-F238E27FC236}">
                <a16:creationId xmlns:a16="http://schemas.microsoft.com/office/drawing/2014/main" id="{8F343DE6-7930-4F1B-A5D1-843F3A478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844" y="964692"/>
            <a:ext cx="2377440" cy="11887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canadian flag">
            <a:extLst>
              <a:ext uri="{FF2B5EF4-FFF2-40B4-BE49-F238E27FC236}">
                <a16:creationId xmlns:a16="http://schemas.microsoft.com/office/drawing/2014/main" id="{F122A6D6-38AB-4CF1-9B8A-77DFCC20A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1928" y="964692"/>
            <a:ext cx="2377440" cy="118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031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1F49-7140-4E54-9B9A-668695260F31}"/>
              </a:ext>
            </a:extLst>
          </p:cNvPr>
          <p:cNvSpPr>
            <a:spLocks noGrp="1"/>
          </p:cNvSpPr>
          <p:nvPr>
            <p:ph type="title"/>
          </p:nvPr>
        </p:nvSpPr>
        <p:spPr>
          <a:xfrm>
            <a:off x="2305564" y="794571"/>
            <a:ext cx="7729728" cy="1188720"/>
          </a:xfrm>
        </p:spPr>
        <p:txBody>
          <a:bodyPr/>
          <a:lstStyle/>
          <a:p>
            <a:r>
              <a:rPr lang="en-AU" dirty="0"/>
              <a:t>SWISS INFLUENCE - </a:t>
            </a:r>
            <a:r>
              <a:rPr lang="en-AU" b="1" dirty="0"/>
              <a:t>REFERENDUM</a:t>
            </a:r>
          </a:p>
        </p:txBody>
      </p:sp>
      <p:sp>
        <p:nvSpPr>
          <p:cNvPr id="3" name="Content Placeholder 2">
            <a:extLst>
              <a:ext uri="{FF2B5EF4-FFF2-40B4-BE49-F238E27FC236}">
                <a16:creationId xmlns:a16="http://schemas.microsoft.com/office/drawing/2014/main" id="{A8EAD651-AB27-4886-8A26-45143D91A0A9}"/>
              </a:ext>
            </a:extLst>
          </p:cNvPr>
          <p:cNvSpPr>
            <a:spLocks noGrp="1"/>
          </p:cNvSpPr>
          <p:nvPr>
            <p:ph idx="1"/>
          </p:nvPr>
        </p:nvSpPr>
        <p:spPr>
          <a:xfrm>
            <a:off x="1632857" y="2205872"/>
            <a:ext cx="8529238" cy="4421171"/>
          </a:xfrm>
        </p:spPr>
        <p:txBody>
          <a:bodyPr>
            <a:normAutofit fontScale="92500" lnSpcReduction="10000"/>
          </a:bodyPr>
          <a:lstStyle/>
          <a:p>
            <a:r>
              <a:rPr lang="en-AU" sz="2400" dirty="0"/>
              <a:t>Swiss Constitution has a long historical tradition of autonomous local government and direct democracy </a:t>
            </a:r>
          </a:p>
          <a:p>
            <a:r>
              <a:rPr lang="en-AU" sz="2400" dirty="0"/>
              <a:t>In Switzerland, the Constitution can only be changed through a </a:t>
            </a:r>
            <a:r>
              <a:rPr lang="en-AU" sz="2400" b="1" dirty="0"/>
              <a:t>referendum</a:t>
            </a:r>
            <a:r>
              <a:rPr lang="en-AU" sz="2400" dirty="0"/>
              <a:t> that is approved by a majority of citizens and a majority of states –</a:t>
            </a:r>
            <a:r>
              <a:rPr lang="en-AU" sz="2400" i="1" dirty="0"/>
              <a:t> double majority </a:t>
            </a:r>
          </a:p>
          <a:p>
            <a:r>
              <a:rPr lang="en-AU" sz="2400" dirty="0"/>
              <a:t>A double majority means that a </a:t>
            </a:r>
            <a:r>
              <a:rPr lang="en-AU" sz="2400" b="1" dirty="0"/>
              <a:t>majority of States </a:t>
            </a:r>
            <a:r>
              <a:rPr lang="en-AU" sz="2400" dirty="0"/>
              <a:t>(4/6) and a </a:t>
            </a:r>
            <a:r>
              <a:rPr lang="en-AU" sz="2400" b="1" dirty="0"/>
              <a:t>majority of citizens </a:t>
            </a:r>
            <a:r>
              <a:rPr lang="en-AU" sz="2400" dirty="0"/>
              <a:t>must say Yes for a referendum to be successful</a:t>
            </a:r>
          </a:p>
          <a:p>
            <a:r>
              <a:rPr lang="en-AU" sz="2400" dirty="0"/>
              <a:t>The Australian Constitutional writers liked the Swiss approach and the safeguards for the protection of the federal system – changes could be made but not in haste – why?</a:t>
            </a:r>
          </a:p>
          <a:p>
            <a:r>
              <a:rPr lang="en-AU" sz="2400" dirty="0"/>
              <a:t>It encourages public discussion and delay change until it is desirable, irresistible and inevitable</a:t>
            </a:r>
          </a:p>
        </p:txBody>
      </p:sp>
      <p:pic>
        <p:nvPicPr>
          <p:cNvPr id="13314" name="Picture 2" descr="Image result for swiss flag">
            <a:extLst>
              <a:ext uri="{FF2B5EF4-FFF2-40B4-BE49-F238E27FC236}">
                <a16:creationId xmlns:a16="http://schemas.microsoft.com/office/drawing/2014/main" id="{21A78530-1450-4D79-8C54-61A4EB08A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603" y="794571"/>
            <a:ext cx="1784865" cy="11887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swiss flag">
            <a:extLst>
              <a:ext uri="{FF2B5EF4-FFF2-40B4-BE49-F238E27FC236}">
                <a16:creationId xmlns:a16="http://schemas.microsoft.com/office/drawing/2014/main" id="{A73ECED0-E706-42B2-A35F-7F67D7EE1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9388" y="794571"/>
            <a:ext cx="1784865" cy="118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36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97DA-C126-4FC8-831B-76E4D90548FE}"/>
              </a:ext>
            </a:extLst>
          </p:cNvPr>
          <p:cNvSpPr>
            <a:spLocks noGrp="1"/>
          </p:cNvSpPr>
          <p:nvPr>
            <p:ph type="title"/>
          </p:nvPr>
        </p:nvSpPr>
        <p:spPr>
          <a:xfrm>
            <a:off x="2337462" y="932793"/>
            <a:ext cx="7729728" cy="1188720"/>
          </a:xfrm>
        </p:spPr>
        <p:txBody>
          <a:bodyPr/>
          <a:lstStyle/>
          <a:p>
            <a:r>
              <a:rPr lang="en-AU" b="1" dirty="0"/>
              <a:t>SUMMARY</a:t>
            </a:r>
            <a:r>
              <a:rPr lang="en-AU" dirty="0"/>
              <a:t> </a:t>
            </a:r>
          </a:p>
        </p:txBody>
      </p:sp>
      <p:sp>
        <p:nvSpPr>
          <p:cNvPr id="3" name="Content Placeholder 2">
            <a:extLst>
              <a:ext uri="{FF2B5EF4-FFF2-40B4-BE49-F238E27FC236}">
                <a16:creationId xmlns:a16="http://schemas.microsoft.com/office/drawing/2014/main" id="{A51F8567-CE15-4CCB-89B9-736EF4EEFCB0}"/>
              </a:ext>
            </a:extLst>
          </p:cNvPr>
          <p:cNvSpPr>
            <a:spLocks noGrp="1"/>
          </p:cNvSpPr>
          <p:nvPr>
            <p:ph idx="1"/>
          </p:nvPr>
        </p:nvSpPr>
        <p:spPr>
          <a:xfrm>
            <a:off x="1682638" y="2638044"/>
            <a:ext cx="8826724" cy="3592635"/>
          </a:xfrm>
        </p:spPr>
        <p:txBody>
          <a:bodyPr>
            <a:normAutofit/>
          </a:bodyPr>
          <a:lstStyle/>
          <a:p>
            <a:pPr marL="0" indent="0" algn="ctr">
              <a:buNone/>
            </a:pPr>
            <a:r>
              <a:rPr lang="en-AU" sz="3200" dirty="0"/>
              <a:t>Write down the influences that helped to develop the Australian system of Government … </a:t>
            </a:r>
          </a:p>
          <a:p>
            <a:pPr algn="ctr"/>
            <a:endParaRPr lang="en-AU" sz="3200" dirty="0"/>
          </a:p>
          <a:p>
            <a:pPr marL="0" indent="0" algn="ctr">
              <a:buNone/>
            </a:pPr>
            <a:r>
              <a:rPr lang="en-AU" sz="3200" dirty="0"/>
              <a:t>…ensure you explain at least one influence from </a:t>
            </a:r>
            <a:r>
              <a:rPr lang="en-AU" sz="3200" dirty="0">
                <a:solidFill>
                  <a:srgbClr val="C00000"/>
                </a:solidFill>
              </a:rPr>
              <a:t>Westminster</a:t>
            </a:r>
            <a:r>
              <a:rPr lang="en-AU" sz="3200" dirty="0"/>
              <a:t>, </a:t>
            </a:r>
            <a:r>
              <a:rPr lang="en-AU" sz="3200" dirty="0">
                <a:solidFill>
                  <a:srgbClr val="C00000"/>
                </a:solidFill>
              </a:rPr>
              <a:t>US</a:t>
            </a:r>
            <a:r>
              <a:rPr lang="en-AU" sz="3200" dirty="0"/>
              <a:t>, </a:t>
            </a:r>
            <a:r>
              <a:rPr lang="en-AU" sz="3200" dirty="0">
                <a:solidFill>
                  <a:srgbClr val="C00000"/>
                </a:solidFill>
              </a:rPr>
              <a:t>Canada</a:t>
            </a:r>
            <a:r>
              <a:rPr lang="en-AU" sz="3200" dirty="0"/>
              <a:t> and </a:t>
            </a:r>
            <a:r>
              <a:rPr lang="en-AU" sz="3200" dirty="0">
                <a:solidFill>
                  <a:srgbClr val="C00000"/>
                </a:solidFill>
              </a:rPr>
              <a:t>Switzerland </a:t>
            </a:r>
          </a:p>
        </p:txBody>
      </p:sp>
      <p:pic>
        <p:nvPicPr>
          <p:cNvPr id="12294" name="Picture 6" descr="Flag of Australia.svg">
            <a:extLst>
              <a:ext uri="{FF2B5EF4-FFF2-40B4-BE49-F238E27FC236}">
                <a16:creationId xmlns:a16="http://schemas.microsoft.com/office/drawing/2014/main" id="{1ABB6956-FCD7-4C5D-873E-E82F4A84F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131" y="932793"/>
            <a:ext cx="242887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Flag of Australia.svg">
            <a:extLst>
              <a:ext uri="{FF2B5EF4-FFF2-40B4-BE49-F238E27FC236}">
                <a16:creationId xmlns:a16="http://schemas.microsoft.com/office/drawing/2014/main" id="{285A6101-D5FA-4528-9AF9-B0677EB57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0521" y="932793"/>
            <a:ext cx="2428875"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5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CA8C-9191-4402-A452-FAEF53CAC7DE}"/>
              </a:ext>
            </a:extLst>
          </p:cNvPr>
          <p:cNvSpPr>
            <a:spLocks noGrp="1"/>
          </p:cNvSpPr>
          <p:nvPr>
            <p:ph type="title"/>
          </p:nvPr>
        </p:nvSpPr>
        <p:spPr/>
        <p:txBody>
          <a:bodyPr/>
          <a:lstStyle/>
          <a:p>
            <a:r>
              <a:rPr lang="en-AU" dirty="0"/>
              <a:t>AUSTRALIA’S INFLUENCES?</a:t>
            </a:r>
          </a:p>
        </p:txBody>
      </p:sp>
      <p:sp>
        <p:nvSpPr>
          <p:cNvPr id="3" name="Content Placeholder 2">
            <a:extLst>
              <a:ext uri="{FF2B5EF4-FFF2-40B4-BE49-F238E27FC236}">
                <a16:creationId xmlns:a16="http://schemas.microsoft.com/office/drawing/2014/main" id="{F7F6E9E6-B810-44B1-ADB9-C74E6C7D0C5D}"/>
              </a:ext>
            </a:extLst>
          </p:cNvPr>
          <p:cNvSpPr>
            <a:spLocks noGrp="1"/>
          </p:cNvSpPr>
          <p:nvPr>
            <p:ph idx="1"/>
          </p:nvPr>
        </p:nvSpPr>
        <p:spPr>
          <a:xfrm>
            <a:off x="1750845" y="2395728"/>
            <a:ext cx="9084171" cy="4120975"/>
          </a:xfrm>
        </p:spPr>
        <p:txBody>
          <a:bodyPr>
            <a:normAutofit/>
          </a:bodyPr>
          <a:lstStyle/>
          <a:p>
            <a:r>
              <a:rPr lang="en-AU" sz="4400" dirty="0">
                <a:solidFill>
                  <a:schemeClr val="tx1"/>
                </a:solidFill>
              </a:rPr>
              <a:t>WESTMINSTER INFLUENCE</a:t>
            </a:r>
          </a:p>
          <a:p>
            <a:r>
              <a:rPr lang="en-AU" sz="4400" dirty="0">
                <a:solidFill>
                  <a:schemeClr val="tx1"/>
                </a:solidFill>
              </a:rPr>
              <a:t>WASHINGTON INFLUENCE</a:t>
            </a:r>
          </a:p>
          <a:p>
            <a:r>
              <a:rPr lang="en-AU" sz="4400" dirty="0">
                <a:solidFill>
                  <a:schemeClr val="tx1"/>
                </a:solidFill>
              </a:rPr>
              <a:t>CANADIAN FEDERAL INFLUENCE</a:t>
            </a:r>
          </a:p>
          <a:p>
            <a:r>
              <a:rPr lang="en-AU" sz="4400" dirty="0">
                <a:solidFill>
                  <a:schemeClr val="tx1"/>
                </a:solidFill>
              </a:rPr>
              <a:t>SWISS REFERENDUM PROCESS</a:t>
            </a:r>
          </a:p>
        </p:txBody>
      </p:sp>
    </p:spTree>
    <p:extLst>
      <p:ext uri="{BB962C8B-B14F-4D97-AF65-F5344CB8AC3E}">
        <p14:creationId xmlns:p14="http://schemas.microsoft.com/office/powerpoint/2010/main" val="285600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200px-Opening_of_the_first_parliamen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a:bodyPr>
          <a:lstStyle/>
          <a:p>
            <a:r>
              <a:rPr lang="en-US" dirty="0">
                <a:latin typeface="Times New Roman"/>
                <a:cs typeface="Times New Roman"/>
              </a:rPr>
              <a:t>How Australia formed its Constitution</a:t>
            </a:r>
          </a:p>
        </p:txBody>
      </p:sp>
      <p:pic>
        <p:nvPicPr>
          <p:cNvPr id="4" name="Content Placeholder 3" descr="img-fa38e7e0629a6a9b16338d643284bfb6.jpg"/>
          <p:cNvPicPr>
            <a:picLocks noGrp="1" noChangeAspect="1"/>
          </p:cNvPicPr>
          <p:nvPr>
            <p:ph idx="1"/>
          </p:nvPr>
        </p:nvPicPr>
        <p:blipFill rotWithShape="1">
          <a:blip r:embed="rId4">
            <a:extLst>
              <a:ext uri="{28A0092B-C50C-407E-A947-70E740481C1C}">
                <a14:useLocalDpi xmlns:a14="http://schemas.microsoft.com/office/drawing/2010/main" val="0"/>
              </a:ext>
            </a:extLst>
          </a:blip>
          <a:srcRect l="-55" r="-514"/>
          <a:stretch/>
        </p:blipFill>
        <p:spPr>
          <a:xfrm>
            <a:off x="4685460" y="2310477"/>
            <a:ext cx="2624198" cy="4154119"/>
          </a:xfr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51201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23338"/>
            <a:ext cx="7729728" cy="1188720"/>
          </a:xfrm>
        </p:spPr>
        <p:style>
          <a:lnRef idx="2">
            <a:schemeClr val="dk1"/>
          </a:lnRef>
          <a:fillRef idx="1">
            <a:schemeClr val="lt1"/>
          </a:fillRef>
          <a:effectRef idx="0">
            <a:schemeClr val="dk1"/>
          </a:effectRef>
          <a:fontRef idx="minor">
            <a:schemeClr val="dk1"/>
          </a:fontRef>
        </p:style>
        <p:txBody>
          <a:bodyPr/>
          <a:lstStyle/>
          <a:p>
            <a:r>
              <a:rPr lang="en-US" dirty="0">
                <a:latin typeface="Times New Roman"/>
                <a:cs typeface="Times New Roman"/>
              </a:rPr>
              <a:t>What is a Constitution?</a:t>
            </a:r>
          </a:p>
        </p:txBody>
      </p:sp>
      <p:sp>
        <p:nvSpPr>
          <p:cNvPr id="3" name="Content Placeholder 2"/>
          <p:cNvSpPr>
            <a:spLocks noGrp="1"/>
          </p:cNvSpPr>
          <p:nvPr>
            <p:ph idx="1"/>
          </p:nvPr>
        </p:nvSpPr>
        <p:spPr>
          <a:xfrm>
            <a:off x="1307804" y="1461977"/>
            <a:ext cx="9576391" cy="5183372"/>
          </a:xfrm>
        </p:spPr>
        <p:style>
          <a:lnRef idx="2">
            <a:schemeClr val="dk1"/>
          </a:lnRef>
          <a:fillRef idx="1">
            <a:schemeClr val="lt1"/>
          </a:fillRef>
          <a:effectRef idx="0">
            <a:schemeClr val="dk1"/>
          </a:effectRef>
          <a:fontRef idx="minor">
            <a:schemeClr val="dk1"/>
          </a:fontRef>
        </p:style>
        <p:txBody>
          <a:bodyPr>
            <a:noAutofit/>
          </a:bodyPr>
          <a:lstStyle/>
          <a:p>
            <a:pPr marL="514350" indent="-457200"/>
            <a:r>
              <a:rPr lang="en-US" dirty="0">
                <a:solidFill>
                  <a:srgbClr val="000000"/>
                </a:solidFill>
                <a:cs typeface="Times New Roman"/>
              </a:rPr>
              <a:t>A constitution is a </a:t>
            </a:r>
            <a:r>
              <a:rPr lang="en-US" b="1" dirty="0">
                <a:solidFill>
                  <a:srgbClr val="000000"/>
                </a:solidFill>
                <a:cs typeface="Times New Roman"/>
              </a:rPr>
              <a:t>set of rules by which a country or state is run</a:t>
            </a:r>
            <a:r>
              <a:rPr lang="en-US" dirty="0">
                <a:solidFill>
                  <a:srgbClr val="000000"/>
                </a:solidFill>
                <a:cs typeface="Times New Roman"/>
              </a:rPr>
              <a:t>.</a:t>
            </a:r>
          </a:p>
          <a:p>
            <a:pPr marL="514350" indent="-457200"/>
            <a:endParaRPr lang="en-US" sz="900" dirty="0">
              <a:solidFill>
                <a:srgbClr val="000000"/>
              </a:solidFill>
              <a:cs typeface="Times New Roman"/>
            </a:endParaRPr>
          </a:p>
          <a:p>
            <a:pPr marL="514350" indent="-457200"/>
            <a:r>
              <a:rPr lang="en-US" dirty="0">
                <a:solidFill>
                  <a:srgbClr val="000000"/>
                </a:solidFill>
                <a:cs typeface="Times New Roman"/>
              </a:rPr>
              <a:t>Some countries have </a:t>
            </a:r>
            <a:r>
              <a:rPr lang="en-US" b="1" dirty="0">
                <a:solidFill>
                  <a:srgbClr val="000000"/>
                </a:solidFill>
                <a:cs typeface="Times New Roman"/>
              </a:rPr>
              <a:t>unwritten constitutions </a:t>
            </a:r>
            <a:r>
              <a:rPr lang="en-US" dirty="0">
                <a:solidFill>
                  <a:srgbClr val="000000"/>
                </a:solidFill>
                <a:cs typeface="Times New Roman"/>
              </a:rPr>
              <a:t>which means there is no formal constitution written in one particular document. Their constitutional rules are derived from a number of sources. </a:t>
            </a:r>
            <a:r>
              <a:rPr lang="en-US" b="1" dirty="0">
                <a:solidFill>
                  <a:srgbClr val="000000"/>
                </a:solidFill>
                <a:cs typeface="Times New Roman"/>
              </a:rPr>
              <a:t>Britain (constitutional monarchy)</a:t>
            </a:r>
            <a:r>
              <a:rPr lang="en-US" dirty="0">
                <a:solidFill>
                  <a:srgbClr val="000000"/>
                </a:solidFill>
                <a:cs typeface="Times New Roman"/>
              </a:rPr>
              <a:t> sources its constitution from a number of important statutes, or laws, as well as principles decided in legal cases and conventions (incl. </a:t>
            </a:r>
            <a:r>
              <a:rPr lang="en-US" b="1" dirty="0">
                <a:solidFill>
                  <a:srgbClr val="000000"/>
                </a:solidFill>
                <a:cs typeface="Times New Roman"/>
              </a:rPr>
              <a:t>NZ &amp; Israel</a:t>
            </a:r>
            <a:r>
              <a:rPr lang="en-US" dirty="0">
                <a:solidFill>
                  <a:srgbClr val="000000"/>
                </a:solidFill>
                <a:cs typeface="Times New Roman"/>
              </a:rPr>
              <a:t>).</a:t>
            </a:r>
          </a:p>
          <a:p>
            <a:pPr marL="514350" indent="-457200"/>
            <a:endParaRPr lang="en-US" sz="900" dirty="0">
              <a:solidFill>
                <a:srgbClr val="000000"/>
              </a:solidFill>
              <a:cs typeface="Times New Roman"/>
            </a:endParaRPr>
          </a:p>
          <a:p>
            <a:pPr marL="514350" indent="-457200"/>
            <a:r>
              <a:rPr lang="en-US" dirty="0">
                <a:solidFill>
                  <a:srgbClr val="000000"/>
                </a:solidFill>
                <a:cs typeface="Times New Roman"/>
              </a:rPr>
              <a:t>Other countries have </a:t>
            </a:r>
            <a:r>
              <a:rPr lang="en-US" b="1" dirty="0">
                <a:solidFill>
                  <a:srgbClr val="000000"/>
                </a:solidFill>
                <a:cs typeface="Times New Roman"/>
              </a:rPr>
              <a:t>formal written constitutions </a:t>
            </a:r>
            <a:r>
              <a:rPr lang="en-US" dirty="0">
                <a:solidFill>
                  <a:srgbClr val="000000"/>
                </a:solidFill>
                <a:cs typeface="Times New Roman"/>
              </a:rPr>
              <a:t>in which the </a:t>
            </a:r>
            <a:r>
              <a:rPr lang="en-US" b="1" dirty="0">
                <a:solidFill>
                  <a:srgbClr val="000000"/>
                </a:solidFill>
                <a:cs typeface="Times New Roman"/>
              </a:rPr>
              <a:t>structure of government is defined and the respective powers of the nation and the states are written in one single document</a:t>
            </a:r>
            <a:r>
              <a:rPr lang="en-US" dirty="0">
                <a:solidFill>
                  <a:srgbClr val="000000"/>
                </a:solidFill>
                <a:cs typeface="Times New Roman"/>
              </a:rPr>
              <a:t>. These systems may also include unwritten conventions and constitutional law which can inform how the constitution is interpreted. </a:t>
            </a:r>
            <a:r>
              <a:rPr lang="en-US" b="1" dirty="0">
                <a:solidFill>
                  <a:srgbClr val="000000"/>
                </a:solidFill>
                <a:cs typeface="Times New Roman"/>
              </a:rPr>
              <a:t>Australia, India and the United States </a:t>
            </a:r>
            <a:r>
              <a:rPr lang="en-US" dirty="0">
                <a:solidFill>
                  <a:srgbClr val="000000"/>
                </a:solidFill>
                <a:cs typeface="Times New Roman"/>
              </a:rPr>
              <a:t>are examples of countries with a written constitution.</a:t>
            </a:r>
          </a:p>
          <a:p>
            <a:pPr marL="514350" indent="-457200"/>
            <a:endParaRPr lang="en-US" sz="900" dirty="0">
              <a:solidFill>
                <a:srgbClr val="000000"/>
              </a:solidFill>
              <a:cs typeface="Times New Roman"/>
            </a:endParaRPr>
          </a:p>
          <a:p>
            <a:pPr marL="514350" indent="-457200"/>
            <a:r>
              <a:rPr lang="en-US" b="1" dirty="0">
                <a:solidFill>
                  <a:srgbClr val="000000"/>
                </a:solidFill>
                <a:cs typeface="Times New Roman"/>
              </a:rPr>
              <a:t>Special procedure </a:t>
            </a:r>
            <a:r>
              <a:rPr lang="en-US" dirty="0">
                <a:solidFill>
                  <a:srgbClr val="000000"/>
                </a:solidFill>
                <a:cs typeface="Times New Roman"/>
              </a:rPr>
              <a:t>must be followed before a constitution can be changed. Australia has a constitution which </a:t>
            </a:r>
            <a:r>
              <a:rPr lang="en-US" b="1" dirty="0">
                <a:solidFill>
                  <a:srgbClr val="000000"/>
                </a:solidFill>
                <a:cs typeface="Times New Roman"/>
              </a:rPr>
              <a:t>requires a referendum </a:t>
            </a:r>
            <a:r>
              <a:rPr lang="en-US" dirty="0">
                <a:solidFill>
                  <a:srgbClr val="000000"/>
                </a:solidFill>
                <a:cs typeface="Times New Roman"/>
              </a:rPr>
              <a:t>in order </a:t>
            </a:r>
            <a:r>
              <a:rPr lang="en-US" b="1" dirty="0">
                <a:solidFill>
                  <a:srgbClr val="000000"/>
                </a:solidFill>
                <a:cs typeface="Times New Roman"/>
              </a:rPr>
              <a:t>to change it</a:t>
            </a:r>
            <a:r>
              <a:rPr lang="en-US" dirty="0">
                <a:solidFill>
                  <a:srgbClr val="000000"/>
                </a:solidFill>
                <a:cs typeface="Times New Roman"/>
              </a:rPr>
              <a:t>.</a:t>
            </a:r>
          </a:p>
        </p:txBody>
      </p:sp>
    </p:spTree>
    <p:extLst>
      <p:ext uri="{BB962C8B-B14F-4D97-AF65-F5344CB8AC3E}">
        <p14:creationId xmlns:p14="http://schemas.microsoft.com/office/powerpoint/2010/main" val="98928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09780"/>
            <a:ext cx="7729728" cy="1188720"/>
          </a:xfrm>
        </p:spPr>
        <p:style>
          <a:lnRef idx="2">
            <a:schemeClr val="dk1"/>
          </a:lnRef>
          <a:fillRef idx="1">
            <a:schemeClr val="lt1"/>
          </a:fillRef>
          <a:effectRef idx="0">
            <a:schemeClr val="dk1"/>
          </a:effectRef>
          <a:fontRef idx="minor">
            <a:schemeClr val="dk1"/>
          </a:fontRef>
        </p:style>
        <p:txBody>
          <a:bodyPr/>
          <a:lstStyle/>
          <a:p>
            <a:r>
              <a:rPr lang="en-US" dirty="0">
                <a:latin typeface="Times New Roman"/>
                <a:cs typeface="Times New Roman"/>
              </a:rPr>
              <a:t>Federation</a:t>
            </a:r>
          </a:p>
        </p:txBody>
      </p:sp>
      <p:sp>
        <p:nvSpPr>
          <p:cNvPr id="3" name="Content Placeholder 2"/>
          <p:cNvSpPr>
            <a:spLocks noGrp="1"/>
          </p:cNvSpPr>
          <p:nvPr>
            <p:ph idx="1"/>
          </p:nvPr>
        </p:nvSpPr>
        <p:spPr>
          <a:xfrm>
            <a:off x="1981200" y="1600201"/>
            <a:ext cx="8229600" cy="4919133"/>
          </a:xfrm>
        </p:spPr>
        <p:style>
          <a:lnRef idx="2">
            <a:schemeClr val="dk1"/>
          </a:lnRef>
          <a:fillRef idx="1">
            <a:schemeClr val="lt1"/>
          </a:fillRef>
          <a:effectRef idx="0">
            <a:schemeClr val="dk1"/>
          </a:effectRef>
          <a:fontRef idx="minor">
            <a:schemeClr val="dk1"/>
          </a:fontRef>
        </p:style>
        <p:txBody>
          <a:bodyPr>
            <a:normAutofit lnSpcReduction="10000"/>
          </a:bodyPr>
          <a:lstStyle/>
          <a:p>
            <a:pPr marL="514350" indent="-457200"/>
            <a:r>
              <a:rPr lang="en-US" dirty="0">
                <a:solidFill>
                  <a:srgbClr val="000000"/>
                </a:solidFill>
                <a:cs typeface="Times New Roman"/>
              </a:rPr>
              <a:t>The Commonwealth of Australia was formed on 1 January 1901 when six partly self governing British colonies united to become sates of a nation</a:t>
            </a:r>
          </a:p>
          <a:p>
            <a:pPr marL="514350" indent="-457200"/>
            <a:endParaRPr lang="en-US" sz="1700" dirty="0">
              <a:solidFill>
                <a:srgbClr val="000000"/>
              </a:solidFill>
              <a:cs typeface="Times New Roman"/>
            </a:endParaRPr>
          </a:p>
          <a:p>
            <a:pPr marL="514350" indent="-457200"/>
            <a:r>
              <a:rPr lang="en-US" dirty="0">
                <a:solidFill>
                  <a:srgbClr val="000000"/>
                </a:solidFill>
                <a:cs typeface="Times New Roman"/>
              </a:rPr>
              <a:t>The rules of government for this new nation were enshrined in the Australian Constitution, which defined how the Commonwealth government was to operate and what issues it could pass laws on</a:t>
            </a:r>
          </a:p>
          <a:p>
            <a:pPr marL="514350" indent="-457200"/>
            <a:endParaRPr lang="en-US" sz="1700" dirty="0">
              <a:solidFill>
                <a:srgbClr val="000000"/>
              </a:solidFill>
              <a:cs typeface="Times New Roman"/>
            </a:endParaRPr>
          </a:p>
          <a:p>
            <a:pPr marL="514350" indent="-457200"/>
            <a:r>
              <a:rPr lang="en-US" dirty="0">
                <a:solidFill>
                  <a:srgbClr val="000000"/>
                </a:solidFill>
                <a:cs typeface="Times New Roman"/>
              </a:rPr>
              <a:t>The main purpose of the Constitution was to create a federal compact = an agreed division of powers between the new Commonwealth Parliament and the State Parliaments</a:t>
            </a:r>
          </a:p>
          <a:p>
            <a:pPr marL="514350" indent="-457200"/>
            <a:endParaRPr lang="en-US" sz="1700" dirty="0">
              <a:solidFill>
                <a:srgbClr val="000000"/>
              </a:solidFill>
              <a:cs typeface="Times New Roman"/>
            </a:endParaRPr>
          </a:p>
          <a:p>
            <a:pPr marL="514350" indent="-457200"/>
            <a:r>
              <a:rPr lang="en-US" dirty="0">
                <a:solidFill>
                  <a:srgbClr val="000000"/>
                </a:solidFill>
                <a:cs typeface="Times New Roman"/>
              </a:rPr>
              <a:t>The birth of our nation is often referred to as ‘federation’ because the Constitution created a ‘federal’ system of government.</a:t>
            </a:r>
          </a:p>
          <a:p>
            <a:pPr marL="914400" lvl="1" indent="-457200"/>
            <a:r>
              <a:rPr lang="en-US" dirty="0">
                <a:solidFill>
                  <a:srgbClr val="000000"/>
                </a:solidFill>
                <a:cs typeface="Times New Roman"/>
              </a:rPr>
              <a:t>Under a federal system, powers are divided between a central government and individual states</a:t>
            </a:r>
          </a:p>
        </p:txBody>
      </p:sp>
    </p:spTree>
    <p:extLst>
      <p:ext uri="{BB962C8B-B14F-4D97-AF65-F5344CB8AC3E}">
        <p14:creationId xmlns:p14="http://schemas.microsoft.com/office/powerpoint/2010/main" val="20288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45496" y="500311"/>
            <a:ext cx="5925310" cy="1174991"/>
          </a:xfrm>
        </p:spPr>
        <p:style>
          <a:lnRef idx="2">
            <a:schemeClr val="dk1"/>
          </a:lnRef>
          <a:fillRef idx="1">
            <a:schemeClr val="lt1"/>
          </a:fillRef>
          <a:effectRef idx="0">
            <a:schemeClr val="dk1"/>
          </a:effectRef>
          <a:fontRef idx="minor">
            <a:schemeClr val="dk1"/>
          </a:fontRef>
        </p:style>
        <p:txBody>
          <a:bodyPr>
            <a:normAutofit/>
          </a:bodyPr>
          <a:lstStyle/>
          <a:p>
            <a:r>
              <a:rPr lang="en-US" sz="2400">
                <a:cs typeface="Times New Roman"/>
              </a:rPr>
              <a:t>The Australian Constitution</a:t>
            </a:r>
          </a:p>
        </p:txBody>
      </p:sp>
      <p:pic>
        <p:nvPicPr>
          <p:cNvPr id="5" name="Picture 4" descr="img-1f8a029bcf93164383aaadb3c54ca5b1.jpg">
            <a:extLst>
              <a:ext uri="{FF2B5EF4-FFF2-40B4-BE49-F238E27FC236}">
                <a16:creationId xmlns:a16="http://schemas.microsoft.com/office/drawing/2014/main" id="{007C60FA-23D9-1703-400A-567483B66B8C}"/>
              </a:ext>
            </a:extLst>
          </p:cNvPr>
          <p:cNvPicPr>
            <a:picLocks noChangeAspect="1"/>
          </p:cNvPicPr>
          <p:nvPr/>
        </p:nvPicPr>
        <p:blipFill rotWithShape="1">
          <a:blip r:embed="rId3">
            <a:extLst>
              <a:ext uri="{28A0092B-C50C-407E-A947-70E740481C1C}">
                <a14:useLocalDpi xmlns:a14="http://schemas.microsoft.com/office/drawing/2010/main" val="0"/>
              </a:ext>
            </a:extLst>
          </a:blip>
          <a:srcRect t="1716" r="-2" b="4611"/>
          <a:stretch/>
        </p:blipFill>
        <p:spPr>
          <a:xfrm>
            <a:off x="20" y="10"/>
            <a:ext cx="4657325" cy="6857990"/>
          </a:xfrm>
          <a:prstGeom prst="rect">
            <a:avLst/>
          </a:prstGeom>
        </p:spPr>
      </p:pic>
      <p:sp>
        <p:nvSpPr>
          <p:cNvPr id="3" name="Content Placeholder 2"/>
          <p:cNvSpPr>
            <a:spLocks noGrp="1"/>
          </p:cNvSpPr>
          <p:nvPr>
            <p:ph idx="1"/>
          </p:nvPr>
        </p:nvSpPr>
        <p:spPr>
          <a:xfrm>
            <a:off x="4997302" y="2169042"/>
            <a:ext cx="6889898" cy="4338084"/>
          </a:xfrm>
        </p:spPr>
        <p:style>
          <a:lnRef idx="2">
            <a:schemeClr val="dk1"/>
          </a:lnRef>
          <a:fillRef idx="1">
            <a:schemeClr val="lt1"/>
          </a:fillRef>
          <a:effectRef idx="0">
            <a:schemeClr val="dk1"/>
          </a:effectRef>
          <a:fontRef idx="minor">
            <a:schemeClr val="dk1"/>
          </a:fontRef>
        </p:style>
        <p:txBody>
          <a:bodyPr>
            <a:normAutofit/>
          </a:bodyPr>
          <a:lstStyle/>
          <a:p>
            <a:pPr marL="514350" indent="-457200">
              <a:lnSpc>
                <a:spcPct val="90000"/>
              </a:lnSpc>
            </a:pPr>
            <a:r>
              <a:rPr lang="en-US" dirty="0">
                <a:cs typeface="Times New Roman"/>
              </a:rPr>
              <a:t>Contains eight (8) chapters / 128 sections</a:t>
            </a:r>
          </a:p>
          <a:p>
            <a:pPr marL="514350" indent="-457200">
              <a:lnSpc>
                <a:spcPct val="90000"/>
              </a:lnSpc>
            </a:pPr>
            <a:endParaRPr lang="en-US" dirty="0">
              <a:cs typeface="Times New Roman"/>
            </a:endParaRPr>
          </a:p>
          <a:p>
            <a:pPr marL="514350" indent="-457200">
              <a:lnSpc>
                <a:spcPct val="90000"/>
              </a:lnSpc>
            </a:pPr>
            <a:r>
              <a:rPr lang="en-US" dirty="0">
                <a:cs typeface="Times New Roman"/>
              </a:rPr>
              <a:t>Chapter 1 – 3: Allocates/separates legislative, executive and judicial power</a:t>
            </a:r>
          </a:p>
          <a:p>
            <a:pPr marL="514350" indent="-457200">
              <a:lnSpc>
                <a:spcPct val="90000"/>
              </a:lnSpc>
            </a:pPr>
            <a:endParaRPr lang="en-US" dirty="0">
              <a:cs typeface="Times New Roman"/>
            </a:endParaRPr>
          </a:p>
          <a:p>
            <a:pPr marL="514350" indent="-457200">
              <a:lnSpc>
                <a:spcPct val="90000"/>
              </a:lnSpc>
            </a:pPr>
            <a:r>
              <a:rPr lang="en-US" dirty="0">
                <a:cs typeface="Times New Roman"/>
              </a:rPr>
              <a:t>The Constitution does the following:</a:t>
            </a:r>
          </a:p>
          <a:p>
            <a:pPr marL="914400" lvl="1" indent="-457200">
              <a:lnSpc>
                <a:spcPct val="90000"/>
              </a:lnSpc>
            </a:pPr>
            <a:r>
              <a:rPr lang="en-US" sz="1800" dirty="0">
                <a:cs typeface="Times New Roman"/>
              </a:rPr>
              <a:t>It outlines the functions and structure of Parliament</a:t>
            </a:r>
          </a:p>
          <a:p>
            <a:pPr marL="914400" lvl="1" indent="-457200">
              <a:lnSpc>
                <a:spcPct val="90000"/>
              </a:lnSpc>
            </a:pPr>
            <a:r>
              <a:rPr lang="en-US" sz="1800" dirty="0">
                <a:cs typeface="Times New Roman"/>
              </a:rPr>
              <a:t>It establishes the powers of Parliament</a:t>
            </a:r>
          </a:p>
          <a:p>
            <a:pPr marL="914400" lvl="1" indent="-457200">
              <a:lnSpc>
                <a:spcPct val="90000"/>
              </a:lnSpc>
            </a:pPr>
            <a:r>
              <a:rPr lang="en-US" sz="1800" dirty="0">
                <a:cs typeface="Times New Roman"/>
              </a:rPr>
              <a:t>It provides for the settling of disputes about the Constitution</a:t>
            </a:r>
          </a:p>
          <a:p>
            <a:pPr marL="914400" lvl="1" indent="-457200">
              <a:lnSpc>
                <a:spcPct val="90000"/>
              </a:lnSpc>
            </a:pPr>
            <a:r>
              <a:rPr lang="en-US" sz="1800" dirty="0">
                <a:cs typeface="Times New Roman"/>
              </a:rPr>
              <a:t>It outlines the procedures for changing the Constitution</a:t>
            </a:r>
          </a:p>
        </p:txBody>
      </p:sp>
    </p:spTree>
    <p:extLst>
      <p:ext uri="{BB962C8B-B14F-4D97-AF65-F5344CB8AC3E}">
        <p14:creationId xmlns:p14="http://schemas.microsoft.com/office/powerpoint/2010/main" val="2031695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05474"/>
            <a:ext cx="7729728" cy="1188720"/>
          </a:xfrm>
        </p:spPr>
        <p:style>
          <a:lnRef idx="2">
            <a:schemeClr val="dk1"/>
          </a:lnRef>
          <a:fillRef idx="1">
            <a:schemeClr val="lt1"/>
          </a:fillRef>
          <a:effectRef idx="0">
            <a:schemeClr val="dk1"/>
          </a:effectRef>
          <a:fontRef idx="minor">
            <a:schemeClr val="dk1"/>
          </a:fontRef>
        </p:style>
        <p:txBody>
          <a:bodyPr>
            <a:noAutofit/>
          </a:bodyPr>
          <a:lstStyle/>
          <a:p>
            <a:r>
              <a:rPr lang="en-US" sz="3600" dirty="0">
                <a:latin typeface="Times New Roman"/>
                <a:cs typeface="Times New Roman"/>
              </a:rPr>
              <a:t>Key external influences</a:t>
            </a:r>
          </a:p>
        </p:txBody>
      </p:sp>
      <p:sp>
        <p:nvSpPr>
          <p:cNvPr id="3" name="Content Placeholder 2"/>
          <p:cNvSpPr>
            <a:spLocks noGrp="1"/>
          </p:cNvSpPr>
          <p:nvPr>
            <p:ph idx="1"/>
          </p:nvPr>
        </p:nvSpPr>
        <p:spPr>
          <a:xfrm>
            <a:off x="1414130" y="1632099"/>
            <a:ext cx="9363740" cy="5023883"/>
          </a:xfrm>
        </p:spPr>
        <p:style>
          <a:lnRef idx="2">
            <a:schemeClr val="dk1"/>
          </a:lnRef>
          <a:fillRef idx="1">
            <a:schemeClr val="lt1"/>
          </a:fillRef>
          <a:effectRef idx="0">
            <a:schemeClr val="dk1"/>
          </a:effectRef>
          <a:fontRef idx="minor">
            <a:schemeClr val="dk1"/>
          </a:fontRef>
        </p:style>
        <p:txBody>
          <a:bodyPr>
            <a:noAutofit/>
          </a:bodyPr>
          <a:lstStyle/>
          <a:p>
            <a:pPr marL="514350" indent="-457200"/>
            <a:r>
              <a:rPr lang="en-US" dirty="0">
                <a:solidFill>
                  <a:srgbClr val="000000"/>
                </a:solidFill>
                <a:cs typeface="Times New Roman"/>
              </a:rPr>
              <a:t>The writers of the AUS Constitution accepted that British Westminster traditions would form the basis of processes and procedures of a united Australian government.</a:t>
            </a:r>
            <a:endParaRPr lang="en-US" sz="2000" dirty="0">
              <a:solidFill>
                <a:srgbClr val="000000"/>
              </a:solidFill>
              <a:cs typeface="Times New Roman"/>
            </a:endParaRPr>
          </a:p>
          <a:p>
            <a:pPr marL="514350" indent="-457200"/>
            <a:r>
              <a:rPr lang="en-US" dirty="0">
                <a:solidFill>
                  <a:srgbClr val="000000"/>
                </a:solidFill>
                <a:cs typeface="Times New Roman"/>
              </a:rPr>
              <a:t>However, the federal systems of the US and Canada provided a model by which Australia could achieve unity, while allowing the colonies to retain their separate identities and maintain a significant degree of self-government</a:t>
            </a:r>
            <a:endParaRPr lang="en-US" sz="2000" dirty="0">
              <a:solidFill>
                <a:srgbClr val="000000"/>
              </a:solidFill>
              <a:cs typeface="Times New Roman"/>
            </a:endParaRPr>
          </a:p>
          <a:p>
            <a:pPr marL="514350" indent="-457200"/>
            <a:r>
              <a:rPr lang="en-US" dirty="0">
                <a:solidFill>
                  <a:srgbClr val="000000"/>
                </a:solidFill>
                <a:cs typeface="Times New Roman"/>
              </a:rPr>
              <a:t>The key external influences on the structure of Australia's political and legal system include:</a:t>
            </a:r>
          </a:p>
          <a:p>
            <a:pPr marL="514350" indent="-457200"/>
            <a:endParaRPr lang="en-US" dirty="0">
              <a:solidFill>
                <a:srgbClr val="000000"/>
              </a:solidFill>
              <a:cs typeface="Times New Roman"/>
            </a:endParaRPr>
          </a:p>
          <a:p>
            <a:pPr marL="914400" lvl="1" indent="-457200">
              <a:spcBef>
                <a:spcPts val="400"/>
              </a:spcBef>
            </a:pPr>
            <a:r>
              <a:rPr lang="en-US" sz="1800" b="1" dirty="0">
                <a:solidFill>
                  <a:srgbClr val="000000"/>
                </a:solidFill>
                <a:latin typeface="Times New Roman"/>
                <a:cs typeface="Times New Roman"/>
              </a:rPr>
              <a:t>The Westminster system of government</a:t>
            </a:r>
          </a:p>
          <a:p>
            <a:pPr marL="914400" lvl="1" indent="-457200">
              <a:spcBef>
                <a:spcPts val="400"/>
              </a:spcBef>
            </a:pPr>
            <a:endParaRPr lang="en-US" sz="1050" b="1" dirty="0">
              <a:solidFill>
                <a:srgbClr val="000000"/>
              </a:solidFill>
              <a:latin typeface="Times New Roman"/>
              <a:cs typeface="Times New Roman"/>
            </a:endParaRPr>
          </a:p>
          <a:p>
            <a:pPr marL="914400" lvl="1" indent="-457200">
              <a:spcBef>
                <a:spcPts val="400"/>
              </a:spcBef>
            </a:pPr>
            <a:r>
              <a:rPr lang="en-US" sz="1800" b="1" dirty="0">
                <a:solidFill>
                  <a:srgbClr val="000000"/>
                </a:solidFill>
                <a:latin typeface="Times New Roman"/>
                <a:cs typeface="Times New Roman"/>
              </a:rPr>
              <a:t>English common law</a:t>
            </a:r>
          </a:p>
          <a:p>
            <a:pPr marL="914400" lvl="1" indent="-457200">
              <a:spcBef>
                <a:spcPts val="400"/>
              </a:spcBef>
            </a:pPr>
            <a:endParaRPr lang="en-US" sz="1050" b="1" dirty="0">
              <a:solidFill>
                <a:srgbClr val="000000"/>
              </a:solidFill>
              <a:latin typeface="Times New Roman"/>
              <a:cs typeface="Times New Roman"/>
            </a:endParaRPr>
          </a:p>
          <a:p>
            <a:pPr marL="914400" lvl="1" indent="-457200">
              <a:spcBef>
                <a:spcPts val="400"/>
              </a:spcBef>
            </a:pPr>
            <a:r>
              <a:rPr lang="en-US" sz="1800" b="1" dirty="0">
                <a:solidFill>
                  <a:srgbClr val="000000"/>
                </a:solidFill>
                <a:latin typeface="Times New Roman"/>
                <a:cs typeface="Times New Roman"/>
              </a:rPr>
              <a:t>The American Federal system</a:t>
            </a:r>
          </a:p>
          <a:p>
            <a:pPr marL="914400" lvl="1" indent="-457200">
              <a:spcBef>
                <a:spcPts val="400"/>
              </a:spcBef>
            </a:pPr>
            <a:endParaRPr lang="en-US" sz="1050" b="1" dirty="0">
              <a:solidFill>
                <a:srgbClr val="000000"/>
              </a:solidFill>
              <a:latin typeface="Times New Roman"/>
              <a:cs typeface="Times New Roman"/>
            </a:endParaRPr>
          </a:p>
          <a:p>
            <a:pPr marL="914400" lvl="1" indent="-457200">
              <a:spcBef>
                <a:spcPts val="400"/>
              </a:spcBef>
            </a:pPr>
            <a:r>
              <a:rPr lang="en-US" sz="1800" b="1" dirty="0">
                <a:solidFill>
                  <a:srgbClr val="000000"/>
                </a:solidFill>
                <a:latin typeface="Times New Roman"/>
                <a:cs typeface="Times New Roman"/>
              </a:rPr>
              <a:t>The Canadian Federal system</a:t>
            </a:r>
          </a:p>
          <a:p>
            <a:pPr marL="914400" lvl="1" indent="-457200">
              <a:spcBef>
                <a:spcPts val="400"/>
              </a:spcBef>
            </a:pPr>
            <a:endParaRPr lang="en-US" sz="1050" b="1" dirty="0">
              <a:solidFill>
                <a:srgbClr val="000000"/>
              </a:solidFill>
              <a:latin typeface="Times New Roman"/>
              <a:cs typeface="Times New Roman"/>
            </a:endParaRPr>
          </a:p>
          <a:p>
            <a:pPr marL="914400" lvl="1" indent="-457200">
              <a:spcBef>
                <a:spcPts val="400"/>
              </a:spcBef>
            </a:pPr>
            <a:r>
              <a:rPr lang="en-US" sz="1800" b="1" dirty="0">
                <a:solidFill>
                  <a:srgbClr val="000000"/>
                </a:solidFill>
                <a:latin typeface="Times New Roman"/>
                <a:cs typeface="Times New Roman"/>
              </a:rPr>
              <a:t>The Swiss Referendum process</a:t>
            </a:r>
          </a:p>
        </p:txBody>
      </p:sp>
    </p:spTree>
    <p:extLst>
      <p:ext uri="{BB962C8B-B14F-4D97-AF65-F5344CB8AC3E}">
        <p14:creationId xmlns:p14="http://schemas.microsoft.com/office/powerpoint/2010/main" val="60905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TotalTime>252</TotalTime>
  <Words>2361</Words>
  <Application>Microsoft Office PowerPoint</Application>
  <PresentationFormat>Widescreen</PresentationFormat>
  <Paragraphs>206</Paragraphs>
  <Slides>33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Gill Sans MT</vt:lpstr>
      <vt:lpstr>Times New Roman</vt:lpstr>
      <vt:lpstr>Wingdings</vt:lpstr>
      <vt:lpstr>Parcel</vt:lpstr>
      <vt:lpstr>INFLUENCES ON AUSTRALIAN POLITICAL SYSTEM</vt:lpstr>
      <vt:lpstr>PowerPoint Presentation</vt:lpstr>
      <vt:lpstr>RECAP</vt:lpstr>
      <vt:lpstr>AUSTRALIA’S INFLUENCES?</vt:lpstr>
      <vt:lpstr>How Australia formed its Constitution</vt:lpstr>
      <vt:lpstr>What is a Constitution?</vt:lpstr>
      <vt:lpstr>Federation</vt:lpstr>
      <vt:lpstr>The Australian Constitution</vt:lpstr>
      <vt:lpstr>Key external influences</vt:lpstr>
      <vt:lpstr>Overview</vt:lpstr>
      <vt:lpstr>WESTMINSTER INFLUENCE</vt:lpstr>
      <vt:lpstr>RESPONSIBLE GOVERNMENT</vt:lpstr>
      <vt:lpstr>Britain</vt:lpstr>
      <vt:lpstr>Issues with  BRITAIN</vt:lpstr>
      <vt:lpstr>AMERICAN INFLUENCE</vt:lpstr>
      <vt:lpstr>SAME LEVELS…FEDERALISM</vt:lpstr>
      <vt:lpstr>PowerPoint Presentation</vt:lpstr>
      <vt:lpstr>Division of Powers</vt:lpstr>
      <vt:lpstr>Division of Powers</vt:lpstr>
      <vt:lpstr>Specific Powers</vt:lpstr>
      <vt:lpstr>Specific Powers</vt:lpstr>
      <vt:lpstr>Residual Powers</vt:lpstr>
      <vt:lpstr>PowerPoint Presentation</vt:lpstr>
      <vt:lpstr>PowerPoint Presentation</vt:lpstr>
      <vt:lpstr>PowerPoint Presentation</vt:lpstr>
      <vt:lpstr>AMERICAN INFLUENCE</vt:lpstr>
      <vt:lpstr>SUMMARY OF AMERICAN INFLUENCES…</vt:lpstr>
      <vt:lpstr>THIS LESSON….</vt:lpstr>
      <vt:lpstr>CANADIAN FEDERAL INFLUENCE</vt:lpstr>
      <vt:lpstr>CANADIAN INFLUENCE</vt:lpstr>
      <vt:lpstr>Canadian influence</vt:lpstr>
      <vt:lpstr>SWISS INFLUENCE - REFERENDUM</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Morgan Ball (John XXIII College - Mount Claremont)</cp:lastModifiedBy>
  <cp:revision>13</cp:revision>
  <dcterms:created xsi:type="dcterms:W3CDTF">2015-12-01T21:32:24Z</dcterms:created>
  <dcterms:modified xsi:type="dcterms:W3CDTF">2023-02-21T06:43:02Z</dcterms:modified>
</cp:coreProperties>
</file>