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7" r:id="rId5"/>
    <p:sldId id="323" r:id="rId6"/>
    <p:sldId id="318" r:id="rId7"/>
    <p:sldId id="319" r:id="rId8"/>
    <p:sldId id="320" r:id="rId9"/>
    <p:sldId id="322" r:id="rId10"/>
    <p:sldId id="321" r:id="rId11"/>
    <p:sldId id="3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xEMkOtB8tM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hqumfpxuzI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C0E0-32F3-ED60-6F64-E0DACA6A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 fontScale="90000"/>
          </a:bodyPr>
          <a:lstStyle/>
          <a:p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Case Study: PAVLOV’S DOGS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ATPSY Year 12 ATAR Psychology</a:t>
            </a:r>
            <a:endParaRPr lang="en-A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6CE6-AA72-4A63-AD4B-0FB4753B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2F07-4845-C2C5-C8DC-95D8DC77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2" y="2312275"/>
            <a:ext cx="10343626" cy="4247915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900" i="0" dirty="0" err="1">
                <a:solidFill>
                  <a:srgbClr val="000000"/>
                </a:solidFill>
                <a:effectLst/>
                <a:latin typeface="+mj-lt"/>
              </a:rPr>
              <a:t>Ethicals</a:t>
            </a:r>
            <a:r>
              <a:rPr lang="en-AU" sz="2900" i="0" dirty="0">
                <a:solidFill>
                  <a:srgbClr val="000000"/>
                </a:solidFill>
                <a:effectLst/>
                <a:latin typeface="+mj-lt"/>
              </a:rPr>
              <a:t>: The use/misuse of animals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900" i="0" dirty="0">
                <a:solidFill>
                  <a:srgbClr val="000000"/>
                </a:solidFill>
                <a:effectLst/>
                <a:latin typeface="+mj-lt"/>
              </a:rPr>
              <a:t>Classical conditioning is limited to explaining </a:t>
            </a:r>
            <a:r>
              <a:rPr lang="en-AU" sz="2900" b="1" dirty="0">
                <a:solidFill>
                  <a:srgbClr val="000000"/>
                </a:solidFill>
                <a:effectLst/>
                <a:latin typeface="+mj-lt"/>
              </a:rPr>
              <a:t>reflex</a:t>
            </a:r>
            <a:r>
              <a:rPr lang="en-AU" sz="290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AU" sz="2900" b="1" i="0" dirty="0">
                <a:solidFill>
                  <a:srgbClr val="000000"/>
                </a:solidFill>
                <a:effectLst/>
                <a:latin typeface="+mj-lt"/>
              </a:rPr>
              <a:t>responses</a:t>
            </a:r>
            <a:r>
              <a:rPr lang="en-AU" sz="2900" b="1" dirty="0">
                <a:solidFill>
                  <a:srgbClr val="000000"/>
                </a:solidFill>
                <a:latin typeface="+mj-lt"/>
              </a:rPr>
              <a:t>. </a:t>
            </a:r>
            <a:r>
              <a:rPr lang="en-AU" sz="2900" i="0" dirty="0">
                <a:solidFill>
                  <a:srgbClr val="000000"/>
                </a:solidFill>
                <a:effectLst/>
                <a:latin typeface="+mj-lt"/>
              </a:rPr>
              <a:t>However, much human behaviour is voluntary - there must be other learning processes involved.</a:t>
            </a:r>
          </a:p>
          <a:p>
            <a:pPr algn="l"/>
            <a:r>
              <a:rPr lang="en-AU" sz="2900" dirty="0">
                <a:solidFill>
                  <a:srgbClr val="000000"/>
                </a:solidFill>
                <a:latin typeface="+mj-lt"/>
              </a:rPr>
              <a:t>(I</a:t>
            </a:r>
            <a:r>
              <a:rPr lang="en-AU" sz="2900" i="0" dirty="0">
                <a:solidFill>
                  <a:srgbClr val="000000"/>
                </a:solidFill>
                <a:effectLst/>
                <a:latin typeface="+mj-lt"/>
              </a:rPr>
              <a:t>gnores the role of cognitive and biological factors which have also been shown to play a role in learning).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539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Describe the procedures, findings and limitations of Pavlov’s Classical Conditioning Experiment.</a:t>
            </a:r>
          </a:p>
          <a:p>
            <a:pPr marL="457200" indent="-457200">
              <a:buAutoNum type="arabicPeriod"/>
            </a:pPr>
            <a:r>
              <a:rPr lang="en-AU" sz="2400" dirty="0"/>
              <a:t>Apply Classical Conditioning Theory to Pavlov’s Dog Experiment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6080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312276"/>
            <a:ext cx="11696700" cy="44504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Explain the difference between unconditioned and conditioned stimulus.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Under which circumstances would a neutral stimulus be conditioned? Give an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List the three phases of classical conditioning.</a:t>
            </a:r>
          </a:p>
          <a:p>
            <a:r>
              <a:rPr lang="en-A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r>
              <a:rPr lang="en-AU" sz="2800" dirty="0">
                <a:effectLst/>
                <a:latin typeface="Calibri" panose="020F0502020204030204" pitchFamily="34" charset="0"/>
                <a:ea typeface="Yu Mincho" panose="020B0400000000000000" pitchFamily="18" charset="-128"/>
                <a:cs typeface="Times New Roman" panose="02020603050405020304" pitchFamily="18" charset="0"/>
              </a:rPr>
              <a:t>Study: Pavlov’s dogs (Pavlov, 1902)</a:t>
            </a: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AU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Describe the procedures, findings and limitations of Pavlov’s Classical Conditioning Experiment.</a:t>
            </a:r>
          </a:p>
          <a:p>
            <a:pPr marL="457200" indent="-457200">
              <a:buAutoNum type="arabicPeriod"/>
            </a:pPr>
            <a:r>
              <a:rPr lang="en-AU" sz="2400" dirty="0"/>
              <a:t>Apply Classical Conditioning Theory to Pavlov’s Dog Experiment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F801-73D7-3D94-E74C-DB1F46D9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Pavlov's Dogs and How People Learn | Classical Conditioning | Behavioural Psychology">
            <a:hlinkClick r:id="" action="ppaction://media"/>
            <a:extLst>
              <a:ext uri="{FF2B5EF4-FFF2-40B4-BE49-F238E27FC236}">
                <a16:creationId xmlns:a16="http://schemas.microsoft.com/office/drawing/2014/main" id="{32A74E1F-CD92-F63E-0743-55947CE16B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855" y="105754"/>
            <a:ext cx="11764289" cy="66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11238-B06D-8D19-2212-552A8602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436" y="1810313"/>
            <a:ext cx="3464225" cy="101369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 dirty="0"/>
              <a:t>Ivan Pavlov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75C8-FD32-6C59-294E-D56879E3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7709" y="3038765"/>
            <a:ext cx="2977375" cy="1673858"/>
          </a:xfrm>
        </p:spPr>
        <p:txBody>
          <a:bodyPr vert="horz" lIns="109728" tIns="109728" rIns="109728" bIns="91440" rtlCol="0" anchor="t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Russian Neurologist (1849-1936) most famous for his experiments with dogs</a:t>
            </a:r>
            <a:r>
              <a:rPr lang="en-US" sz="7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3E623-A8C8-B65B-B456-E57FF095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4" y="957869"/>
            <a:ext cx="4943233" cy="49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CA25-152B-C3FD-58E3-0E6766FF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Classical Conditioning - Ivan Pavlov">
            <a:hlinkClick r:id="" action="ppaction://media"/>
            <a:extLst>
              <a:ext uri="{FF2B5EF4-FFF2-40B4-BE49-F238E27FC236}">
                <a16:creationId xmlns:a16="http://schemas.microsoft.com/office/drawing/2014/main" id="{8B414678-9C06-BCC3-E7D6-175F99B1961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20240" y="188596"/>
            <a:ext cx="8893504" cy="66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5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4232-0DFC-FF0A-14F3-D96D1F83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BAFC-0352-5174-20E3-C9062CD9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966" y="2206305"/>
            <a:ext cx="8836845" cy="3757475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9600" b="1" i="0" dirty="0">
                <a:solidFill>
                  <a:srgbClr val="000000"/>
                </a:solidFill>
                <a:effectLst/>
                <a:latin typeface="+mj-lt"/>
              </a:rPr>
              <a:t>Empirical Research - High Credibility </a:t>
            </a:r>
          </a:p>
          <a:p>
            <a:pPr algn="l"/>
            <a:r>
              <a:rPr lang="en-AU" sz="96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AU" sz="9600" i="0" dirty="0">
                <a:solidFill>
                  <a:srgbClr val="000000"/>
                </a:solidFill>
                <a:effectLst/>
                <a:latin typeface="+mj-lt"/>
              </a:rPr>
              <a:t>evidence based, valid, reliable)  Pavlov used experiments to test his theory. He </a:t>
            </a:r>
            <a:r>
              <a:rPr lang="en-AU" sz="9600" dirty="0">
                <a:solidFill>
                  <a:srgbClr val="000000"/>
                </a:solidFill>
                <a:latin typeface="+mj-lt"/>
              </a:rPr>
              <a:t>can</a:t>
            </a:r>
            <a:r>
              <a:rPr lang="en-AU" sz="9600" i="0" dirty="0">
                <a:solidFill>
                  <a:srgbClr val="000000"/>
                </a:solidFill>
                <a:effectLst/>
                <a:latin typeface="+mj-lt"/>
              </a:rPr>
              <a:t> infer cause and effect due to objectivity, control over variables and precise measurements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9600" b="1" i="0" dirty="0">
                <a:solidFill>
                  <a:srgbClr val="000000"/>
                </a:solidFill>
                <a:effectLst/>
                <a:latin typeface="+mj-lt"/>
              </a:rPr>
              <a:t>Generalisability-</a:t>
            </a:r>
            <a:r>
              <a:rPr lang="en-AU" sz="9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AU" sz="9600" i="0" dirty="0">
                <a:solidFill>
                  <a:srgbClr val="000000"/>
                </a:solidFill>
                <a:effectLst/>
                <a:latin typeface="+mj-lt"/>
              </a:rPr>
              <a:t>Pavlov's research of learning via stimulus-response has been successfully applied to humans.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090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DB67-5319-17C5-31EE-A8841385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0000"/>
                </a:solidFill>
              </a:rPr>
              <a:t>Valuable contribution to society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A913-B537-D3FD-24C9-F68C6642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i="0" dirty="0">
                <a:solidFill>
                  <a:srgbClr val="000000"/>
                </a:solidFill>
                <a:effectLst/>
                <a:latin typeface="+mj-lt"/>
              </a:rPr>
              <a:t>Pavlov's research provides powerful explanations for the development of a variety of behaviours including psychological disorders, phobias. </a:t>
            </a:r>
          </a:p>
          <a:p>
            <a:r>
              <a:rPr lang="en-AU" sz="2400" i="0" dirty="0">
                <a:solidFill>
                  <a:srgbClr val="000000"/>
                </a:solidFill>
                <a:effectLst/>
                <a:latin typeface="+mj-lt"/>
              </a:rPr>
              <a:t>It also provides useful counter conditioning treatments, including systematic desensitisation.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0316466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258</Words>
  <Application>Microsoft Office PowerPoint</Application>
  <PresentationFormat>Widescreen</PresentationFormat>
  <Paragraphs>28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Corbel</vt:lpstr>
      <vt:lpstr>Wingdings</vt:lpstr>
      <vt:lpstr>SketchLinesVTI</vt:lpstr>
      <vt:lpstr> Case Study: PAVLOV’S DOGS</vt:lpstr>
      <vt:lpstr>Review</vt:lpstr>
      <vt:lpstr>Learning Intentions</vt:lpstr>
      <vt:lpstr>Success Criteria</vt:lpstr>
      <vt:lpstr>PowerPoint Presentation</vt:lpstr>
      <vt:lpstr>Ivan Pavlov</vt:lpstr>
      <vt:lpstr>PowerPoint Presentation</vt:lpstr>
      <vt:lpstr>Strengths</vt:lpstr>
      <vt:lpstr>Valuable contribution to society </vt:lpstr>
      <vt:lpstr>Limitations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78</cp:revision>
  <dcterms:created xsi:type="dcterms:W3CDTF">2023-02-01T11:31:06Z</dcterms:created>
  <dcterms:modified xsi:type="dcterms:W3CDTF">2023-10-26T03:33:18Z</dcterms:modified>
</cp:coreProperties>
</file>