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6" r:id="rId3"/>
    <p:sldId id="257" r:id="rId4"/>
    <p:sldId id="317" r:id="rId5"/>
    <p:sldId id="319" r:id="rId6"/>
    <p:sldId id="323" r:id="rId7"/>
    <p:sldId id="322" r:id="rId8"/>
    <p:sldId id="320" r:id="rId9"/>
    <p:sldId id="321" r:id="rId10"/>
    <p:sldId id="3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6B6"/>
    <a:srgbClr val="D6EDFA"/>
    <a:srgbClr val="FFF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10/31/2023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depSho4-LM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e6o-uPJarA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8C0E0-32F3-ED60-6F64-E0DACA6A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92" name="Rectangle 3091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346268"/>
            <a:ext cx="5618431" cy="3285207"/>
          </a:xfrm>
        </p:spPr>
        <p:txBody>
          <a:bodyPr>
            <a:normAutofit fontScale="90000"/>
          </a:bodyPr>
          <a:lstStyle/>
          <a:p>
            <a:br>
              <a:rPr lang="en-AU" dirty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Learning: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Operant Conditioning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080" y="4631475"/>
            <a:ext cx="5588349" cy="115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ATPSY Year 12 ATAR Psychology</a:t>
            </a:r>
            <a:endParaRPr lang="en-AU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AU" sz="2400" dirty="0"/>
              <a:t>Compare classical conditioning to operant conditioning.</a:t>
            </a:r>
          </a:p>
          <a:p>
            <a:pPr marL="457200" indent="-457200">
              <a:buAutoNum type="arabicPeriod"/>
            </a:pPr>
            <a:r>
              <a:rPr lang="en-AU" sz="2400" dirty="0"/>
              <a:t> Describe the three phases of operant conditioning.</a:t>
            </a:r>
          </a:p>
          <a:p>
            <a:pPr marL="457200" indent="-457200">
              <a:buAutoNum type="arabicPeriod"/>
            </a:pPr>
            <a:r>
              <a:rPr lang="en-AU" sz="2400" dirty="0"/>
              <a:t>Classify/give examples of positive or negative and reinforcement or punishment.</a:t>
            </a:r>
          </a:p>
          <a:p>
            <a:pPr marL="457200" indent="-457200">
              <a:buAutoNum type="arabicPeriod"/>
            </a:pPr>
            <a:r>
              <a:rPr lang="en-AU" sz="2400" dirty="0"/>
              <a:t>Define fixed, variable, interval or ratio reinforcement. </a:t>
            </a:r>
          </a:p>
          <a:p>
            <a:pPr marL="457200" indent="-457200">
              <a:buAutoNum type="arabicPeriod"/>
            </a:pPr>
            <a:endParaRPr lang="en-AU" sz="2400" dirty="0"/>
          </a:p>
          <a:p>
            <a:pPr marL="457200" indent="-4572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2975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E6B1-1C6C-4998-9A10-5BD55C2D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50EA-2731-46FB-8959-3C595EE2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10100310" cy="4450474"/>
          </a:xfrm>
        </p:spPr>
        <p:txBody>
          <a:bodyPr>
            <a:normAutofit/>
          </a:bodyPr>
          <a:lstStyle/>
          <a:p>
            <a:r>
              <a:rPr lang="en-AU" sz="2400" dirty="0"/>
              <a:t>Exam Questions:16 minutes</a:t>
            </a:r>
          </a:p>
          <a:p>
            <a:endParaRPr lang="en-AU" sz="2400" dirty="0"/>
          </a:p>
        </p:txBody>
      </p:sp>
      <p:pic>
        <p:nvPicPr>
          <p:cNvPr id="4" name="Online Media 3" title="16 Minute Timer with Ambient Music.">
            <a:hlinkClick r:id="" action="ppaction://media"/>
            <a:extLst>
              <a:ext uri="{FF2B5EF4-FFF2-40B4-BE49-F238E27FC236}">
                <a16:creationId xmlns:a16="http://schemas.microsoft.com/office/drawing/2014/main" id="{141925EA-9BEC-B493-B5DA-A05F4129D4C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45782" y="95250"/>
            <a:ext cx="2540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6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457200" lvl="1">
              <a:lnSpc>
                <a:spcPct val="115000"/>
              </a:lnSpc>
              <a:spcAft>
                <a:spcPts val="600"/>
              </a:spcAft>
            </a:pPr>
            <a:r>
              <a:rPr lang="en-AU" sz="2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operant</a:t>
            </a:r>
            <a:r>
              <a:rPr lang="en-AU" sz="28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conditioning</a:t>
            </a:r>
          </a:p>
          <a:p>
            <a:pPr marL="1143000" lvl="2" indent="-22860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three phase model – antecedent, behaviour, consequence</a:t>
            </a:r>
          </a:p>
          <a:p>
            <a:pPr marL="1143000" lvl="2" indent="-22860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AU" sz="2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einforcement: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role</a:t>
            </a:r>
            <a:r>
              <a:rPr lang="en-AU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AU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reinforcers</a:t>
            </a:r>
            <a:r>
              <a:rPr lang="en-AU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– positive</a:t>
            </a:r>
            <a:r>
              <a:rPr lang="en-AU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AU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negative</a:t>
            </a:r>
          </a:p>
          <a:p>
            <a:pPr marL="1143000" lvl="2" indent="-22860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AU" sz="24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unishment -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role</a:t>
            </a:r>
            <a:r>
              <a:rPr lang="en-AU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AU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punishers</a:t>
            </a:r>
            <a:r>
              <a:rPr lang="en-AU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– positive</a:t>
            </a:r>
            <a:r>
              <a:rPr lang="en-AU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AU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negative</a:t>
            </a:r>
          </a:p>
          <a:p>
            <a:pPr marL="1143000" lvl="2" indent="-22860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schedules of reinforcement – fixed, variable, interval and ratio</a:t>
            </a:r>
          </a:p>
          <a:p>
            <a:pPr marL="457200" lvl="1">
              <a:lnSpc>
                <a:spcPct val="115000"/>
              </a:lnSpc>
              <a:spcAft>
                <a:spcPts val="600"/>
              </a:spcAft>
            </a:pPr>
            <a:endParaRPr lang="en-AU" sz="2800" dirty="0">
              <a:effectLst/>
              <a:latin typeface="Calibri" panose="020F0502020204030204" pitchFamily="34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AU" sz="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endParaRPr lang="en-AU" sz="3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AU" sz="2400" dirty="0"/>
              <a:t>Compare classical conditioning to operant conditioning.</a:t>
            </a:r>
          </a:p>
          <a:p>
            <a:pPr marL="457200" indent="-457200">
              <a:buAutoNum type="arabicPeriod"/>
            </a:pPr>
            <a:r>
              <a:rPr lang="en-AU" sz="2400" dirty="0"/>
              <a:t> Describe the three phases of operant conditioning.</a:t>
            </a:r>
          </a:p>
          <a:p>
            <a:pPr marL="457200" indent="-457200">
              <a:buAutoNum type="arabicPeriod"/>
            </a:pPr>
            <a:r>
              <a:rPr lang="en-AU" sz="2400" dirty="0"/>
              <a:t>Classify/give examples of positive or negative and reinforcement or punishment.</a:t>
            </a:r>
          </a:p>
          <a:p>
            <a:pPr marL="457200" indent="-457200">
              <a:buAutoNum type="arabicPeriod"/>
            </a:pPr>
            <a:r>
              <a:rPr lang="en-AU" sz="2400" dirty="0"/>
              <a:t>Define fixed, variable, interval or ratio reinforcement.</a:t>
            </a:r>
          </a:p>
          <a:p>
            <a:pPr marL="457200" indent="-457200">
              <a:buAutoNum type="arabicPeriod"/>
            </a:pPr>
            <a:endParaRPr lang="en-AU" sz="2400" dirty="0"/>
          </a:p>
          <a:p>
            <a:pPr marL="457200" indent="-4572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9397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E661-B286-DE5E-C3D1-32A012AD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Operant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5EFFC-579F-0A62-0471-AD947E78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Classical conditioning involves innate responses (reflexes). Operant conditions voluntary responses which result in consequences which may increase or decrease the behaviour.</a:t>
            </a:r>
          </a:p>
        </p:txBody>
      </p:sp>
    </p:spTree>
    <p:extLst>
      <p:ext uri="{BB962C8B-B14F-4D97-AF65-F5344CB8AC3E}">
        <p14:creationId xmlns:p14="http://schemas.microsoft.com/office/powerpoint/2010/main" val="118166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2386-07B6-264B-602B-96EB0652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Skinner’s Operant Conditioning: Rewards &amp; Punishments">
            <a:hlinkClick r:id="" action="ppaction://media"/>
            <a:extLst>
              <a:ext uri="{FF2B5EF4-FFF2-40B4-BE49-F238E27FC236}">
                <a16:creationId xmlns:a16="http://schemas.microsoft.com/office/drawing/2014/main" id="{ECF99F94-BCAB-BA89-7C33-9948CC4D1F3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1716" y="160916"/>
            <a:ext cx="11665832" cy="65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8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6768-5430-6330-3E68-49367CFE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Three phases - ABC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17AE-5340-D2A9-44F5-4B506363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Antecedent – event or stimulus that precedes the learning</a:t>
            </a:r>
          </a:p>
          <a:p>
            <a:r>
              <a:rPr lang="en-AU" sz="2400" dirty="0"/>
              <a:t>Behaviour – the response</a:t>
            </a:r>
          </a:p>
          <a:p>
            <a:r>
              <a:rPr lang="en-AU" sz="2400" dirty="0"/>
              <a:t>Consequence – the reward or punishment</a:t>
            </a:r>
          </a:p>
        </p:txBody>
      </p:sp>
    </p:spTree>
    <p:extLst>
      <p:ext uri="{BB962C8B-B14F-4D97-AF65-F5344CB8AC3E}">
        <p14:creationId xmlns:p14="http://schemas.microsoft.com/office/powerpoint/2010/main" val="402444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438F-5789-B4B1-42F9-E6F4424C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68F3-741E-1019-62FE-6B7096B6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Reinforcers (rewards) increase a behaviour.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Positive is adding something.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Negative is removing something.</a:t>
            </a:r>
          </a:p>
          <a:p>
            <a:endParaRPr lang="en-AU" sz="2400" dirty="0"/>
          </a:p>
          <a:p>
            <a:r>
              <a:rPr lang="en-AU" sz="2400" dirty="0"/>
              <a:t>Punishments decrease a behaviour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985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9DA0-F6A3-D734-6ACC-3FC5DFA1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Reinforcement 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57A25-1361-3DBB-B0EE-C0735F538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5" y="2312276"/>
            <a:ext cx="10575635" cy="4103504"/>
          </a:xfrm>
        </p:spPr>
        <p:txBody>
          <a:bodyPr>
            <a:normAutofit/>
          </a:bodyPr>
          <a:lstStyle/>
          <a:p>
            <a:r>
              <a:rPr lang="en-AU" sz="2400" dirty="0"/>
              <a:t>Continuous reinforcement is most effective when learning a new behaviour, but interval reinforcement </a:t>
            </a:r>
          </a:p>
          <a:p>
            <a:r>
              <a:rPr lang="en-AU" sz="2400" dirty="0"/>
              <a:t>Intervals could also be:</a:t>
            </a:r>
          </a:p>
          <a:p>
            <a:r>
              <a:rPr lang="en-AU" sz="2400" dirty="0"/>
              <a:t>Fixed, </a:t>
            </a:r>
            <a:r>
              <a:rPr lang="en-AU" sz="2400" dirty="0" err="1"/>
              <a:t>eg</a:t>
            </a:r>
            <a:r>
              <a:rPr lang="en-AU" sz="2400" dirty="0"/>
              <a:t> reward every hour</a:t>
            </a:r>
          </a:p>
          <a:p>
            <a:r>
              <a:rPr lang="en-AU" sz="2400" dirty="0"/>
              <a:t>Variable, </a:t>
            </a:r>
            <a:r>
              <a:rPr lang="en-AU" sz="2400" dirty="0" err="1"/>
              <a:t>eg</a:t>
            </a:r>
            <a:r>
              <a:rPr lang="en-AU" sz="2400" dirty="0"/>
              <a:t> random timing or number of prompts</a:t>
            </a:r>
          </a:p>
          <a:p>
            <a:r>
              <a:rPr lang="en-AU" sz="2400" dirty="0"/>
              <a:t>Ratio, </a:t>
            </a:r>
            <a:r>
              <a:rPr lang="en-AU" sz="2400" dirty="0" err="1"/>
              <a:t>eg</a:t>
            </a:r>
            <a:r>
              <a:rPr lang="en-AU" sz="2400" dirty="0"/>
              <a:t> reward every three prompts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390797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12242</TotalTime>
  <Words>256</Words>
  <Application>Microsoft Office PowerPoint</Application>
  <PresentationFormat>Widescreen</PresentationFormat>
  <Paragraphs>39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Meiryo</vt:lpstr>
      <vt:lpstr>Arial</vt:lpstr>
      <vt:lpstr>Calibri</vt:lpstr>
      <vt:lpstr>Corbel</vt:lpstr>
      <vt:lpstr>Courier New</vt:lpstr>
      <vt:lpstr>Wingdings</vt:lpstr>
      <vt:lpstr>SketchLinesVTI</vt:lpstr>
      <vt:lpstr> Learning: Operant Conditioning</vt:lpstr>
      <vt:lpstr>Review</vt:lpstr>
      <vt:lpstr>Learning Intentions</vt:lpstr>
      <vt:lpstr>Success Criteria</vt:lpstr>
      <vt:lpstr>Operant conditioning</vt:lpstr>
      <vt:lpstr>PowerPoint Presentation</vt:lpstr>
      <vt:lpstr>Three phases - ABC</vt:lpstr>
      <vt:lpstr>Consequences</vt:lpstr>
      <vt:lpstr>Reinforcement schedules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87</cp:revision>
  <dcterms:created xsi:type="dcterms:W3CDTF">2023-02-01T11:31:06Z</dcterms:created>
  <dcterms:modified xsi:type="dcterms:W3CDTF">2023-11-06T03:16:25Z</dcterms:modified>
</cp:coreProperties>
</file>