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17"/>
  </p:notesMasterIdLst>
  <p:sldIdLst>
    <p:sldId id="337" r:id="rId2"/>
    <p:sldId id="356" r:id="rId3"/>
    <p:sldId id="336" r:id="rId4"/>
    <p:sldId id="332" r:id="rId5"/>
    <p:sldId id="357" r:id="rId6"/>
    <p:sldId id="358" r:id="rId7"/>
    <p:sldId id="359" r:id="rId8"/>
    <p:sldId id="360" r:id="rId9"/>
    <p:sldId id="361" r:id="rId10"/>
    <p:sldId id="362" r:id="rId11"/>
    <p:sldId id="363" r:id="rId12"/>
    <p:sldId id="364" r:id="rId13"/>
    <p:sldId id="365" r:id="rId14"/>
    <p:sldId id="366" r:id="rId15"/>
    <p:sldId id="3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63300"/>
    <a:srgbClr val="FF0000"/>
    <a:srgbClr val="F3F0F1"/>
    <a:srgbClr val="FFCC00"/>
    <a:srgbClr val="696969"/>
    <a:srgbClr val="64D1B8"/>
    <a:srgbClr val="F1DB83"/>
    <a:srgbClr val="FFFDF1"/>
    <a:srgbClr val="AA21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072" autoAdjust="0"/>
  </p:normalViewPr>
  <p:slideViewPr>
    <p:cSldViewPr snapToGrid="0">
      <p:cViewPr varScale="1">
        <p:scale>
          <a:sx n="77" d="100"/>
          <a:sy n="77" d="100"/>
        </p:scale>
        <p:origin x="18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1495A1-FC4B-4943-A3E4-B9AE05938C94}" type="datetimeFigureOut">
              <a:rPr lang="en-AU" smtClean="0"/>
              <a:t>7/10/2024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CE355-FF94-49DF-AE23-D71E2B6744E9}" type="slidenum">
              <a:rPr lang="en-AU" smtClean="0"/>
              <a:t>‹#›</a:t>
            </a:fld>
            <a:endParaRPr lang="en-AU"/>
          </a:p>
        </p:txBody>
      </p:sp>
    </p:spTree>
    <p:extLst>
      <p:ext uri="{BB962C8B-B14F-4D97-AF65-F5344CB8AC3E}">
        <p14:creationId xmlns:p14="http://schemas.microsoft.com/office/powerpoint/2010/main" val="3381964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10/7/2024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72936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10/7/2024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277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10/7/2024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27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10/7/2024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4066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10/7/2024</a:t>
            </a:fld>
            <a:endParaRPr lang="en-US" dirty="0"/>
          </a:p>
        </p:txBody>
      </p:sp>
    </p:spTree>
    <p:extLst>
      <p:ext uri="{BB962C8B-B14F-4D97-AF65-F5344CB8AC3E}">
        <p14:creationId xmlns:p14="http://schemas.microsoft.com/office/powerpoint/2010/main" val="138820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10/7/2024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7576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10/7/2024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725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10/7/2024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856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10/7/2024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0059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10/7/2024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638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10/7/2024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6725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10/7/2024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05008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1" r:id="rId5"/>
    <p:sldLayoutId id="2147483746" r:id="rId6"/>
    <p:sldLayoutId id="2147483742" r:id="rId7"/>
    <p:sldLayoutId id="2147483743" r:id="rId8"/>
    <p:sldLayoutId id="2147483744" r:id="rId9"/>
    <p:sldLayoutId id="2147483745" r:id="rId10"/>
    <p:sldLayoutId id="214748374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estfolkmedicine.com/2020/03/newborn-makes-an-epic-face-in-a-birth-photo-that-went-viral-she-is-not-pleased/"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online-sciences.com/medecine/fetal-blood-and-circulation-changes-of-fetal-circulation-after-birth-in-the-newborn/"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ungfali.com/explore/Fetal-Circulation-Diagram-Blood-Flow" TargetMode="External"/><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lamy.com/stock-photo/female-anatomy-pregnancy.html"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ungfali.com/explore/Fetal-Circulation-Diagram-Blood-Flow" TargetMode="External"/><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thumbayhospital.com/fujairah/three-trimesters-of-pregnancy/"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nimalia-life.club/qa/pictures/cervix-before-and-during-pregnancy"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healthlinkbc.ca/information-second-stage-labour"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edical-junction.com/active-management-of-3rd-stage-labor/"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Subtitle 2">
            <a:extLst>
              <a:ext uri="{FF2B5EF4-FFF2-40B4-BE49-F238E27FC236}">
                <a16:creationId xmlns:a16="http://schemas.microsoft.com/office/drawing/2014/main" id="{4334C33D-25F9-8F62-60E7-6A5CA5C3D66B}"/>
              </a:ext>
            </a:extLst>
          </p:cNvPr>
          <p:cNvSpPr>
            <a:spLocks noGrp="1"/>
          </p:cNvSpPr>
          <p:nvPr>
            <p:ph type="subTitle" idx="1"/>
          </p:nvPr>
        </p:nvSpPr>
        <p:spPr>
          <a:xfrm>
            <a:off x="854765" y="3101009"/>
            <a:ext cx="5241235" cy="2888153"/>
          </a:xfrm>
        </p:spPr>
        <p:txBody>
          <a:bodyPr anchor="t">
            <a:normAutofit/>
          </a:bodyPr>
          <a:lstStyle/>
          <a:p>
            <a:pPr>
              <a:lnSpc>
                <a:spcPct val="120000"/>
              </a:lnSpc>
            </a:pPr>
            <a:r>
              <a:rPr lang="en-AU" sz="3000" b="1" dirty="0">
                <a:latin typeface="+mj-lt"/>
              </a:rPr>
              <a:t>Stages of labour</a:t>
            </a:r>
          </a:p>
          <a:p>
            <a:pPr>
              <a:lnSpc>
                <a:spcPct val="120000"/>
              </a:lnSpc>
            </a:pPr>
            <a:r>
              <a:rPr lang="en-AU" sz="2000" dirty="0"/>
              <a:t>AEHBY Human Biology</a:t>
            </a:r>
          </a:p>
        </p:txBody>
      </p:sp>
      <p:sp>
        <p:nvSpPr>
          <p:cNvPr id="58" name="Freeform: Shape 57">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0" name="Freeform: Shape 59">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a:extLst>
              <a:ext uri="{FF2B5EF4-FFF2-40B4-BE49-F238E27FC236}">
                <a16:creationId xmlns:a16="http://schemas.microsoft.com/office/drawing/2014/main" id="{A4D57AE3-7289-2C42-3D38-FA3B8F86F33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9665" r="29665"/>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264653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DBC1-3F6E-C422-9E50-8E20E01A4C29}"/>
              </a:ext>
            </a:extLst>
          </p:cNvPr>
          <p:cNvSpPr>
            <a:spLocks noGrp="1"/>
          </p:cNvSpPr>
          <p:nvPr>
            <p:ph type="title"/>
          </p:nvPr>
        </p:nvSpPr>
        <p:spPr/>
        <p:txBody>
          <a:bodyPr/>
          <a:lstStyle/>
          <a:p>
            <a:r>
              <a:rPr lang="en-AU" dirty="0"/>
              <a:t>Foetal circulation</a:t>
            </a:r>
          </a:p>
        </p:txBody>
      </p:sp>
      <p:sp>
        <p:nvSpPr>
          <p:cNvPr id="3" name="Content Placeholder 2">
            <a:extLst>
              <a:ext uri="{FF2B5EF4-FFF2-40B4-BE49-F238E27FC236}">
                <a16:creationId xmlns:a16="http://schemas.microsoft.com/office/drawing/2014/main" id="{0C631F35-2051-B966-2FFC-8E32E852611E}"/>
              </a:ext>
            </a:extLst>
          </p:cNvPr>
          <p:cNvSpPr>
            <a:spLocks noGrp="1"/>
          </p:cNvSpPr>
          <p:nvPr>
            <p:ph idx="1"/>
          </p:nvPr>
        </p:nvSpPr>
        <p:spPr/>
        <p:txBody>
          <a:bodyPr>
            <a:normAutofit lnSpcReduction="10000"/>
          </a:bodyPr>
          <a:lstStyle/>
          <a:p>
            <a:r>
              <a:rPr lang="en-AU" sz="2400" dirty="0"/>
              <a:t>Before birth, lungs do not function - all oxygen is supplied via the umbilical cord from the placenta and nutrient levels are maintained by the maternal blood supply and the mother’s liver. Much of the incoming blood supply bypasses the liver, and travels directly to the vena cava through the </a:t>
            </a:r>
            <a:r>
              <a:rPr lang="en-AU" sz="2400" b="1" dirty="0"/>
              <a:t>ductus venosus.</a:t>
            </a:r>
          </a:p>
          <a:p>
            <a:endParaRPr lang="en-AU" b="1" dirty="0"/>
          </a:p>
          <a:p>
            <a:endParaRPr lang="en-AU" dirty="0"/>
          </a:p>
        </p:txBody>
      </p:sp>
    </p:spTree>
    <p:extLst>
      <p:ext uri="{BB962C8B-B14F-4D97-AF65-F5344CB8AC3E}">
        <p14:creationId xmlns:p14="http://schemas.microsoft.com/office/powerpoint/2010/main" val="3773826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A93DB-67E1-DF63-BAE8-B8E1CD24B816}"/>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CA3F522F-D778-7010-2256-7DE0FEEB2210}"/>
              </a:ext>
            </a:extLst>
          </p:cNvPr>
          <p:cNvSpPr>
            <a:spLocks noGrp="1"/>
          </p:cNvSpPr>
          <p:nvPr>
            <p:ph idx="1"/>
          </p:nvPr>
        </p:nvSpPr>
        <p:spPr/>
        <p:txBody>
          <a:bodyPr/>
          <a:lstStyle/>
          <a:p>
            <a:r>
              <a:rPr lang="en-AU" sz="2400" dirty="0"/>
              <a:t>Blood bypasses the non-functioning lungs, flowing directly from the pulmonary artery to the aorta through the </a:t>
            </a:r>
            <a:r>
              <a:rPr lang="en-AU" sz="2400" b="1" dirty="0"/>
              <a:t>ductus </a:t>
            </a:r>
            <a:r>
              <a:rPr lang="en-AU" sz="2400" b="1" dirty="0" err="1"/>
              <a:t>arteriosis</a:t>
            </a:r>
            <a:r>
              <a:rPr lang="en-AU" sz="2400" b="1" dirty="0"/>
              <a:t>.</a:t>
            </a:r>
          </a:p>
          <a:p>
            <a:r>
              <a:rPr lang="en-AU" sz="2400" dirty="0"/>
              <a:t>An oval opening between the right atrium and the left atrium, called the </a:t>
            </a:r>
            <a:r>
              <a:rPr lang="en-AU" sz="2400" b="1" dirty="0"/>
              <a:t>foramen </a:t>
            </a:r>
            <a:r>
              <a:rPr lang="en-AU" sz="2400" b="1" dirty="0" err="1"/>
              <a:t>ovale</a:t>
            </a:r>
            <a:r>
              <a:rPr lang="en-AU" sz="2400" dirty="0"/>
              <a:t>, allows blood to flow between the atria.</a:t>
            </a:r>
          </a:p>
          <a:p>
            <a:endParaRPr lang="en-AU" dirty="0"/>
          </a:p>
        </p:txBody>
      </p:sp>
    </p:spTree>
    <p:extLst>
      <p:ext uri="{BB962C8B-B14F-4D97-AF65-F5344CB8AC3E}">
        <p14:creationId xmlns:p14="http://schemas.microsoft.com/office/powerpoint/2010/main" val="2839283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human body&#10;&#10;Description automatically generated">
            <a:extLst>
              <a:ext uri="{FF2B5EF4-FFF2-40B4-BE49-F238E27FC236}">
                <a16:creationId xmlns:a16="http://schemas.microsoft.com/office/drawing/2014/main" id="{FC337DA1-C942-8233-E458-F3621D348EFE}"/>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1" b="59"/>
          <a:stretch/>
        </p:blipFill>
        <p:spPr>
          <a:xfrm>
            <a:off x="-1" y="10"/>
            <a:ext cx="12192000" cy="6857990"/>
          </a:xfrm>
          <a:prstGeom prst="rect">
            <a:avLst/>
          </a:prstGeom>
        </p:spPr>
      </p:pic>
    </p:spTree>
    <p:extLst>
      <p:ext uri="{BB962C8B-B14F-4D97-AF65-F5344CB8AC3E}">
        <p14:creationId xmlns:p14="http://schemas.microsoft.com/office/powerpoint/2010/main" val="4112017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118D2-4CF3-E2E9-6D1B-6E3B4FB9FE46}"/>
              </a:ext>
            </a:extLst>
          </p:cNvPr>
          <p:cNvSpPr>
            <a:spLocks noGrp="1"/>
          </p:cNvSpPr>
          <p:nvPr>
            <p:ph type="title"/>
          </p:nvPr>
        </p:nvSpPr>
        <p:spPr/>
        <p:txBody>
          <a:bodyPr/>
          <a:lstStyle/>
          <a:p>
            <a:r>
              <a:rPr lang="en-AU" dirty="0"/>
              <a:t>Changes to foetal circulation</a:t>
            </a:r>
          </a:p>
        </p:txBody>
      </p:sp>
      <p:sp>
        <p:nvSpPr>
          <p:cNvPr id="3" name="Content Placeholder 2">
            <a:extLst>
              <a:ext uri="{FF2B5EF4-FFF2-40B4-BE49-F238E27FC236}">
                <a16:creationId xmlns:a16="http://schemas.microsoft.com/office/drawing/2014/main" id="{275E0235-C366-8E5D-39A7-830C84942662}"/>
              </a:ext>
            </a:extLst>
          </p:cNvPr>
          <p:cNvSpPr>
            <a:spLocks noGrp="1"/>
          </p:cNvSpPr>
          <p:nvPr>
            <p:ph idx="1"/>
          </p:nvPr>
        </p:nvSpPr>
        <p:spPr/>
        <p:txBody>
          <a:bodyPr>
            <a:normAutofit/>
          </a:bodyPr>
          <a:lstStyle/>
          <a:p>
            <a:r>
              <a:rPr lang="en-AU" dirty="0"/>
              <a:t>With the first breath (prompted by increasing CO2 levels), the lungs inflate and begin to function.</a:t>
            </a:r>
          </a:p>
          <a:p>
            <a:r>
              <a:rPr lang="en-AU" dirty="0"/>
              <a:t>The expanding lungs reduce blood flow through the </a:t>
            </a:r>
            <a:r>
              <a:rPr lang="en-AU" b="1" dirty="0"/>
              <a:t>ductus </a:t>
            </a:r>
            <a:r>
              <a:rPr lang="en-AU" b="1" dirty="0" err="1"/>
              <a:t>arteriosis</a:t>
            </a:r>
            <a:r>
              <a:rPr lang="en-AU" dirty="0"/>
              <a:t>, which gradually shrivels within a week or so after birth.</a:t>
            </a:r>
          </a:p>
        </p:txBody>
      </p:sp>
    </p:spTree>
    <p:extLst>
      <p:ext uri="{BB962C8B-B14F-4D97-AF65-F5344CB8AC3E}">
        <p14:creationId xmlns:p14="http://schemas.microsoft.com/office/powerpoint/2010/main" val="1378908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1A2D-88EE-99B8-685C-6585EB310BE9}"/>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5361B308-3655-8C58-C045-F32C3021890E}"/>
              </a:ext>
            </a:extLst>
          </p:cNvPr>
          <p:cNvSpPr>
            <a:spLocks noGrp="1"/>
          </p:cNvSpPr>
          <p:nvPr>
            <p:ph idx="1"/>
          </p:nvPr>
        </p:nvSpPr>
        <p:spPr/>
        <p:txBody>
          <a:bodyPr/>
          <a:lstStyle/>
          <a:p>
            <a:r>
              <a:rPr lang="en-AU" sz="2400" dirty="0"/>
              <a:t>Blood returning from the lungs increase atrial pressure, forcing the </a:t>
            </a:r>
            <a:r>
              <a:rPr lang="en-AU" sz="2400" b="1" dirty="0"/>
              <a:t>foramen </a:t>
            </a:r>
            <a:r>
              <a:rPr lang="en-AU" sz="2400" b="1" dirty="0" err="1"/>
              <a:t>ovale</a:t>
            </a:r>
            <a:r>
              <a:rPr lang="en-AU" sz="2400" b="1" dirty="0"/>
              <a:t> </a:t>
            </a:r>
            <a:r>
              <a:rPr lang="en-AU" sz="2400" dirty="0"/>
              <a:t>to close and eventually grow over.</a:t>
            </a:r>
          </a:p>
          <a:p>
            <a:r>
              <a:rPr lang="en-AU" sz="2400" dirty="0"/>
              <a:t>Reduced blood flow through the umbilical cord restricts blood flow through the </a:t>
            </a:r>
            <a:r>
              <a:rPr lang="en-AU" sz="2400" b="1" dirty="0"/>
              <a:t>ductus venosus</a:t>
            </a:r>
            <a:r>
              <a:rPr lang="en-AU" sz="2400" dirty="0"/>
              <a:t>, this bypass around the liver is lost.</a:t>
            </a:r>
          </a:p>
          <a:p>
            <a:endParaRPr lang="en-AU" dirty="0"/>
          </a:p>
        </p:txBody>
      </p:sp>
    </p:spTree>
    <p:extLst>
      <p:ext uri="{BB962C8B-B14F-4D97-AF65-F5344CB8AC3E}">
        <p14:creationId xmlns:p14="http://schemas.microsoft.com/office/powerpoint/2010/main" val="1737835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8FE1-8614-5E88-7EFC-0CD62FE72DF9}"/>
              </a:ext>
            </a:extLst>
          </p:cNvPr>
          <p:cNvSpPr>
            <a:spLocks noGrp="1"/>
          </p:cNvSpPr>
          <p:nvPr>
            <p:ph type="title"/>
          </p:nvPr>
        </p:nvSpPr>
        <p:spPr/>
        <p:txBody>
          <a:bodyPr vert="horz" lIns="109728" tIns="109728" rIns="109728" bIns="91440" rtlCol="0" anchor="b">
            <a:normAutofit/>
          </a:bodyPr>
          <a:lstStyle/>
          <a:p>
            <a:r>
              <a:rPr lang="en-US" dirty="0"/>
              <a:t>Success criteria</a:t>
            </a:r>
          </a:p>
        </p:txBody>
      </p:sp>
      <p:sp>
        <p:nvSpPr>
          <p:cNvPr id="4" name="Content Placeholder 3">
            <a:extLst>
              <a:ext uri="{FF2B5EF4-FFF2-40B4-BE49-F238E27FC236}">
                <a16:creationId xmlns:a16="http://schemas.microsoft.com/office/drawing/2014/main" id="{867A5D1D-59D7-FAE8-AEB5-267F1E2D2048}"/>
              </a:ext>
            </a:extLst>
          </p:cNvPr>
          <p:cNvSpPr>
            <a:spLocks noGrp="1"/>
          </p:cNvSpPr>
          <p:nvPr>
            <p:ph sz="half" idx="1"/>
          </p:nvPr>
        </p:nvSpPr>
        <p:spPr/>
        <p:txBody>
          <a:bodyPr>
            <a:normAutofit/>
          </a:bodyPr>
          <a:lstStyle/>
          <a:p>
            <a:r>
              <a:rPr lang="en-AU" sz="2400" dirty="0"/>
              <a:t>Define parturition.</a:t>
            </a:r>
          </a:p>
          <a:p>
            <a:r>
              <a:rPr lang="en-AU" sz="2400" dirty="0"/>
              <a:t>Describe the three stages of labour.</a:t>
            </a:r>
          </a:p>
          <a:p>
            <a:r>
              <a:rPr lang="en-AU" sz="2400" dirty="0"/>
              <a:t>Describe the key changes in foetal circulation at birth.</a:t>
            </a:r>
          </a:p>
        </p:txBody>
      </p:sp>
      <p:sp>
        <p:nvSpPr>
          <p:cNvPr id="5" name="Content Placeholder 4">
            <a:extLst>
              <a:ext uri="{FF2B5EF4-FFF2-40B4-BE49-F238E27FC236}">
                <a16:creationId xmlns:a16="http://schemas.microsoft.com/office/drawing/2014/main" id="{A98D5805-35E8-8972-6999-D1316689F678}"/>
              </a:ext>
            </a:extLst>
          </p:cNvPr>
          <p:cNvSpPr>
            <a:spLocks noGrp="1"/>
          </p:cNvSpPr>
          <p:nvPr>
            <p:ph sz="half" idx="2"/>
          </p:nvPr>
        </p:nvSpPr>
        <p:spPr/>
        <p:txBody>
          <a:bodyPr>
            <a:normAutofit/>
          </a:bodyPr>
          <a:lstStyle/>
          <a:p>
            <a:endParaRPr lang="en-AU"/>
          </a:p>
        </p:txBody>
      </p:sp>
      <p:sp>
        <p:nvSpPr>
          <p:cNvPr id="9" name="TextBox 8">
            <a:extLst>
              <a:ext uri="{FF2B5EF4-FFF2-40B4-BE49-F238E27FC236}">
                <a16:creationId xmlns:a16="http://schemas.microsoft.com/office/drawing/2014/main" id="{60531490-C73F-4414-5D99-20D1DE35D00A}"/>
              </a:ext>
            </a:extLst>
          </p:cNvPr>
          <p:cNvSpPr txBox="1"/>
          <p:nvPr/>
        </p:nvSpPr>
        <p:spPr>
          <a:xfrm>
            <a:off x="582379" y="1321904"/>
            <a:ext cx="5742919" cy="5282955"/>
          </a:xfrm>
          <a:prstGeom prst="rect">
            <a:avLst/>
          </a:prstGeom>
        </p:spPr>
        <p:txBody>
          <a:bodyPr vert="horz" lIns="109728" tIns="109728" rIns="109728" bIns="91440" rtlCol="0" anchor="t">
            <a:normAutofit/>
          </a:bodyPr>
          <a:lstStyle/>
          <a:p>
            <a:pPr>
              <a:lnSpc>
                <a:spcPct val="140000"/>
              </a:lnSpc>
              <a:spcBef>
                <a:spcPts val="930"/>
              </a:spcBef>
              <a:buFont typeface="Corbel" panose="020B0503020204020204" pitchFamily="34" charset="0"/>
            </a:pPr>
            <a:endParaRPr lang="en-US" sz="2400" spc="150" dirty="0">
              <a:solidFill>
                <a:schemeClr val="tx1">
                  <a:lumMod val="75000"/>
                  <a:lumOff val="25000"/>
                </a:schemeClr>
              </a:solidFill>
            </a:endParaRPr>
          </a:p>
        </p:txBody>
      </p:sp>
      <p:pic>
        <p:nvPicPr>
          <p:cNvPr id="3" name="Picture 2">
            <a:extLst>
              <a:ext uri="{FF2B5EF4-FFF2-40B4-BE49-F238E27FC236}">
                <a16:creationId xmlns:a16="http://schemas.microsoft.com/office/drawing/2014/main" id="{3C541BA8-E4C6-9F00-3681-74A98C30863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996" r="12996"/>
          <a:stretch/>
        </p:blipFill>
        <p:spPr>
          <a:xfrm>
            <a:off x="6877878" y="294199"/>
            <a:ext cx="5150794" cy="5001370"/>
          </a:xfrm>
          <a:custGeom>
            <a:avLst/>
            <a:gdLst/>
            <a:ahLst/>
            <a:cxnLst/>
            <a:rect l="l" t="t" r="r" b="b"/>
            <a:pathLst>
              <a:path w="5044104" h="4896924">
                <a:moveTo>
                  <a:pt x="2886613" y="0"/>
                </a:moveTo>
                <a:cubicBezTo>
                  <a:pt x="3218269" y="0"/>
                  <a:pt x="3523512" y="65865"/>
                  <a:pt x="3794011" y="195584"/>
                </a:cubicBezTo>
                <a:cubicBezTo>
                  <a:pt x="4047516" y="317247"/>
                  <a:pt x="4270172" y="494825"/>
                  <a:pt x="4455804" y="723284"/>
                </a:cubicBezTo>
                <a:cubicBezTo>
                  <a:pt x="4835198" y="1190375"/>
                  <a:pt x="5044104" y="1854168"/>
                  <a:pt x="5044104" y="2592438"/>
                </a:cubicBezTo>
                <a:cubicBezTo>
                  <a:pt x="5044104" y="2886985"/>
                  <a:pt x="4963247" y="3123382"/>
                  <a:pt x="4782050" y="3358996"/>
                </a:cubicBezTo>
                <a:cubicBezTo>
                  <a:pt x="4592516" y="3605460"/>
                  <a:pt x="4307730" y="3832465"/>
                  <a:pt x="4006167" y="4072775"/>
                </a:cubicBezTo>
                <a:cubicBezTo>
                  <a:pt x="3950530" y="4117058"/>
                  <a:pt x="3893052" y="4162907"/>
                  <a:pt x="3835576" y="4209314"/>
                </a:cubicBezTo>
                <a:cubicBezTo>
                  <a:pt x="3321099" y="4624632"/>
                  <a:pt x="2945605" y="4896924"/>
                  <a:pt x="2433835" y="4896924"/>
                </a:cubicBezTo>
                <a:cubicBezTo>
                  <a:pt x="1654054" y="4896924"/>
                  <a:pt x="1101803" y="4562680"/>
                  <a:pt x="587325" y="3779234"/>
                </a:cubicBezTo>
                <a:cubicBezTo>
                  <a:pt x="519999" y="3676690"/>
                  <a:pt x="454187" y="3583430"/>
                  <a:pt x="390540" y="3493298"/>
                </a:cubicBezTo>
                <a:cubicBezTo>
                  <a:pt x="126752" y="3119579"/>
                  <a:pt x="0" y="2925228"/>
                  <a:pt x="0" y="2592438"/>
                </a:cubicBezTo>
                <a:cubicBezTo>
                  <a:pt x="0" y="2261996"/>
                  <a:pt x="79450" y="1935577"/>
                  <a:pt x="235969" y="1622244"/>
                </a:cubicBezTo>
                <a:cubicBezTo>
                  <a:pt x="389133" y="1315731"/>
                  <a:pt x="608107" y="1035165"/>
                  <a:pt x="886724" y="788590"/>
                </a:cubicBezTo>
                <a:cubicBezTo>
                  <a:pt x="1160578" y="546153"/>
                  <a:pt x="1485846" y="346211"/>
                  <a:pt x="1827568" y="210454"/>
                </a:cubicBezTo>
                <a:cubicBezTo>
                  <a:pt x="2178491" y="70787"/>
                  <a:pt x="2534934" y="0"/>
                  <a:pt x="2886613" y="0"/>
                </a:cubicBezTo>
                <a:close/>
              </a:path>
            </a:pathLst>
          </a:custGeom>
        </p:spPr>
      </p:pic>
    </p:spTree>
    <p:extLst>
      <p:ext uri="{BB962C8B-B14F-4D97-AF65-F5344CB8AC3E}">
        <p14:creationId xmlns:p14="http://schemas.microsoft.com/office/powerpoint/2010/main" val="1445352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D8343-B619-8AF9-73AD-4F295769F1E3}"/>
              </a:ext>
            </a:extLst>
          </p:cNvPr>
          <p:cNvSpPr>
            <a:spLocks noGrp="1"/>
          </p:cNvSpPr>
          <p:nvPr>
            <p:ph type="title"/>
          </p:nvPr>
        </p:nvSpPr>
        <p:spPr>
          <a:xfrm>
            <a:off x="725556" y="437322"/>
            <a:ext cx="9826107" cy="902906"/>
          </a:xfrm>
        </p:spPr>
        <p:txBody>
          <a:bodyPr/>
          <a:lstStyle/>
          <a:p>
            <a:r>
              <a:rPr lang="en-US" dirty="0"/>
              <a:t>Review</a:t>
            </a:r>
            <a:endParaRPr lang="en-AU" dirty="0"/>
          </a:p>
        </p:txBody>
      </p:sp>
      <p:sp>
        <p:nvSpPr>
          <p:cNvPr id="6" name="Content Placeholder 5">
            <a:extLst>
              <a:ext uri="{FF2B5EF4-FFF2-40B4-BE49-F238E27FC236}">
                <a16:creationId xmlns:a16="http://schemas.microsoft.com/office/drawing/2014/main" id="{15E794F3-6968-219A-058D-73F63D30818A}"/>
              </a:ext>
            </a:extLst>
          </p:cNvPr>
          <p:cNvSpPr>
            <a:spLocks noGrp="1"/>
          </p:cNvSpPr>
          <p:nvPr>
            <p:ph idx="1"/>
          </p:nvPr>
        </p:nvSpPr>
        <p:spPr>
          <a:xfrm>
            <a:off x="725556" y="1340228"/>
            <a:ext cx="10704444" cy="5150024"/>
          </a:xfrm>
        </p:spPr>
        <p:txBody>
          <a:bodyPr>
            <a:normAutofit fontScale="70000" lnSpcReduction="20000"/>
          </a:bodyPr>
          <a:lstStyle/>
          <a:p>
            <a:pPr marL="457200" indent="-457200">
              <a:buAutoNum type="arabicPeriod"/>
            </a:pPr>
            <a:endParaRPr lang="en-AU" sz="2400" dirty="0"/>
          </a:p>
          <a:p>
            <a:pPr marL="457200" indent="-457200">
              <a:buFont typeface="Corbel" panose="020B0503020204020204" pitchFamily="34" charset="0"/>
              <a:buAutoNum type="arabicPeriod"/>
            </a:pPr>
            <a:r>
              <a:rPr lang="en-AU" sz="3400" dirty="0"/>
              <a:t>Identify the hormone that acts on the corpus luteum to maintain the early stages of pregnancy. State the source of this hormone in early and mid-late pregnancy. (3)</a:t>
            </a:r>
          </a:p>
          <a:p>
            <a:pPr marL="457200" indent="-457200">
              <a:buAutoNum type="arabicPeriod"/>
            </a:pPr>
            <a:r>
              <a:rPr lang="en-AU" sz="3400" dirty="0"/>
              <a:t>Briefly explain the difference between the germ (pre-</a:t>
            </a:r>
            <a:r>
              <a:rPr lang="en-AU" sz="3400" dirty="0" err="1"/>
              <a:t>embyronic</a:t>
            </a:r>
            <a:r>
              <a:rPr lang="en-AU" sz="3400" dirty="0"/>
              <a:t>), embryonic and foetal stages of pregnancy. (6)</a:t>
            </a:r>
          </a:p>
          <a:p>
            <a:pPr marL="457200" indent="-457200">
              <a:buAutoNum type="arabicPeriod"/>
            </a:pPr>
            <a:r>
              <a:rPr lang="en-AU" sz="3400" dirty="0"/>
              <a:t>Sketch a heart, showing all the chambers and blood vessels (8)</a:t>
            </a:r>
          </a:p>
          <a:p>
            <a:pPr marL="457200" indent="-457200">
              <a:buAutoNum type="arabicPeriod"/>
            </a:pPr>
            <a:endParaRPr lang="en-AU" sz="3400" dirty="0"/>
          </a:p>
          <a:p>
            <a:pPr marL="457200" indent="-457200">
              <a:buAutoNum type="arabicPeriod"/>
            </a:pPr>
            <a:endParaRPr lang="en-AU" sz="2400" dirty="0"/>
          </a:p>
        </p:txBody>
      </p:sp>
    </p:spTree>
    <p:extLst>
      <p:ext uri="{BB962C8B-B14F-4D97-AF65-F5344CB8AC3E}">
        <p14:creationId xmlns:p14="http://schemas.microsoft.com/office/powerpoint/2010/main" val="314149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7" name="Freeform: Shape 46">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Freeform: Shape 48">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3" name="Freeform: Shape 52">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9" name="Freeform: Shape 58">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63" name="Rectangle 62">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1384C47-0EF5-42DB-FD00-6F2B1F55EABD}"/>
              </a:ext>
            </a:extLst>
          </p:cNvPr>
          <p:cNvSpPr>
            <a:spLocks noGrp="1"/>
          </p:cNvSpPr>
          <p:nvPr>
            <p:ph type="title"/>
          </p:nvPr>
        </p:nvSpPr>
        <p:spPr>
          <a:xfrm>
            <a:off x="6023113" y="675860"/>
            <a:ext cx="5691050" cy="2145955"/>
          </a:xfrm>
        </p:spPr>
        <p:txBody>
          <a:bodyPr vert="horz" lIns="109728" tIns="109728" rIns="109728" bIns="91440" rtlCol="0" anchor="b">
            <a:normAutofit/>
          </a:bodyPr>
          <a:lstStyle/>
          <a:p>
            <a:pPr>
              <a:lnSpc>
                <a:spcPct val="120000"/>
              </a:lnSpc>
            </a:pPr>
            <a:r>
              <a:rPr lang="en-US" sz="5400" dirty="0">
                <a:solidFill>
                  <a:schemeClr val="tx1">
                    <a:lumMod val="85000"/>
                    <a:lumOff val="15000"/>
                  </a:schemeClr>
                </a:solidFill>
              </a:rPr>
              <a:t>Learning Intentions</a:t>
            </a:r>
          </a:p>
        </p:txBody>
      </p:sp>
      <p:sp>
        <p:nvSpPr>
          <p:cNvPr id="3" name="Content Placeholder 2">
            <a:extLst>
              <a:ext uri="{FF2B5EF4-FFF2-40B4-BE49-F238E27FC236}">
                <a16:creationId xmlns:a16="http://schemas.microsoft.com/office/drawing/2014/main" id="{18AB5FD7-EC14-BC2A-B413-199BD283506E}"/>
              </a:ext>
            </a:extLst>
          </p:cNvPr>
          <p:cNvSpPr>
            <a:spLocks noGrp="1"/>
          </p:cNvSpPr>
          <p:nvPr>
            <p:ph idx="1"/>
          </p:nvPr>
        </p:nvSpPr>
        <p:spPr>
          <a:xfrm>
            <a:off x="6096000" y="2961862"/>
            <a:ext cx="5618163" cy="2819814"/>
          </a:xfrm>
        </p:spPr>
        <p:txBody>
          <a:bodyPr vert="horz" lIns="109728" tIns="109728" rIns="109728" bIns="91440" rtlCol="0" anchor="t">
            <a:normAutofit/>
          </a:bodyPr>
          <a:lstStyle/>
          <a:p>
            <a:pPr>
              <a:lnSpc>
                <a:spcPct val="120000"/>
              </a:lnSpc>
              <a:spcAft>
                <a:spcPts val="800"/>
              </a:spcAft>
            </a:pPr>
            <a:r>
              <a:rPr lang="en-US" sz="2400" dirty="0">
                <a:solidFill>
                  <a:schemeClr val="tx1">
                    <a:lumMod val="85000"/>
                    <a:lumOff val="15000"/>
                  </a:schemeClr>
                </a:solidFill>
              </a:rPr>
              <a:t>T</a:t>
            </a:r>
            <a:r>
              <a:rPr lang="en-US" sz="2400" dirty="0">
                <a:solidFill>
                  <a:schemeClr val="tx1">
                    <a:lumMod val="85000"/>
                    <a:lumOff val="15000"/>
                  </a:schemeClr>
                </a:solidFill>
                <a:effectLst/>
              </a:rPr>
              <a:t>he stages of </a:t>
            </a:r>
            <a:r>
              <a:rPr lang="en-US" sz="2400" dirty="0" err="1">
                <a:solidFill>
                  <a:schemeClr val="tx1">
                    <a:lumMod val="85000"/>
                    <a:lumOff val="15000"/>
                  </a:schemeClr>
                </a:solidFill>
                <a:effectLst/>
              </a:rPr>
              <a:t>labour</a:t>
            </a:r>
            <a:r>
              <a:rPr lang="en-US" sz="2400" dirty="0">
                <a:solidFill>
                  <a:schemeClr val="tx1">
                    <a:lumMod val="85000"/>
                    <a:lumOff val="15000"/>
                  </a:schemeClr>
                </a:solidFill>
                <a:effectLst/>
              </a:rPr>
              <a:t> include birth, during which there are circulatory system changes in the child.</a:t>
            </a:r>
          </a:p>
        </p:txBody>
      </p:sp>
      <p:sp>
        <p:nvSpPr>
          <p:cNvPr id="65" name="Freeform: Shape 64">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7" name="Freeform: Shape 66">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7" name="Picture 4">
            <a:extLst>
              <a:ext uri="{FF2B5EF4-FFF2-40B4-BE49-F238E27FC236}">
                <a16:creationId xmlns:a16="http://schemas.microsoft.com/office/drawing/2014/main" id="{F7DC4904-F986-1737-C674-2E1D6ABFDA2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4469" b="149"/>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69" name="Freeform: Shape 68">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05805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8FE1-8614-5E88-7EFC-0CD62FE72DF9}"/>
              </a:ext>
            </a:extLst>
          </p:cNvPr>
          <p:cNvSpPr>
            <a:spLocks noGrp="1"/>
          </p:cNvSpPr>
          <p:nvPr>
            <p:ph type="title"/>
          </p:nvPr>
        </p:nvSpPr>
        <p:spPr/>
        <p:txBody>
          <a:bodyPr vert="horz" lIns="109728" tIns="109728" rIns="109728" bIns="91440" rtlCol="0" anchor="b">
            <a:normAutofit/>
          </a:bodyPr>
          <a:lstStyle/>
          <a:p>
            <a:r>
              <a:rPr lang="en-US" dirty="0"/>
              <a:t>Success criteria</a:t>
            </a:r>
          </a:p>
        </p:txBody>
      </p:sp>
      <p:sp>
        <p:nvSpPr>
          <p:cNvPr id="4" name="Content Placeholder 3">
            <a:extLst>
              <a:ext uri="{FF2B5EF4-FFF2-40B4-BE49-F238E27FC236}">
                <a16:creationId xmlns:a16="http://schemas.microsoft.com/office/drawing/2014/main" id="{867A5D1D-59D7-FAE8-AEB5-267F1E2D2048}"/>
              </a:ext>
            </a:extLst>
          </p:cNvPr>
          <p:cNvSpPr>
            <a:spLocks noGrp="1"/>
          </p:cNvSpPr>
          <p:nvPr>
            <p:ph sz="half" idx="1"/>
          </p:nvPr>
        </p:nvSpPr>
        <p:spPr/>
        <p:txBody>
          <a:bodyPr>
            <a:normAutofit/>
          </a:bodyPr>
          <a:lstStyle/>
          <a:p>
            <a:r>
              <a:rPr lang="en-AU" sz="2400" dirty="0"/>
              <a:t>Define parturition.</a:t>
            </a:r>
          </a:p>
          <a:p>
            <a:r>
              <a:rPr lang="en-AU" sz="2400" dirty="0"/>
              <a:t>Describe the three stages of labour.</a:t>
            </a:r>
          </a:p>
          <a:p>
            <a:r>
              <a:rPr lang="en-AU" sz="2400" dirty="0"/>
              <a:t>Describe the key changes in foetal circulation at birth.</a:t>
            </a:r>
          </a:p>
        </p:txBody>
      </p:sp>
      <p:sp>
        <p:nvSpPr>
          <p:cNvPr id="5" name="Content Placeholder 4">
            <a:extLst>
              <a:ext uri="{FF2B5EF4-FFF2-40B4-BE49-F238E27FC236}">
                <a16:creationId xmlns:a16="http://schemas.microsoft.com/office/drawing/2014/main" id="{A98D5805-35E8-8972-6999-D1316689F678}"/>
              </a:ext>
            </a:extLst>
          </p:cNvPr>
          <p:cNvSpPr>
            <a:spLocks noGrp="1"/>
          </p:cNvSpPr>
          <p:nvPr>
            <p:ph sz="half" idx="2"/>
          </p:nvPr>
        </p:nvSpPr>
        <p:spPr/>
        <p:txBody>
          <a:bodyPr>
            <a:normAutofit/>
          </a:bodyPr>
          <a:lstStyle/>
          <a:p>
            <a:endParaRPr lang="en-AU"/>
          </a:p>
        </p:txBody>
      </p:sp>
      <p:sp>
        <p:nvSpPr>
          <p:cNvPr id="9" name="TextBox 8">
            <a:extLst>
              <a:ext uri="{FF2B5EF4-FFF2-40B4-BE49-F238E27FC236}">
                <a16:creationId xmlns:a16="http://schemas.microsoft.com/office/drawing/2014/main" id="{60531490-C73F-4414-5D99-20D1DE35D00A}"/>
              </a:ext>
            </a:extLst>
          </p:cNvPr>
          <p:cNvSpPr txBox="1"/>
          <p:nvPr/>
        </p:nvSpPr>
        <p:spPr>
          <a:xfrm>
            <a:off x="582379" y="1321904"/>
            <a:ext cx="5742919" cy="5282955"/>
          </a:xfrm>
          <a:prstGeom prst="rect">
            <a:avLst/>
          </a:prstGeom>
        </p:spPr>
        <p:txBody>
          <a:bodyPr vert="horz" lIns="109728" tIns="109728" rIns="109728" bIns="91440" rtlCol="0" anchor="t">
            <a:normAutofit/>
          </a:bodyPr>
          <a:lstStyle/>
          <a:p>
            <a:pPr>
              <a:lnSpc>
                <a:spcPct val="140000"/>
              </a:lnSpc>
              <a:spcBef>
                <a:spcPts val="930"/>
              </a:spcBef>
              <a:buFont typeface="Corbel" panose="020B0503020204020204" pitchFamily="34" charset="0"/>
            </a:pPr>
            <a:endParaRPr lang="en-US" sz="2400" spc="150" dirty="0">
              <a:solidFill>
                <a:schemeClr val="tx1">
                  <a:lumMod val="75000"/>
                  <a:lumOff val="25000"/>
                </a:schemeClr>
              </a:solidFill>
            </a:endParaRPr>
          </a:p>
        </p:txBody>
      </p:sp>
      <p:pic>
        <p:nvPicPr>
          <p:cNvPr id="3" name="Picture 2">
            <a:extLst>
              <a:ext uri="{FF2B5EF4-FFF2-40B4-BE49-F238E27FC236}">
                <a16:creationId xmlns:a16="http://schemas.microsoft.com/office/drawing/2014/main" id="{3C541BA8-E4C6-9F00-3681-74A98C30863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996" r="12996"/>
          <a:stretch/>
        </p:blipFill>
        <p:spPr>
          <a:xfrm>
            <a:off x="6877878" y="294199"/>
            <a:ext cx="5150794" cy="5001370"/>
          </a:xfrm>
          <a:custGeom>
            <a:avLst/>
            <a:gdLst/>
            <a:ahLst/>
            <a:cxnLst/>
            <a:rect l="l" t="t" r="r" b="b"/>
            <a:pathLst>
              <a:path w="5044104" h="4896924">
                <a:moveTo>
                  <a:pt x="2886613" y="0"/>
                </a:moveTo>
                <a:cubicBezTo>
                  <a:pt x="3218269" y="0"/>
                  <a:pt x="3523512" y="65865"/>
                  <a:pt x="3794011" y="195584"/>
                </a:cubicBezTo>
                <a:cubicBezTo>
                  <a:pt x="4047516" y="317247"/>
                  <a:pt x="4270172" y="494825"/>
                  <a:pt x="4455804" y="723284"/>
                </a:cubicBezTo>
                <a:cubicBezTo>
                  <a:pt x="4835198" y="1190375"/>
                  <a:pt x="5044104" y="1854168"/>
                  <a:pt x="5044104" y="2592438"/>
                </a:cubicBezTo>
                <a:cubicBezTo>
                  <a:pt x="5044104" y="2886985"/>
                  <a:pt x="4963247" y="3123382"/>
                  <a:pt x="4782050" y="3358996"/>
                </a:cubicBezTo>
                <a:cubicBezTo>
                  <a:pt x="4592516" y="3605460"/>
                  <a:pt x="4307730" y="3832465"/>
                  <a:pt x="4006167" y="4072775"/>
                </a:cubicBezTo>
                <a:cubicBezTo>
                  <a:pt x="3950530" y="4117058"/>
                  <a:pt x="3893052" y="4162907"/>
                  <a:pt x="3835576" y="4209314"/>
                </a:cubicBezTo>
                <a:cubicBezTo>
                  <a:pt x="3321099" y="4624632"/>
                  <a:pt x="2945605" y="4896924"/>
                  <a:pt x="2433835" y="4896924"/>
                </a:cubicBezTo>
                <a:cubicBezTo>
                  <a:pt x="1654054" y="4896924"/>
                  <a:pt x="1101803" y="4562680"/>
                  <a:pt x="587325" y="3779234"/>
                </a:cubicBezTo>
                <a:cubicBezTo>
                  <a:pt x="519999" y="3676690"/>
                  <a:pt x="454187" y="3583430"/>
                  <a:pt x="390540" y="3493298"/>
                </a:cubicBezTo>
                <a:cubicBezTo>
                  <a:pt x="126752" y="3119579"/>
                  <a:pt x="0" y="2925228"/>
                  <a:pt x="0" y="2592438"/>
                </a:cubicBezTo>
                <a:cubicBezTo>
                  <a:pt x="0" y="2261996"/>
                  <a:pt x="79450" y="1935577"/>
                  <a:pt x="235969" y="1622244"/>
                </a:cubicBezTo>
                <a:cubicBezTo>
                  <a:pt x="389133" y="1315731"/>
                  <a:pt x="608107" y="1035165"/>
                  <a:pt x="886724" y="788590"/>
                </a:cubicBezTo>
                <a:cubicBezTo>
                  <a:pt x="1160578" y="546153"/>
                  <a:pt x="1485846" y="346211"/>
                  <a:pt x="1827568" y="210454"/>
                </a:cubicBezTo>
                <a:cubicBezTo>
                  <a:pt x="2178491" y="70787"/>
                  <a:pt x="2534934" y="0"/>
                  <a:pt x="2886613" y="0"/>
                </a:cubicBezTo>
                <a:close/>
              </a:path>
            </a:pathLst>
          </a:custGeom>
        </p:spPr>
      </p:pic>
    </p:spTree>
    <p:extLst>
      <p:ext uri="{BB962C8B-B14F-4D97-AF65-F5344CB8AC3E}">
        <p14:creationId xmlns:p14="http://schemas.microsoft.com/office/powerpoint/2010/main" val="1156250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Title 4">
            <a:extLst>
              <a:ext uri="{FF2B5EF4-FFF2-40B4-BE49-F238E27FC236}">
                <a16:creationId xmlns:a16="http://schemas.microsoft.com/office/drawing/2014/main" id="{31814676-7F7D-4667-B75A-D9F1F8AFE17E}"/>
              </a:ext>
            </a:extLst>
          </p:cNvPr>
          <p:cNvSpPr>
            <a:spLocks noGrp="1"/>
          </p:cNvSpPr>
          <p:nvPr>
            <p:ph type="title"/>
          </p:nvPr>
        </p:nvSpPr>
        <p:spPr>
          <a:xfrm>
            <a:off x="992518" y="442913"/>
            <a:ext cx="5183986" cy="1639888"/>
          </a:xfrm>
        </p:spPr>
        <p:txBody>
          <a:bodyPr anchor="b">
            <a:normAutofit/>
          </a:bodyPr>
          <a:lstStyle/>
          <a:p>
            <a:r>
              <a:rPr lang="en-AU" dirty="0"/>
              <a:t>Birth</a:t>
            </a:r>
          </a:p>
        </p:txBody>
      </p:sp>
      <p:sp>
        <p:nvSpPr>
          <p:cNvPr id="6" name="Content Placeholder 5">
            <a:extLst>
              <a:ext uri="{FF2B5EF4-FFF2-40B4-BE49-F238E27FC236}">
                <a16:creationId xmlns:a16="http://schemas.microsoft.com/office/drawing/2014/main" id="{6D7464C1-5CA0-97C0-4F9C-D4FACC4DE466}"/>
              </a:ext>
            </a:extLst>
          </p:cNvPr>
          <p:cNvSpPr>
            <a:spLocks noGrp="1"/>
          </p:cNvSpPr>
          <p:nvPr>
            <p:ph idx="1"/>
          </p:nvPr>
        </p:nvSpPr>
        <p:spPr>
          <a:xfrm>
            <a:off x="992519" y="2312988"/>
            <a:ext cx="5183986" cy="3651250"/>
          </a:xfrm>
        </p:spPr>
        <p:txBody>
          <a:bodyPr>
            <a:normAutofit/>
          </a:bodyPr>
          <a:lstStyle/>
          <a:p>
            <a:r>
              <a:rPr lang="en-AU" sz="2400" dirty="0"/>
              <a:t>Parturition is the process by which the foetus is expelled from the mother’s body at the end of gestation. {commonly called labour}</a:t>
            </a:r>
          </a:p>
          <a:p>
            <a:endParaRPr lang="en-AU" dirty="0"/>
          </a:p>
        </p:txBody>
      </p:sp>
      <p:sp>
        <p:nvSpPr>
          <p:cNvPr id="15" name="Freeform: Shape 14">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8" name="Picture 7" descr="Diagram of a pregnant person's anatomy with Ice hockey rink in the background&#10;&#10;Description automatically generated">
            <a:extLst>
              <a:ext uri="{FF2B5EF4-FFF2-40B4-BE49-F238E27FC236}">
                <a16:creationId xmlns:a16="http://schemas.microsoft.com/office/drawing/2014/main" id="{9DDE95E7-5926-936B-9517-6693ED97987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499635" y="1956885"/>
            <a:ext cx="4692060" cy="3131950"/>
          </a:xfrm>
          <a:prstGeom prst="rect">
            <a:avLst/>
          </a:prstGeom>
        </p:spPr>
      </p:pic>
    </p:spTree>
    <p:extLst>
      <p:ext uri="{BB962C8B-B14F-4D97-AF65-F5344CB8AC3E}">
        <p14:creationId xmlns:p14="http://schemas.microsoft.com/office/powerpoint/2010/main" val="86992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3AB6-8B18-6CF5-F51B-B9577FC30805}"/>
              </a:ext>
            </a:extLst>
          </p:cNvPr>
          <p:cNvSpPr>
            <a:spLocks noGrp="1"/>
          </p:cNvSpPr>
          <p:nvPr>
            <p:ph type="title"/>
          </p:nvPr>
        </p:nvSpPr>
        <p:spPr/>
        <p:txBody>
          <a:bodyPr/>
          <a:lstStyle/>
          <a:p>
            <a:r>
              <a:rPr lang="en-AU" dirty="0"/>
              <a:t>First stage</a:t>
            </a:r>
          </a:p>
        </p:txBody>
      </p:sp>
      <p:sp>
        <p:nvSpPr>
          <p:cNvPr id="3" name="Content Placeholder 2">
            <a:extLst>
              <a:ext uri="{FF2B5EF4-FFF2-40B4-BE49-F238E27FC236}">
                <a16:creationId xmlns:a16="http://schemas.microsoft.com/office/drawing/2014/main" id="{F870F910-1E32-8929-8A2B-AE7F577EB8A2}"/>
              </a:ext>
            </a:extLst>
          </p:cNvPr>
          <p:cNvSpPr>
            <a:spLocks noGrp="1"/>
          </p:cNvSpPr>
          <p:nvPr>
            <p:ph idx="1"/>
          </p:nvPr>
        </p:nvSpPr>
        <p:spPr>
          <a:xfrm>
            <a:off x="1033670" y="2246243"/>
            <a:ext cx="10237304" cy="3945835"/>
          </a:xfrm>
        </p:spPr>
        <p:txBody>
          <a:bodyPr>
            <a:noAutofit/>
          </a:bodyPr>
          <a:lstStyle/>
          <a:p>
            <a:r>
              <a:rPr lang="en-AU" sz="2400" dirty="0"/>
              <a:t>During the third trimester, the muscles of the uterus undergo irregular contractions which become more frequent towards the end of the pregnancy.</a:t>
            </a:r>
          </a:p>
          <a:p>
            <a:r>
              <a:rPr lang="en-AU" sz="2400" dirty="0"/>
              <a:t>As these contractions become stronger, more regular and frequent (30 minutes apart) labour begins.</a:t>
            </a:r>
          </a:p>
          <a:p>
            <a:r>
              <a:rPr lang="en-AU" sz="2400" dirty="0"/>
              <a:t>Contractions push the foetus against the cervix, causing it to shorten and then dilate.</a:t>
            </a:r>
          </a:p>
        </p:txBody>
      </p:sp>
    </p:spTree>
    <p:extLst>
      <p:ext uri="{BB962C8B-B14F-4D97-AF65-F5344CB8AC3E}">
        <p14:creationId xmlns:p14="http://schemas.microsoft.com/office/powerpoint/2010/main" val="425323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different stages of pregnancy&#10;&#10;Description automatically generated">
            <a:extLst>
              <a:ext uri="{FF2B5EF4-FFF2-40B4-BE49-F238E27FC236}">
                <a16:creationId xmlns:a16="http://schemas.microsoft.com/office/drawing/2014/main" id="{8C29E6B2-A551-3014-3D8D-250E92E3817F}"/>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3522" y="824948"/>
            <a:ext cx="11995503" cy="5218043"/>
          </a:xfrm>
          <a:prstGeom prst="rect">
            <a:avLst/>
          </a:prstGeom>
        </p:spPr>
      </p:pic>
    </p:spTree>
    <p:extLst>
      <p:ext uri="{BB962C8B-B14F-4D97-AF65-F5344CB8AC3E}">
        <p14:creationId xmlns:p14="http://schemas.microsoft.com/office/powerpoint/2010/main" val="2072664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6632A6D-C7A5-D584-CE4B-DAE686D8B38E}"/>
              </a:ext>
            </a:extLst>
          </p:cNvPr>
          <p:cNvSpPr>
            <a:spLocks noGrp="1"/>
          </p:cNvSpPr>
          <p:nvPr>
            <p:ph type="title"/>
          </p:nvPr>
        </p:nvSpPr>
        <p:spPr>
          <a:xfrm>
            <a:off x="494334" y="405503"/>
            <a:ext cx="5862064" cy="1317488"/>
          </a:xfrm>
        </p:spPr>
        <p:txBody>
          <a:bodyPr anchor="b">
            <a:normAutofit/>
          </a:bodyPr>
          <a:lstStyle/>
          <a:p>
            <a:r>
              <a:rPr lang="en-AU" dirty="0"/>
              <a:t>Second stage</a:t>
            </a:r>
          </a:p>
        </p:txBody>
      </p:sp>
      <p:sp>
        <p:nvSpPr>
          <p:cNvPr id="3" name="Content Placeholder 2">
            <a:extLst>
              <a:ext uri="{FF2B5EF4-FFF2-40B4-BE49-F238E27FC236}">
                <a16:creationId xmlns:a16="http://schemas.microsoft.com/office/drawing/2014/main" id="{61473379-F784-BFE8-7448-33CA8CC8ED4B}"/>
              </a:ext>
            </a:extLst>
          </p:cNvPr>
          <p:cNvSpPr>
            <a:spLocks noGrp="1"/>
          </p:cNvSpPr>
          <p:nvPr>
            <p:ph idx="1"/>
          </p:nvPr>
        </p:nvSpPr>
        <p:spPr>
          <a:xfrm>
            <a:off x="586409" y="1958009"/>
            <a:ext cx="5677914" cy="4006229"/>
          </a:xfrm>
        </p:spPr>
        <p:txBody>
          <a:bodyPr>
            <a:noAutofit/>
          </a:bodyPr>
          <a:lstStyle/>
          <a:p>
            <a:r>
              <a:rPr lang="en-AU" sz="2400" dirty="0"/>
              <a:t>The foetus moves through the birth canal (vagina). </a:t>
            </a:r>
          </a:p>
          <a:p>
            <a:r>
              <a:rPr lang="en-AU" sz="2400" dirty="0"/>
              <a:t>The amniotic membranes often rupture during this stage (although can occur earlier).</a:t>
            </a:r>
          </a:p>
          <a:p>
            <a:r>
              <a:rPr lang="en-AU" sz="2400" dirty="0"/>
              <a:t>Usually lasts from 20 minutes to 2 hours).</a:t>
            </a:r>
          </a:p>
        </p:txBody>
      </p:sp>
      <p:sp>
        <p:nvSpPr>
          <p:cNvPr id="12" name="Freeform: Shape 11">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A diagram of a baby in a womb&#10;&#10;Description automatically generated">
            <a:extLst>
              <a:ext uri="{FF2B5EF4-FFF2-40B4-BE49-F238E27FC236}">
                <a16:creationId xmlns:a16="http://schemas.microsoft.com/office/drawing/2014/main" id="{657837D4-122D-E4BF-6BD2-4FB6266AB6B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75" r="13444"/>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6765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F51F3904-8B4F-543C-A079-687FEB44A2B0}"/>
              </a:ext>
            </a:extLst>
          </p:cNvPr>
          <p:cNvSpPr>
            <a:spLocks noGrp="1"/>
          </p:cNvSpPr>
          <p:nvPr>
            <p:ph type="title"/>
          </p:nvPr>
        </p:nvSpPr>
        <p:spPr>
          <a:xfrm>
            <a:off x="7790648" y="895376"/>
            <a:ext cx="4351352" cy="713906"/>
          </a:xfrm>
        </p:spPr>
        <p:txBody>
          <a:bodyPr anchor="b">
            <a:normAutofit fontScale="90000"/>
          </a:bodyPr>
          <a:lstStyle/>
          <a:p>
            <a:r>
              <a:rPr lang="en-AU" dirty="0"/>
              <a:t>Third stage</a:t>
            </a:r>
          </a:p>
        </p:txBody>
      </p:sp>
      <p:pic>
        <p:nvPicPr>
          <p:cNvPr id="5" name="Picture 4" descr="Diagram of a diagram showing the stages of a fetus&#10;&#10;Description automatically generated">
            <a:extLst>
              <a:ext uri="{FF2B5EF4-FFF2-40B4-BE49-F238E27FC236}">
                <a16:creationId xmlns:a16="http://schemas.microsoft.com/office/drawing/2014/main" id="{949E1059-689E-F813-0FA6-1AD80648620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378" y="1045597"/>
            <a:ext cx="6268143" cy="4560074"/>
          </a:xfrm>
          <a:prstGeom prst="rect">
            <a:avLst/>
          </a:prstGeom>
        </p:spPr>
      </p:pic>
      <p:sp>
        <p:nvSpPr>
          <p:cNvPr id="3" name="Content Placeholder 2">
            <a:extLst>
              <a:ext uri="{FF2B5EF4-FFF2-40B4-BE49-F238E27FC236}">
                <a16:creationId xmlns:a16="http://schemas.microsoft.com/office/drawing/2014/main" id="{CDE6E1E3-41A6-8B77-9222-50D53EBFDA3D}"/>
              </a:ext>
            </a:extLst>
          </p:cNvPr>
          <p:cNvSpPr>
            <a:spLocks noGrp="1"/>
          </p:cNvSpPr>
          <p:nvPr>
            <p:ph idx="1"/>
          </p:nvPr>
        </p:nvSpPr>
        <p:spPr>
          <a:xfrm>
            <a:off x="7404652" y="1739348"/>
            <a:ext cx="4482548" cy="4641574"/>
          </a:xfrm>
        </p:spPr>
        <p:txBody>
          <a:bodyPr>
            <a:normAutofit/>
          </a:bodyPr>
          <a:lstStyle/>
          <a:p>
            <a:r>
              <a:rPr lang="en-AU" sz="2400" dirty="0"/>
              <a:t>Contractions constrict the blood supply to the placenta. The uterus continues to contract to expel the amnion, chorion and placenta, with the remains of the umbilical cord. </a:t>
            </a:r>
          </a:p>
        </p:txBody>
      </p:sp>
    </p:spTree>
    <p:extLst>
      <p:ext uri="{BB962C8B-B14F-4D97-AF65-F5344CB8AC3E}">
        <p14:creationId xmlns:p14="http://schemas.microsoft.com/office/powerpoint/2010/main" val="2577737893"/>
      </p:ext>
    </p:extLst>
  </p:cSld>
  <p:clrMapOvr>
    <a:masterClrMapping/>
  </p:clrMapOvr>
</p:sld>
</file>

<file path=ppt/theme/theme1.xml><?xml version="1.0" encoding="utf-8"?>
<a:theme xmlns:a="http://schemas.openxmlformats.org/drawingml/2006/main" name="SketchLines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3936</TotalTime>
  <Words>482</Words>
  <Application>Microsoft Office PowerPoint</Application>
  <PresentationFormat>Widescreen</PresentationFormat>
  <Paragraphs>38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Meiryo</vt:lpstr>
      <vt:lpstr>Calibri</vt:lpstr>
      <vt:lpstr>Corbel</vt:lpstr>
      <vt:lpstr>SketchLinesVTI</vt:lpstr>
      <vt:lpstr>PowerPoint Presentation</vt:lpstr>
      <vt:lpstr>Review</vt:lpstr>
      <vt:lpstr>Learning Intentions</vt:lpstr>
      <vt:lpstr>Success criteria</vt:lpstr>
      <vt:lpstr>Birth</vt:lpstr>
      <vt:lpstr>First stage</vt:lpstr>
      <vt:lpstr>PowerPoint Presentation</vt:lpstr>
      <vt:lpstr>Second stage</vt:lpstr>
      <vt:lpstr>Third stage</vt:lpstr>
      <vt:lpstr>Foetal circulation</vt:lpstr>
      <vt:lpstr>PowerPoint Presentation</vt:lpstr>
      <vt:lpstr>PowerPoint Presentation</vt:lpstr>
      <vt:lpstr>Changes to foetal circulation</vt:lpstr>
      <vt:lpstr>PowerPoint Presentation</vt:lpstr>
      <vt:lpstr>Success criteria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Nervous System</dc:title>
  <dc:creator>Kristy</dc:creator>
  <cp:lastModifiedBy>Kristy Johnson</cp:lastModifiedBy>
  <cp:revision>101</cp:revision>
  <dcterms:created xsi:type="dcterms:W3CDTF">2023-02-01T11:31:06Z</dcterms:created>
  <dcterms:modified xsi:type="dcterms:W3CDTF">2024-10-07T10:50:26Z</dcterms:modified>
</cp:coreProperties>
</file>