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316" r:id="rId3"/>
    <p:sldId id="257" r:id="rId4"/>
    <p:sldId id="318" r:id="rId5"/>
    <p:sldId id="322" r:id="rId6"/>
    <p:sldId id="321" r:id="rId7"/>
    <p:sldId id="326" r:id="rId8"/>
    <p:sldId id="327" r:id="rId9"/>
    <p:sldId id="331" r:id="rId10"/>
    <p:sldId id="324" r:id="rId11"/>
    <p:sldId id="323" r:id="rId12"/>
    <p:sldId id="329" r:id="rId13"/>
    <p:sldId id="330" r:id="rId14"/>
    <p:sldId id="32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A6B6"/>
    <a:srgbClr val="D6EDFA"/>
    <a:srgbClr val="FFF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11/10/2023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rst7dIQ4hL8?feature=oembe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GazyH6fQQ4?feature=oembe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iuwrj2D0jY?feature=oembed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-RS80DVvrg?feature=oembed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0" name="Rectangle 3089">
            <a:extLst>
              <a:ext uri="{FF2B5EF4-FFF2-40B4-BE49-F238E27FC236}">
                <a16:creationId xmlns:a16="http://schemas.microsoft.com/office/drawing/2014/main" id="{E217F32C-75AA-4B97-ADFB-5E2C3C7EC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8C0E0-32F3-ED60-6F64-E0DACA6ABC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88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092" name="Rectangle 3091">
            <a:extLst>
              <a:ext uri="{FF2B5EF4-FFF2-40B4-BE49-F238E27FC236}">
                <a16:creationId xmlns:a16="http://schemas.microsoft.com/office/drawing/2014/main" id="{4D76AAEA-AF3A-4616-9F99-E9AA131A5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36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1346268"/>
            <a:ext cx="5618431" cy="3285207"/>
          </a:xfrm>
        </p:spPr>
        <p:txBody>
          <a:bodyPr>
            <a:normAutofit fontScale="90000"/>
          </a:bodyPr>
          <a:lstStyle/>
          <a:p>
            <a:br>
              <a:rPr lang="en-AU" dirty="0">
                <a:solidFill>
                  <a:schemeClr val="bg1"/>
                </a:solidFill>
              </a:rPr>
            </a:br>
            <a:r>
              <a:rPr lang="en-AU" sz="3600" dirty="0">
                <a:solidFill>
                  <a:schemeClr val="bg1"/>
                </a:solidFill>
              </a:rPr>
              <a:t>Operant Conditioning: Case Study </a:t>
            </a:r>
            <a:r>
              <a:rPr lang="en-AU" dirty="0">
                <a:solidFill>
                  <a:schemeClr val="bg1"/>
                </a:solidFill>
              </a:rPr>
              <a:t>Skinner’s 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080" y="4631475"/>
            <a:ext cx="5588349" cy="11502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/>
                </a:solidFill>
              </a:rPr>
              <a:t>ATPSY Year 12 ATAR Psychology</a:t>
            </a:r>
            <a:endParaRPr lang="en-AU" dirty="0">
              <a:solidFill>
                <a:schemeClr val="bg1"/>
              </a:solidFill>
            </a:endParaRPr>
          </a:p>
          <a:p>
            <a:pPr>
              <a:lnSpc>
                <a:spcPct val="120000"/>
              </a:lnSpc>
            </a:pP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C5C1-9233-D029-EFD1-B322BCDF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Schedule of reinforcement">
            <a:hlinkClick r:id="" action="ppaction://media"/>
            <a:extLst>
              <a:ext uri="{FF2B5EF4-FFF2-40B4-BE49-F238E27FC236}">
                <a16:creationId xmlns:a16="http://schemas.microsoft.com/office/drawing/2014/main" id="{A9BDBD69-1A85-0CD1-7033-000FB522015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10714" y="140393"/>
            <a:ext cx="8770571" cy="65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4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3B74-DC0E-0734-DD5E-685394A7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BF Skinner Foundation - Pigeon Ping Pong Clip">
            <a:hlinkClick r:id="" action="ppaction://media"/>
            <a:extLst>
              <a:ext uri="{FF2B5EF4-FFF2-40B4-BE49-F238E27FC236}">
                <a16:creationId xmlns:a16="http://schemas.microsoft.com/office/drawing/2014/main" id="{3AF91AE6-E6D4-D4CE-D004-12E4C194DCC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26443" y="77196"/>
            <a:ext cx="8939114" cy="670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37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791F-6218-76DA-EBB7-E5ACDEB8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Strengths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B6BC9-0383-C0BA-E1EF-1EA48770B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Simplicity of procedure and design</a:t>
            </a:r>
          </a:p>
          <a:p>
            <a:r>
              <a:rPr lang="en-AU" dirty="0"/>
              <a:t>Reliable and generalisable to many other species</a:t>
            </a:r>
          </a:p>
          <a:p>
            <a:r>
              <a:rPr lang="en-AU" dirty="0"/>
              <a:t>Adaptable to many learning conditions (shapes, colours, etc) for both classical and operant conditioning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12221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C24E-C6C8-4FAE-ABA2-71E7426CE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EDF8B-981E-230C-E45A-1FB05AC88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Over-simplifies learning</a:t>
            </a:r>
          </a:p>
          <a:p>
            <a:r>
              <a:rPr lang="en-AU" dirty="0"/>
              <a:t>Reduces all behaviours/stimuli etc to “good or bad”</a:t>
            </a:r>
          </a:p>
          <a:p>
            <a:r>
              <a:rPr lang="en-AU" dirty="0"/>
              <a:t>Assumes that we are all “blank slates” when it comes to learning, </a:t>
            </a:r>
            <a:r>
              <a:rPr lang="en-AU" dirty="0" err="1"/>
              <a:t>ie</a:t>
            </a:r>
            <a:r>
              <a:rPr lang="en-AU" dirty="0"/>
              <a:t> ignores genetic or other cognitive influences, so not entirely generalisable to humans .</a:t>
            </a:r>
          </a:p>
        </p:txBody>
      </p:sp>
    </p:spTree>
    <p:extLst>
      <p:ext uri="{BB962C8B-B14F-4D97-AF65-F5344CB8AC3E}">
        <p14:creationId xmlns:p14="http://schemas.microsoft.com/office/powerpoint/2010/main" val="970859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Compare the effectiveness of different reinforcement schedules</a:t>
            </a:r>
          </a:p>
          <a:p>
            <a:pPr marL="457200" indent="-457200">
              <a:buAutoNum type="arabicPeriod"/>
            </a:pPr>
            <a:r>
              <a:rPr lang="en-AU" sz="2400" dirty="0"/>
              <a:t>Describe the procedures, findings, limitations and strengths of Skinner’s Box experiment. 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2576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1E6B1-1C6C-4998-9A10-5BD55C2D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2912"/>
            <a:ext cx="5295569" cy="1822123"/>
          </a:xfrm>
        </p:spPr>
        <p:txBody>
          <a:bodyPr anchor="b">
            <a:normAutofit/>
          </a:bodyPr>
          <a:lstStyle/>
          <a:p>
            <a:r>
              <a:rPr lang="en-AU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650EA-2731-46FB-8959-3C595EE20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720"/>
            <a:ext cx="5181599" cy="3467518"/>
          </a:xfrm>
        </p:spPr>
        <p:txBody>
          <a:bodyPr anchor="t">
            <a:normAutofit/>
          </a:bodyPr>
          <a:lstStyle/>
          <a:p>
            <a:r>
              <a:rPr lang="en-AU"/>
              <a:t>Exam Questions:14 minutes</a:t>
            </a:r>
          </a:p>
          <a:p>
            <a:endParaRPr lang="en-AU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Online Media 4" title="14 Minute Timer Countdown - Colorful">
            <a:hlinkClick r:id="" action="ppaction://media"/>
            <a:extLst>
              <a:ext uri="{FF2B5EF4-FFF2-40B4-BE49-F238E27FC236}">
                <a16:creationId xmlns:a16="http://schemas.microsoft.com/office/drawing/2014/main" id="{2BF78606-138D-0041-0400-8F0D9BE0891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7673130" y="1616063"/>
            <a:ext cx="3774974" cy="21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46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1143000" lvl="2" indent="-2286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schedules of reinforcement – fixed, variable, interval and ratio</a:t>
            </a:r>
          </a:p>
          <a:p>
            <a:pPr marL="1143000" lvl="2" indent="-228600">
              <a:lnSpc>
                <a:spcPct val="115000"/>
              </a:lnSpc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AU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study: Skinner box (Skinner, 1948)</a:t>
            </a:r>
          </a:p>
          <a:p>
            <a:pPr marL="457200" lvl="1">
              <a:lnSpc>
                <a:spcPct val="115000"/>
              </a:lnSpc>
              <a:spcAft>
                <a:spcPts val="600"/>
              </a:spcAft>
            </a:pPr>
            <a:endParaRPr lang="en-AU" sz="2800" dirty="0">
              <a:effectLst/>
              <a:latin typeface="Calibri" panose="020F0502020204030204" pitchFamily="34" charset="0"/>
              <a:ea typeface="Yu Mincho" panose="020B0400000000000000" pitchFamily="18" charset="-128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600"/>
              </a:spcAft>
              <a:buFont typeface="Wingdings" panose="05000000000000000000" pitchFamily="2" charset="2"/>
              <a:buChar char=""/>
            </a:pPr>
            <a:endParaRPr lang="en-AU" sz="28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endParaRPr lang="en-AU" sz="32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E017-0799-1E9D-A4F9-D3EC7A50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288C8-9A44-05F5-820D-A98672E88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AU" sz="2400" dirty="0"/>
              <a:t>Compare the effectiveness of different reinforcement schedules</a:t>
            </a:r>
          </a:p>
          <a:p>
            <a:pPr marL="457200" indent="-457200">
              <a:buAutoNum type="arabicPeriod"/>
            </a:pPr>
            <a:r>
              <a:rPr lang="en-AU" sz="2400" dirty="0"/>
              <a:t>Describe the procedures, findings, limitations and strengths of Skinner’s Box experiment. </a:t>
            </a:r>
          </a:p>
          <a:p>
            <a:pPr marL="457200" indent="-457200">
              <a:buAutoNum type="arabicPeriod"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329755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2AE12-F9D0-7F6A-CE5F-7946AE0E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Online Media 3" title="B.F. Skinner's Shaping Experiment (&quot;Skinner's Box&quot;)">
            <a:hlinkClick r:id="" action="ppaction://media"/>
            <a:extLst>
              <a:ext uri="{FF2B5EF4-FFF2-40B4-BE49-F238E27FC236}">
                <a16:creationId xmlns:a16="http://schemas.microsoft.com/office/drawing/2014/main" id="{3892F7BF-0AB7-B335-2E5B-CC76A19F037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72822" y="111977"/>
            <a:ext cx="8846355" cy="66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D9DA0-F6A3-D734-6ACC-3FC5DFA15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Reinforcement schedules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57A25-1361-3DBB-B0EE-C0735F538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655" y="2312276"/>
            <a:ext cx="10575635" cy="4103504"/>
          </a:xfrm>
        </p:spPr>
        <p:txBody>
          <a:bodyPr>
            <a:normAutofit/>
          </a:bodyPr>
          <a:lstStyle/>
          <a:p>
            <a:r>
              <a:rPr lang="en-AU" sz="2400" dirty="0"/>
              <a:t>Continuous reinforcement is most effective when learning a new behaviour (linking neutral stimulus to unconditioned stimulus and response).</a:t>
            </a:r>
          </a:p>
          <a:p>
            <a:r>
              <a:rPr lang="en-AU" sz="2400" dirty="0"/>
              <a:t>Interval reinforcement strengthens learned behaviours by preventing extinction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39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CCF7-C347-6033-4183-A6000358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081AC-3D3B-E9D5-62FC-4FDDB7F3F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8E048-CF2F-5F26-9822-E4DA21324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0"/>
            <a:ext cx="10271760" cy="684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60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63A5-4C26-3449-5234-AD90BE0F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8238E-491C-EE68-6B78-D8F449B0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2400" dirty="0"/>
              <a:t>Intervals could also be:</a:t>
            </a:r>
          </a:p>
          <a:p>
            <a:r>
              <a:rPr lang="en-AU" sz="2400" dirty="0"/>
              <a:t>Fixed, </a:t>
            </a:r>
            <a:r>
              <a:rPr lang="en-AU" sz="2400" dirty="0" err="1"/>
              <a:t>eg</a:t>
            </a:r>
            <a:r>
              <a:rPr lang="en-AU" sz="2400" dirty="0"/>
              <a:t> reward every hour</a:t>
            </a:r>
          </a:p>
          <a:p>
            <a:r>
              <a:rPr lang="en-AU" sz="2400" dirty="0"/>
              <a:t>Variable, </a:t>
            </a:r>
            <a:r>
              <a:rPr lang="en-AU" sz="2400" dirty="0" err="1"/>
              <a:t>eg</a:t>
            </a:r>
            <a:r>
              <a:rPr lang="en-AU" sz="2400" dirty="0"/>
              <a:t> random timing or number of prompts</a:t>
            </a:r>
          </a:p>
          <a:p>
            <a:r>
              <a:rPr lang="en-AU" sz="2400" dirty="0"/>
              <a:t>Ratio, </a:t>
            </a:r>
            <a:r>
              <a:rPr lang="en-AU" sz="2400" dirty="0" err="1"/>
              <a:t>eg</a:t>
            </a:r>
            <a:r>
              <a:rPr lang="en-AU" sz="2400" dirty="0"/>
              <a:t> reward every three prompts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7048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F700-1EDB-F353-2B67-48A0B5B33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F7253-149F-2AE0-8BAD-3D3F366EA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4B7E6-822B-83FA-0308-D1A8387BE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" y="26102"/>
            <a:ext cx="11619346" cy="6994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00213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13644</TotalTime>
  <Words>221</Words>
  <Application>Microsoft Office PowerPoint</Application>
  <PresentationFormat>Widescreen</PresentationFormat>
  <Paragraphs>30</Paragraphs>
  <Slides>14</Slides>
  <Notes>0</Notes>
  <HiddenSlides>0</HiddenSlides>
  <MMClips>4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Calibri</vt:lpstr>
      <vt:lpstr>Corbel</vt:lpstr>
      <vt:lpstr>Courier New</vt:lpstr>
      <vt:lpstr>Wingdings</vt:lpstr>
      <vt:lpstr>SketchLinesVTI</vt:lpstr>
      <vt:lpstr> Operant Conditioning: Case Study Skinner’s Box</vt:lpstr>
      <vt:lpstr>Review</vt:lpstr>
      <vt:lpstr>Learning Intentions</vt:lpstr>
      <vt:lpstr>Success Criteria</vt:lpstr>
      <vt:lpstr>PowerPoint Presentation</vt:lpstr>
      <vt:lpstr>Reinforcement schedules</vt:lpstr>
      <vt:lpstr>PowerPoint Presentation</vt:lpstr>
      <vt:lpstr>Intervals</vt:lpstr>
      <vt:lpstr>PowerPoint Presentation</vt:lpstr>
      <vt:lpstr>PowerPoint Presentation</vt:lpstr>
      <vt:lpstr>PowerPoint Presentation</vt:lpstr>
      <vt:lpstr>Strengths</vt:lpstr>
      <vt:lpstr>Weaknesses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91</cp:revision>
  <dcterms:created xsi:type="dcterms:W3CDTF">2023-02-01T11:31:06Z</dcterms:created>
  <dcterms:modified xsi:type="dcterms:W3CDTF">2023-11-10T03:48:36Z</dcterms:modified>
</cp:coreProperties>
</file>