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257" r:id="rId4"/>
    <p:sldId id="332" r:id="rId5"/>
    <p:sldId id="333" r:id="rId6"/>
    <p:sldId id="337" r:id="rId7"/>
    <p:sldId id="334" r:id="rId8"/>
    <p:sldId id="335" r:id="rId9"/>
    <p:sldId id="338" r:id="rId10"/>
    <p:sldId id="339" r:id="rId11"/>
    <p:sldId id="3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TVnQq5bo6s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k6H7Ukp6T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8C0E0-32F3-ED60-6F64-E0DACA6A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92" name="Rectangle 3091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 fontScale="90000"/>
          </a:bodyPr>
          <a:lstStyle/>
          <a:p>
            <a:br>
              <a:rPr lang="en-AU" dirty="0">
                <a:solidFill>
                  <a:schemeClr val="bg1"/>
                </a:solidFill>
              </a:rPr>
            </a:br>
            <a:r>
              <a:rPr lang="en-AU" sz="3600" dirty="0">
                <a:solidFill>
                  <a:schemeClr val="bg1"/>
                </a:solidFill>
              </a:rPr>
              <a:t>Operant Conditioning: Case Study </a:t>
            </a:r>
            <a:br>
              <a:rPr lang="en-AU" sz="3600" dirty="0">
                <a:solidFill>
                  <a:schemeClr val="bg1"/>
                </a:solidFill>
              </a:rPr>
            </a:br>
            <a:r>
              <a:rPr lang="en-AU" sz="3600" dirty="0">
                <a:solidFill>
                  <a:schemeClr val="bg1"/>
                </a:solidFill>
              </a:rPr>
              <a:t>Thorndike Law of Effect 1989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080" y="4631475"/>
            <a:ext cx="5588349" cy="115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ATPSY Year 12 ATAR Psychology</a:t>
            </a:r>
            <a:endParaRPr lang="en-AU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2335-FDE9-8BEC-0E76-BEC957FE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EE1E-9940-6D64-96DF-4D066299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IV:</a:t>
            </a:r>
          </a:p>
          <a:p>
            <a:r>
              <a:rPr lang="en-AU" dirty="0"/>
              <a:t>DV:</a:t>
            </a:r>
          </a:p>
          <a:p>
            <a:r>
              <a:rPr lang="en-AU" dirty="0"/>
              <a:t>CV:</a:t>
            </a:r>
          </a:p>
          <a:p>
            <a:r>
              <a:rPr lang="en-AU" dirty="0"/>
              <a:t>EV:</a:t>
            </a:r>
          </a:p>
          <a:p>
            <a:r>
              <a:rPr lang="en-AU" dirty="0"/>
              <a:t>Findings:</a:t>
            </a:r>
          </a:p>
        </p:txBody>
      </p:sp>
    </p:spTree>
    <p:extLst>
      <p:ext uri="{BB962C8B-B14F-4D97-AF65-F5344CB8AC3E}">
        <p14:creationId xmlns:p14="http://schemas.microsoft.com/office/powerpoint/2010/main" val="412104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C2C4-29C4-D497-5EE3-F5CDEE77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93DB-1798-5562-54DE-B74B5A57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AU" sz="2400" dirty="0"/>
              <a:t>Summarise the procedure of Thorndike’s cage experiments.</a:t>
            </a:r>
          </a:p>
          <a:p>
            <a:pPr marL="342900" indent="-342900">
              <a:buAutoNum type="arabicPeriod"/>
            </a:pPr>
            <a:r>
              <a:rPr lang="en-AU" sz="2400" dirty="0"/>
              <a:t>State The Law of Effect</a:t>
            </a:r>
          </a:p>
          <a:p>
            <a:pPr marL="342900" indent="-342900">
              <a:buAutoNum type="arabicPeriod"/>
            </a:pPr>
            <a:r>
              <a:rPr lang="en-AU" sz="2400" dirty="0"/>
              <a:t>Apply Operant Conditioning to Thorndike’s Experiment </a:t>
            </a:r>
          </a:p>
          <a:p>
            <a:pPr marL="342900" indent="-342900">
              <a:buAutoNum type="arabicPeriod"/>
            </a:pPr>
            <a:r>
              <a:rPr lang="en-AU" sz="2400" dirty="0"/>
              <a:t>Compare classical conditioning to operant conditioning</a:t>
            </a:r>
          </a:p>
        </p:txBody>
      </p:sp>
    </p:spTree>
    <p:extLst>
      <p:ext uri="{BB962C8B-B14F-4D97-AF65-F5344CB8AC3E}">
        <p14:creationId xmlns:p14="http://schemas.microsoft.com/office/powerpoint/2010/main" val="54737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n-AU" dirty="0"/>
              <a:t>Exam Questions:14 minutes</a:t>
            </a:r>
          </a:p>
          <a:p>
            <a:endParaRPr lang="en-A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Online Media 3" title="⏰ GOOGLE TIMER - 14 minute countdown Timer with Alarm ⏰">
            <a:hlinkClick r:id="" action="ppaction://media"/>
            <a:extLst>
              <a:ext uri="{FF2B5EF4-FFF2-40B4-BE49-F238E27FC236}">
                <a16:creationId xmlns:a16="http://schemas.microsoft.com/office/drawing/2014/main" id="{54E35EDC-CAB0-CA93-D6F8-AA898FB2C40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17287" y="1607705"/>
            <a:ext cx="3260313" cy="18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457200" lvl="1">
              <a:lnSpc>
                <a:spcPct val="115000"/>
              </a:lnSpc>
              <a:spcAft>
                <a:spcPts val="600"/>
              </a:spcAf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study: Law of effect (Thorndike, 1898)</a:t>
            </a:r>
          </a:p>
          <a:p>
            <a:pPr marL="457200" lvl="1">
              <a:lnSpc>
                <a:spcPct val="115000"/>
              </a:lnSpc>
              <a:spcAft>
                <a:spcPts val="600"/>
              </a:spcAft>
            </a:pPr>
            <a:endParaRPr lang="en-AU" sz="2800" dirty="0">
              <a:effectLst/>
              <a:highlight>
                <a:srgbClr val="FFFF00"/>
              </a:highlight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AU" sz="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C2C4-29C4-D497-5EE3-F5CDEE77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93DB-1798-5562-54DE-B74B5A57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AU" sz="2400" dirty="0"/>
              <a:t>Summarise the procedure, findings, strengths and limitations of Thorndike’s cage experiments.</a:t>
            </a:r>
          </a:p>
          <a:p>
            <a:pPr marL="342900" indent="-342900">
              <a:buAutoNum type="arabicPeriod"/>
            </a:pPr>
            <a:r>
              <a:rPr lang="en-AU" sz="2400" dirty="0"/>
              <a:t>State The Law of Effect</a:t>
            </a:r>
          </a:p>
          <a:p>
            <a:pPr marL="342900" indent="-342900">
              <a:buAutoNum type="arabicPeriod"/>
            </a:pPr>
            <a:r>
              <a:rPr lang="en-AU" sz="2400" dirty="0"/>
              <a:t>Apply Operant Conditioning to Thorndike’s Experiment </a:t>
            </a:r>
          </a:p>
        </p:txBody>
      </p:sp>
    </p:spTree>
    <p:extLst>
      <p:ext uri="{BB962C8B-B14F-4D97-AF65-F5344CB8AC3E}">
        <p14:creationId xmlns:p14="http://schemas.microsoft.com/office/powerpoint/2010/main" val="246679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2563-CAC1-2137-197A-A38D7C8F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Edward Thorndike (1898)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8CD0-3241-3C89-52EE-DFCB22DF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rgbClr val="282828"/>
                </a:solidFill>
                <a:latin typeface="+mj-lt"/>
              </a:rPr>
              <a:t>The Law of Effect:</a:t>
            </a:r>
          </a:p>
          <a:p>
            <a:r>
              <a:rPr lang="en-AU" sz="2400" dirty="0">
                <a:solidFill>
                  <a:srgbClr val="282828"/>
                </a:solidFill>
                <a:latin typeface="+mj-lt"/>
              </a:rPr>
              <a:t>“Responses that produce a satisfying effect in a particular situation become more likely to occur again in that situation, and responses that produce a discomforting effect become less likely to occur again in that situation”</a:t>
            </a:r>
            <a:endParaRPr lang="en-AU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EB188-0AD9-DDDF-8E8D-0CF1F11A0B52}"/>
              </a:ext>
            </a:extLst>
          </p:cNvPr>
          <p:cNvSpPr txBox="1"/>
          <p:nvPr/>
        </p:nvSpPr>
        <p:spPr>
          <a:xfrm>
            <a:off x="830510" y="5939406"/>
            <a:ext cx="10620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i="1" dirty="0">
                <a:solidFill>
                  <a:srgbClr val="0070C0"/>
                </a:solidFill>
              </a:rPr>
              <a:t>What is another word for ‘satisfying effect’? ‘discomforting effect’?</a:t>
            </a:r>
          </a:p>
        </p:txBody>
      </p:sp>
    </p:spTree>
    <p:extLst>
      <p:ext uri="{BB962C8B-B14F-4D97-AF65-F5344CB8AC3E}">
        <p14:creationId xmlns:p14="http://schemas.microsoft.com/office/powerpoint/2010/main" val="299771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58C3-D26F-DCC6-2266-30C29ACB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VENN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F5EE-748A-10B9-3409-70B684F22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394" y="2365695"/>
            <a:ext cx="5721292" cy="4186107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8000" dirty="0">
                <a:solidFill>
                  <a:srgbClr val="1F2937"/>
                </a:solidFill>
                <a:latin typeface="ClearSans"/>
              </a:rPr>
              <a:t>the response is a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reflex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>
                <a:solidFill>
                  <a:srgbClr val="1F2937"/>
                </a:solidFill>
                <a:latin typeface="ClearSans"/>
              </a:rPr>
              <a:t>the response is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involuntary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>
                <a:solidFill>
                  <a:srgbClr val="1F2937"/>
                </a:solidFill>
                <a:latin typeface="ClearSans"/>
              </a:rPr>
              <a:t>the response is voluntary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behaviour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>
                <a:solidFill>
                  <a:srgbClr val="1F2937"/>
                </a:solidFill>
                <a:latin typeface="ClearSans"/>
              </a:rPr>
              <a:t>the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stimulus is new 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to the animal.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>
                <a:solidFill>
                  <a:srgbClr val="1F2937"/>
                </a:solidFill>
                <a:latin typeface="ClearSans"/>
              </a:rPr>
              <a:t>the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behaviour is new 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to the animal.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>
                <a:solidFill>
                  <a:srgbClr val="1F2937"/>
                </a:solidFill>
                <a:latin typeface="ClearSans"/>
              </a:rPr>
              <a:t>the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response follows 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the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stimulus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>
                <a:solidFill>
                  <a:srgbClr val="1F2937"/>
                </a:solidFill>
                <a:latin typeface="ClearSans"/>
              </a:rPr>
              <a:t>the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response precedes 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the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reward or punishment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.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C16D3-13E5-FF6C-C42E-856B2BA1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301" y="2181138"/>
            <a:ext cx="5452843" cy="4479721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8000" dirty="0">
                <a:solidFill>
                  <a:srgbClr val="1F2937"/>
                </a:solidFill>
                <a:latin typeface="ClearSans"/>
              </a:rPr>
              <a:t>association occurs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whether the stimulus is pleasurable or not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b="1" dirty="0">
                <a:solidFill>
                  <a:srgbClr val="1F2937"/>
                </a:solidFill>
                <a:latin typeface="ClearSans"/>
              </a:rPr>
              <a:t>reward leads to repetition 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while punishment leads to extinction.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>
                <a:solidFill>
                  <a:srgbClr val="1F2937"/>
                </a:solidFill>
                <a:latin typeface="ClearSans"/>
              </a:rPr>
              <a:t>strength of conditioning is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measured by speed of response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dirty="0">
                <a:solidFill>
                  <a:srgbClr val="1F2937"/>
                </a:solidFill>
                <a:latin typeface="ClearSans"/>
              </a:rPr>
              <a:t>strength is </a:t>
            </a:r>
            <a:r>
              <a:rPr lang="en-AU" sz="8000" b="1" dirty="0">
                <a:solidFill>
                  <a:srgbClr val="1F2937"/>
                </a:solidFill>
                <a:latin typeface="ClearSans"/>
              </a:rPr>
              <a:t>measured by rate of behaviour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8000" b="1" dirty="0">
                <a:solidFill>
                  <a:srgbClr val="1F2937"/>
                </a:solidFill>
                <a:latin typeface="ClearSans"/>
              </a:rPr>
              <a:t>extinction</a:t>
            </a:r>
            <a:r>
              <a:rPr lang="en-AU" sz="8000" dirty="0">
                <a:solidFill>
                  <a:srgbClr val="1F2937"/>
                </a:solidFill>
                <a:latin typeface="ClearSans"/>
              </a:rPr>
              <a:t> occurs if unconditioned stimulus is not paired with conditioned stimulus frequently enough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9A2AE-A9CB-D360-6B85-9AFDFEB9B5B9}"/>
              </a:ext>
            </a:extLst>
          </p:cNvPr>
          <p:cNvSpPr txBox="1"/>
          <p:nvPr/>
        </p:nvSpPr>
        <p:spPr>
          <a:xfrm>
            <a:off x="3682767" y="2508308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5548A-C9A9-025E-092C-97F4D89BEAE7}"/>
              </a:ext>
            </a:extLst>
          </p:cNvPr>
          <p:cNvSpPr txBox="1"/>
          <p:nvPr/>
        </p:nvSpPr>
        <p:spPr>
          <a:xfrm>
            <a:off x="5095167" y="3429000"/>
            <a:ext cx="5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75D2C-537E-716F-33F6-A8B8FB38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741" y="2935181"/>
            <a:ext cx="682811" cy="493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9D0B9-DF9E-C406-2415-A99D1F37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552" y="3921083"/>
            <a:ext cx="682811" cy="499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08361-4248-B98C-A438-829B31F9D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325" y="4419262"/>
            <a:ext cx="621846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A0E1D5-F2FD-B3DB-0493-F2E6033D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12" y="4873245"/>
            <a:ext cx="682811" cy="499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80AEA-064C-1803-E52F-9DEBEC7DE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976" y="5732343"/>
            <a:ext cx="621846" cy="493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8B1454-CCD9-D65A-0A20-D07EB8702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110" y="2688271"/>
            <a:ext cx="621846" cy="493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768AB0-FEBD-19EE-C3E3-A4EFAD1A9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222" y="2682175"/>
            <a:ext cx="682811" cy="4999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79C445-C9D9-2032-0DC7-9653B710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53" y="3548374"/>
            <a:ext cx="682811" cy="4999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D78D9D-DE10-F811-0995-DBFFC2E42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941" y="3548374"/>
            <a:ext cx="621846" cy="4938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0A972F-16A4-74B6-E249-D235E0F53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316" y="4373330"/>
            <a:ext cx="682811" cy="4999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1971B8-20A5-E30A-3142-C56D414B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991" y="5238524"/>
            <a:ext cx="621846" cy="4938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D3FF31-6BB7-C067-EB59-C965AD51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579" y="6410901"/>
            <a:ext cx="682811" cy="4999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D17E4C-5D94-EDB0-96D9-DADB8D156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998" y="6400399"/>
            <a:ext cx="62184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1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F10-592C-C768-3F4E-DC765553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93" y="442220"/>
            <a:ext cx="10108733" cy="1345269"/>
          </a:xfrm>
        </p:spPr>
        <p:txBody>
          <a:bodyPr>
            <a:normAutofit fontScale="90000"/>
          </a:bodyPr>
          <a:lstStyle/>
          <a:p>
            <a:r>
              <a:rPr lang="en-AU" dirty="0"/>
              <a:t>Operant conditioning vs classical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DDB6-5BCF-D6AE-07F9-C84B44C2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793" y="2306972"/>
            <a:ext cx="10008065" cy="3624045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282828"/>
                </a:solidFill>
                <a:latin typeface="+mj-lt"/>
              </a:rPr>
              <a:t>Whereas classical conditioning depends on developing associations between events, operant conditioning involves learning from the consequences of our behaviour.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786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034F9C-3A75-FC31-0750-6AA03B66D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56" r="47206" b="13639"/>
          <a:stretch/>
        </p:blipFill>
        <p:spPr>
          <a:xfrm>
            <a:off x="10632" y="442913"/>
            <a:ext cx="4012063" cy="24196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42B5-24D4-FE9E-687C-F3C6EED7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564" y="341745"/>
            <a:ext cx="5800436" cy="6040582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+mj-lt"/>
              </a:rPr>
              <a:t>Thorndike studied learning in animals (usually cats).  He devised a classic experiment in which he used a puzzle box to empirically test the laws of learning.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What do we mean by empirical testing?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10F3B-787B-D133-BB4A-6EDBC7444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37" r="-2859" b="13529"/>
          <a:stretch/>
        </p:blipFill>
        <p:spPr>
          <a:xfrm>
            <a:off x="10632" y="2862550"/>
            <a:ext cx="4252685" cy="28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7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AABF-FBD2-F7F1-3456-3FABC11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Thorndike - Law of Effect">
            <a:hlinkClick r:id="" action="ppaction://media"/>
            <a:extLst>
              <a:ext uri="{FF2B5EF4-FFF2-40B4-BE49-F238E27FC236}">
                <a16:creationId xmlns:a16="http://schemas.microsoft.com/office/drawing/2014/main" id="{1719F0AE-37AF-0F4E-75F5-35BF58CD941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4247" y="98047"/>
            <a:ext cx="8883506" cy="666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13813</TotalTime>
  <Words>326</Words>
  <Application>Microsoft Office PowerPoint</Application>
  <PresentationFormat>Widescreen</PresentationFormat>
  <Paragraphs>46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Meiryo</vt:lpstr>
      <vt:lpstr>Arial</vt:lpstr>
      <vt:lpstr>Calibri</vt:lpstr>
      <vt:lpstr>ClearSans</vt:lpstr>
      <vt:lpstr>Corbel</vt:lpstr>
      <vt:lpstr>Wingdings</vt:lpstr>
      <vt:lpstr>SketchLinesVTI</vt:lpstr>
      <vt:lpstr> Operant Conditioning: Case Study  Thorndike Law of Effect 1989</vt:lpstr>
      <vt:lpstr>Review</vt:lpstr>
      <vt:lpstr>Learning Intentions</vt:lpstr>
      <vt:lpstr>Success Criteria</vt:lpstr>
      <vt:lpstr>Edward Thorndike (1898)</vt:lpstr>
      <vt:lpstr>VENN DIAGRAM</vt:lpstr>
      <vt:lpstr>Operant conditioning vs classical conditioning</vt:lpstr>
      <vt:lpstr>PowerPoint Presentation</vt:lpstr>
      <vt:lpstr>PowerPoint Presentation</vt:lpstr>
      <vt:lpstr>Experimental Design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95</cp:revision>
  <dcterms:created xsi:type="dcterms:W3CDTF">2023-02-01T11:31:06Z</dcterms:created>
  <dcterms:modified xsi:type="dcterms:W3CDTF">2023-11-17T02:17:58Z</dcterms:modified>
</cp:coreProperties>
</file>