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16" r:id="rId3"/>
    <p:sldId id="257" r:id="rId4"/>
    <p:sldId id="318" r:id="rId5"/>
    <p:sldId id="320" r:id="rId6"/>
    <p:sldId id="321" r:id="rId7"/>
    <p:sldId id="323" r:id="rId8"/>
    <p:sldId id="322" r:id="rId9"/>
    <p:sldId id="324" r:id="rId10"/>
    <p:sldId id="325" r:id="rId11"/>
    <p:sldId id="326" r:id="rId12"/>
    <p:sldId id="327" r:id="rId13"/>
    <p:sldId id="329" r:id="rId14"/>
    <p:sldId id="328" r:id="rId15"/>
    <p:sldId id="331" r:id="rId16"/>
    <p:sldId id="330" r:id="rId17"/>
    <p:sldId id="3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6B6"/>
    <a:srgbClr val="D6EDFA"/>
    <a:srgbClr val="FFF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11/17/2023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11/17/2023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11/17/2023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11/17/2023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11/17/2023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11/17/2023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11/17/2023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11/17/2023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11/17/2023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11/17/2023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11/17/2023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11/17/2023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XHIhkM1cAv4?feature=oembe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yiuwrj2D0jY?feature=oemb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Vemu_9HbLxg?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818C0E0-32F3-ED60-6F64-E0DACA6ABC2E}"/>
              </a:ext>
            </a:extLst>
          </p:cNvPr>
          <p:cNvPicPr>
            <a:picLocks noChangeAspect="1"/>
          </p:cNvPicPr>
          <p:nvPr/>
        </p:nvPicPr>
        <p:blipFill rotWithShape="1">
          <a:blip r:embed="rId2"/>
          <a:srcRect r="888" b="-1"/>
          <a:stretch/>
        </p:blipFill>
        <p:spPr>
          <a:xfrm>
            <a:off x="20" y="10"/>
            <a:ext cx="12191980" cy="6857990"/>
          </a:xfrm>
          <a:prstGeom prst="rect">
            <a:avLst/>
          </a:prstGeom>
        </p:spPr>
      </p:pic>
      <p:sp>
        <p:nvSpPr>
          <p:cNvPr id="3092" name="Rectangle 3091">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5999" y="1346268"/>
            <a:ext cx="5618431" cy="3285207"/>
          </a:xfrm>
        </p:spPr>
        <p:txBody>
          <a:bodyPr>
            <a:normAutofit fontScale="90000"/>
          </a:bodyPr>
          <a:lstStyle/>
          <a:p>
            <a:br>
              <a:rPr lang="en-AU" dirty="0">
                <a:solidFill>
                  <a:schemeClr val="bg1"/>
                </a:solidFill>
              </a:rPr>
            </a:br>
            <a:r>
              <a:rPr lang="en-AU" sz="3600" dirty="0">
                <a:solidFill>
                  <a:schemeClr val="bg1"/>
                </a:solidFill>
              </a:rPr>
              <a:t>Operant Conditioning: Case Study </a:t>
            </a:r>
            <a:r>
              <a:rPr lang="en-AU" dirty="0">
                <a:solidFill>
                  <a:schemeClr val="bg1"/>
                </a:solidFill>
              </a:rPr>
              <a:t>Skinner’s Box</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126080" y="4631475"/>
            <a:ext cx="5588349" cy="1150200"/>
          </a:xfrm>
        </p:spPr>
        <p:txBody>
          <a:bodyPr>
            <a:normAutofit/>
          </a:bodyPr>
          <a:lstStyle/>
          <a:p>
            <a:pPr>
              <a:lnSpc>
                <a:spcPct val="120000"/>
              </a:lnSpc>
            </a:pPr>
            <a:r>
              <a:rPr lang="en-US" dirty="0">
                <a:solidFill>
                  <a:schemeClr val="bg1"/>
                </a:solidFill>
              </a:rPr>
              <a:t>ATPSY Year 12 ATAR Psychology</a:t>
            </a:r>
            <a:endParaRPr lang="en-AU" dirty="0">
              <a:solidFill>
                <a:schemeClr val="bg1"/>
              </a:solidFill>
            </a:endParaRPr>
          </a:p>
          <a:p>
            <a:pPr>
              <a:lnSpc>
                <a:spcPct val="120000"/>
              </a:lnSpc>
            </a:pPr>
            <a:endParaRPr lang="en-AU" dirty="0">
              <a:solidFill>
                <a:schemeClr val="bg1"/>
              </a:solidFill>
            </a:endParaRPr>
          </a:p>
        </p:txBody>
      </p:sp>
    </p:spTree>
    <p:extLst>
      <p:ext uri="{BB962C8B-B14F-4D97-AF65-F5344CB8AC3E}">
        <p14:creationId xmlns:p14="http://schemas.microsoft.com/office/powerpoint/2010/main" val="617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73D4-ACEF-4F63-BB34-243BC887C51E}"/>
              </a:ext>
            </a:extLst>
          </p:cNvPr>
          <p:cNvSpPr>
            <a:spLocks noGrp="1"/>
          </p:cNvSpPr>
          <p:nvPr>
            <p:ph type="title"/>
          </p:nvPr>
        </p:nvSpPr>
        <p:spPr/>
        <p:txBody>
          <a:bodyPr>
            <a:normAutofit/>
          </a:bodyPr>
          <a:lstStyle/>
          <a:p>
            <a:r>
              <a:rPr lang="en-AU" dirty="0">
                <a:solidFill>
                  <a:srgbClr val="282828"/>
                </a:solidFill>
                <a:latin typeface="Lato" panose="020F0502020204030203" pitchFamily="34" charset="0"/>
              </a:rPr>
              <a:t>Retention</a:t>
            </a:r>
            <a:endParaRPr lang="en-AU" dirty="0"/>
          </a:p>
        </p:txBody>
      </p:sp>
      <p:sp>
        <p:nvSpPr>
          <p:cNvPr id="3" name="Content Placeholder 2">
            <a:extLst>
              <a:ext uri="{FF2B5EF4-FFF2-40B4-BE49-F238E27FC236}">
                <a16:creationId xmlns:a16="http://schemas.microsoft.com/office/drawing/2014/main" id="{058369FB-92B1-2907-C9AB-4365744EFBD7}"/>
              </a:ext>
            </a:extLst>
          </p:cNvPr>
          <p:cNvSpPr>
            <a:spLocks noGrp="1"/>
          </p:cNvSpPr>
          <p:nvPr>
            <p:ph idx="1"/>
          </p:nvPr>
        </p:nvSpPr>
        <p:spPr/>
        <p:txBody>
          <a:bodyPr>
            <a:normAutofit fontScale="77500" lnSpcReduction="20000"/>
          </a:bodyPr>
          <a:lstStyle/>
          <a:p>
            <a:r>
              <a:rPr lang="en-AU" dirty="0">
                <a:solidFill>
                  <a:srgbClr val="282828"/>
                </a:solidFill>
                <a:latin typeface="Georgia" panose="02040502050405020303" pitchFamily="18" charset="0"/>
              </a:rPr>
              <a:t>Bandura highlighted the retention process in imitation, where individuals symbolically store a model’s behaviour in their minds.</a:t>
            </a:r>
          </a:p>
          <a:p>
            <a:r>
              <a:rPr lang="en-AU" dirty="0">
                <a:solidFill>
                  <a:srgbClr val="282828"/>
                </a:solidFill>
                <a:latin typeface="Georgia" panose="02040502050405020303" pitchFamily="18" charset="0"/>
              </a:rPr>
              <a:t>For successful imitation, observers must save these behaviours in symbolic forms, actively organizing them into easily recalled templates (Bandura, 1972).</a:t>
            </a:r>
          </a:p>
          <a:p>
            <a:r>
              <a:rPr lang="en-AU" dirty="0">
                <a:solidFill>
                  <a:srgbClr val="282828"/>
                </a:solidFill>
                <a:latin typeface="Georgia" panose="02040502050405020303" pitchFamily="18" charset="0"/>
              </a:rPr>
              <a:t>The behaviour may be noticed, but it is not always remembered, which obviously prevents imitation.</a:t>
            </a:r>
          </a:p>
          <a:p>
            <a:r>
              <a:rPr lang="en-AU" dirty="0">
                <a:solidFill>
                  <a:srgbClr val="282828"/>
                </a:solidFill>
                <a:latin typeface="Georgia" panose="02040502050405020303" pitchFamily="18" charset="0"/>
              </a:rPr>
              <a:t>It is important, therefore, that a memory of the behaviour is formed to be performed later by the observer.</a:t>
            </a:r>
          </a:p>
          <a:p>
            <a:r>
              <a:rPr lang="en-AU" dirty="0">
                <a:solidFill>
                  <a:srgbClr val="282828"/>
                </a:solidFill>
                <a:latin typeface="Georgia" panose="02040502050405020303" pitchFamily="18" charset="0"/>
              </a:rPr>
              <a:t>Much of social learning is not immediate, so this process is especially vital in those cases. Even if the behaviour is reproduced shortly after seeing it, there needs to be a memory to refer to.</a:t>
            </a:r>
          </a:p>
          <a:p>
            <a:endParaRPr lang="en-AU" dirty="0"/>
          </a:p>
        </p:txBody>
      </p:sp>
    </p:spTree>
    <p:extLst>
      <p:ext uri="{BB962C8B-B14F-4D97-AF65-F5344CB8AC3E}">
        <p14:creationId xmlns:p14="http://schemas.microsoft.com/office/powerpoint/2010/main" val="309949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D176-EB54-21B3-21BB-62317EA9B2D2}"/>
              </a:ext>
            </a:extLst>
          </p:cNvPr>
          <p:cNvSpPr>
            <a:spLocks noGrp="1"/>
          </p:cNvSpPr>
          <p:nvPr>
            <p:ph type="title"/>
          </p:nvPr>
        </p:nvSpPr>
        <p:spPr/>
        <p:txBody>
          <a:bodyPr>
            <a:normAutofit/>
          </a:bodyPr>
          <a:lstStyle/>
          <a:p>
            <a:r>
              <a:rPr lang="en-AU" dirty="0">
                <a:solidFill>
                  <a:srgbClr val="282828"/>
                </a:solidFill>
                <a:latin typeface="Lato" panose="020F0502020204030203" pitchFamily="34" charset="0"/>
              </a:rPr>
              <a:t>Motor Reproduction</a:t>
            </a:r>
            <a:endParaRPr lang="en-AU" dirty="0"/>
          </a:p>
        </p:txBody>
      </p:sp>
      <p:sp>
        <p:nvSpPr>
          <p:cNvPr id="3" name="Content Placeholder 2">
            <a:extLst>
              <a:ext uri="{FF2B5EF4-FFF2-40B4-BE49-F238E27FC236}">
                <a16:creationId xmlns:a16="http://schemas.microsoft.com/office/drawing/2014/main" id="{F00BBE86-93E2-9478-C40C-7A192CBDC701}"/>
              </a:ext>
            </a:extLst>
          </p:cNvPr>
          <p:cNvSpPr>
            <a:spLocks noGrp="1"/>
          </p:cNvSpPr>
          <p:nvPr>
            <p:ph idx="1"/>
          </p:nvPr>
        </p:nvSpPr>
        <p:spPr/>
        <p:txBody>
          <a:bodyPr>
            <a:normAutofit fontScale="85000" lnSpcReduction="20000"/>
          </a:bodyPr>
          <a:lstStyle/>
          <a:p>
            <a:r>
              <a:rPr lang="en-AU" dirty="0">
                <a:solidFill>
                  <a:srgbClr val="282828"/>
                </a:solidFill>
                <a:latin typeface="Georgia" panose="02040502050405020303" pitchFamily="18" charset="0"/>
              </a:rPr>
              <a:t>This is the ability to perform the behaviour that the model has just demonstrated. We see much behaviour daily that we would like to be able to imitate, but this is not always possible.</a:t>
            </a:r>
          </a:p>
          <a:p>
            <a:r>
              <a:rPr lang="en-AU" dirty="0">
                <a:solidFill>
                  <a:srgbClr val="282828"/>
                </a:solidFill>
                <a:latin typeface="Georgia" panose="02040502050405020303" pitchFamily="18" charset="0"/>
              </a:rPr>
              <a:t>Our physical ability limits us, so even if we wish to reproduce the behaviour, we sometimes cannot.</a:t>
            </a:r>
          </a:p>
          <a:p>
            <a:r>
              <a:rPr lang="en-AU" dirty="0">
                <a:solidFill>
                  <a:srgbClr val="282828"/>
                </a:solidFill>
                <a:latin typeface="Georgia" panose="02040502050405020303" pitchFamily="18" charset="0"/>
              </a:rPr>
              <a:t>This influences our decisions whether to try and imitate it or not. Imagine the scenario of a 90-year-old lady who struggles to walk while watching Dancing on </a:t>
            </a:r>
            <a:r>
              <a:rPr lang="en-AU" dirty="0" err="1">
                <a:solidFill>
                  <a:srgbClr val="282828"/>
                </a:solidFill>
                <a:latin typeface="Georgia" panose="02040502050405020303" pitchFamily="18" charset="0"/>
              </a:rPr>
              <a:t>Ice.She</a:t>
            </a:r>
            <a:r>
              <a:rPr lang="en-AU" dirty="0">
                <a:solidFill>
                  <a:srgbClr val="282828"/>
                </a:solidFill>
                <a:latin typeface="Georgia" panose="02040502050405020303" pitchFamily="18" charset="0"/>
              </a:rPr>
              <a:t> may appreciate that the skill is desirable, but she will not attempt to imitate it because she physically cannot do it.</a:t>
            </a:r>
          </a:p>
          <a:p>
            <a:r>
              <a:rPr lang="en-AU" dirty="0">
                <a:solidFill>
                  <a:srgbClr val="282828"/>
                </a:solidFill>
                <a:latin typeface="Georgia" panose="02040502050405020303" pitchFamily="18" charset="0"/>
              </a:rPr>
              <a:t>Motor reproduction processes use internal symbolic images of observed behaviours to guide actions (Bandura, 1972). </a:t>
            </a:r>
          </a:p>
          <a:p>
            <a:endParaRPr lang="en-AU" dirty="0"/>
          </a:p>
        </p:txBody>
      </p:sp>
    </p:spTree>
    <p:extLst>
      <p:ext uri="{BB962C8B-B14F-4D97-AF65-F5344CB8AC3E}">
        <p14:creationId xmlns:p14="http://schemas.microsoft.com/office/powerpoint/2010/main" val="397140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15E4-1996-A6B5-989C-523FE16B401D}"/>
              </a:ext>
            </a:extLst>
          </p:cNvPr>
          <p:cNvSpPr>
            <a:spLocks noGrp="1"/>
          </p:cNvSpPr>
          <p:nvPr>
            <p:ph type="title"/>
          </p:nvPr>
        </p:nvSpPr>
        <p:spPr/>
        <p:txBody>
          <a:bodyPr>
            <a:normAutofit/>
          </a:bodyPr>
          <a:lstStyle/>
          <a:p>
            <a:r>
              <a:rPr lang="en-AU" dirty="0">
                <a:solidFill>
                  <a:srgbClr val="282828"/>
                </a:solidFill>
                <a:latin typeface="Lato" panose="020F0502020204030203" pitchFamily="34" charset="0"/>
              </a:rPr>
              <a:t>Motivation</a:t>
            </a:r>
            <a:endParaRPr lang="en-AU" dirty="0"/>
          </a:p>
        </p:txBody>
      </p:sp>
      <p:sp>
        <p:nvSpPr>
          <p:cNvPr id="3" name="Content Placeholder 2">
            <a:extLst>
              <a:ext uri="{FF2B5EF4-FFF2-40B4-BE49-F238E27FC236}">
                <a16:creationId xmlns:a16="http://schemas.microsoft.com/office/drawing/2014/main" id="{4D72334A-7C88-DC3C-B552-1582C6510F18}"/>
              </a:ext>
            </a:extLst>
          </p:cNvPr>
          <p:cNvSpPr>
            <a:spLocks noGrp="1"/>
          </p:cNvSpPr>
          <p:nvPr>
            <p:ph idx="1"/>
          </p:nvPr>
        </p:nvSpPr>
        <p:spPr/>
        <p:txBody>
          <a:bodyPr>
            <a:normAutofit fontScale="92500" lnSpcReduction="10000"/>
          </a:bodyPr>
          <a:lstStyle/>
          <a:p>
            <a:r>
              <a:rPr lang="en-AU" dirty="0">
                <a:solidFill>
                  <a:srgbClr val="282828"/>
                </a:solidFill>
                <a:latin typeface="Georgia" panose="02040502050405020303" pitchFamily="18" charset="0"/>
              </a:rPr>
              <a:t>Lastly, motivational and reinforcement processes refer to the perceived favourable or unfavourable consequences of mimicking the model’s actions that are likely to increase or decrease the likelihood of imitation.</a:t>
            </a:r>
          </a:p>
          <a:p>
            <a:r>
              <a:rPr lang="en-AU" dirty="0">
                <a:solidFill>
                  <a:srgbClr val="282828"/>
                </a:solidFill>
                <a:latin typeface="Georgia" panose="02040502050405020303" pitchFamily="18" charset="0"/>
              </a:rPr>
              <a:t>The will to perform the behaviour. The observer will consider the rewards and punishments that follow a behaviour.</a:t>
            </a:r>
          </a:p>
          <a:p>
            <a:r>
              <a:rPr lang="en-AU" dirty="0">
                <a:solidFill>
                  <a:srgbClr val="282828"/>
                </a:solidFill>
                <a:latin typeface="Georgia" panose="02040502050405020303" pitchFamily="18" charset="0"/>
              </a:rPr>
              <a:t>If the perceived rewards outweigh the perceived costs (if any), the observer will more likely imitate the behaviour.</a:t>
            </a:r>
          </a:p>
          <a:p>
            <a:r>
              <a:rPr lang="en-AU" dirty="0">
                <a:solidFill>
                  <a:srgbClr val="282828"/>
                </a:solidFill>
                <a:latin typeface="Georgia" panose="02040502050405020303" pitchFamily="18" charset="0"/>
              </a:rPr>
              <a:t>If the vicarious reinforcement is unimportant to the observer, they will not imitate the behaviour.</a:t>
            </a:r>
          </a:p>
          <a:p>
            <a:endParaRPr lang="en-AU" dirty="0"/>
          </a:p>
        </p:txBody>
      </p:sp>
    </p:spTree>
    <p:extLst>
      <p:ext uri="{BB962C8B-B14F-4D97-AF65-F5344CB8AC3E}">
        <p14:creationId xmlns:p14="http://schemas.microsoft.com/office/powerpoint/2010/main" val="132968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F624CBFB-D803-467F-960F-B6A30F821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TextBox 4">
            <a:extLst>
              <a:ext uri="{FF2B5EF4-FFF2-40B4-BE49-F238E27FC236}">
                <a16:creationId xmlns:a16="http://schemas.microsoft.com/office/drawing/2014/main" id="{16187938-4363-D191-2757-16FAF40263FB}"/>
              </a:ext>
            </a:extLst>
          </p:cNvPr>
          <p:cNvSpPr txBox="1"/>
          <p:nvPr/>
        </p:nvSpPr>
        <p:spPr>
          <a:xfrm>
            <a:off x="813732" y="562062"/>
            <a:ext cx="10754686" cy="2945422"/>
          </a:xfrm>
          <a:prstGeom prst="rect">
            <a:avLst/>
          </a:prstGeom>
          <a:noFill/>
        </p:spPr>
        <p:txBody>
          <a:bodyPr wrap="square">
            <a:spAutoFit/>
          </a:bodyPr>
          <a:lstStyle/>
          <a:p>
            <a:pPr>
              <a:lnSpc>
                <a:spcPct val="130000"/>
              </a:lnSpc>
            </a:pPr>
            <a:r>
              <a:rPr lang="en-AU" sz="2400" dirty="0">
                <a:latin typeface="+mj-lt"/>
              </a:rPr>
              <a:t>SLT agrees with the behaviorist learning theories of classical conditioning and operant conditioning. However, he adds two important ideas:</a:t>
            </a:r>
          </a:p>
          <a:p>
            <a:pPr>
              <a:lnSpc>
                <a:spcPct val="130000"/>
              </a:lnSpc>
              <a:buFont typeface="+mj-lt"/>
              <a:buAutoNum type="arabicPeriod"/>
            </a:pPr>
            <a:r>
              <a:rPr lang="en-AU" sz="2400" dirty="0">
                <a:latin typeface="+mj-lt"/>
              </a:rPr>
              <a:t>Mediating processes occur between stimuli and responses.</a:t>
            </a:r>
          </a:p>
          <a:p>
            <a:pPr>
              <a:lnSpc>
                <a:spcPct val="130000"/>
              </a:lnSpc>
              <a:buFont typeface="+mj-lt"/>
              <a:buAutoNum type="arabicPeriod"/>
            </a:pPr>
            <a:r>
              <a:rPr lang="en-AU" sz="2400" dirty="0">
                <a:latin typeface="+mj-lt"/>
              </a:rPr>
              <a:t>Behaviour is learned from the environment through the process of observational learning.</a:t>
            </a:r>
          </a:p>
        </p:txBody>
      </p:sp>
    </p:spTree>
    <p:extLst>
      <p:ext uri="{BB962C8B-B14F-4D97-AF65-F5344CB8AC3E}">
        <p14:creationId xmlns:p14="http://schemas.microsoft.com/office/powerpoint/2010/main" val="48781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7AE6-41D5-7B3D-4665-8B5D7296F2A2}"/>
              </a:ext>
            </a:extLst>
          </p:cNvPr>
          <p:cNvSpPr>
            <a:spLocks noGrp="1"/>
          </p:cNvSpPr>
          <p:nvPr>
            <p:ph type="title"/>
          </p:nvPr>
        </p:nvSpPr>
        <p:spPr/>
        <p:txBody>
          <a:bodyPr/>
          <a:lstStyle/>
          <a:p>
            <a:r>
              <a:rPr lang="en-AU" dirty="0"/>
              <a:t>Examples</a:t>
            </a:r>
          </a:p>
        </p:txBody>
      </p:sp>
      <p:sp>
        <p:nvSpPr>
          <p:cNvPr id="3" name="Content Placeholder 2">
            <a:extLst>
              <a:ext uri="{FF2B5EF4-FFF2-40B4-BE49-F238E27FC236}">
                <a16:creationId xmlns:a16="http://schemas.microsoft.com/office/drawing/2014/main" id="{5569C0D0-77FC-E51A-386F-3C9CE20DA1A4}"/>
              </a:ext>
            </a:extLst>
          </p:cNvPr>
          <p:cNvSpPr>
            <a:spLocks noGrp="1"/>
          </p:cNvSpPr>
          <p:nvPr>
            <p:ph idx="1"/>
          </p:nvPr>
        </p:nvSpPr>
        <p:spPr/>
        <p:txBody>
          <a:bodyPr/>
          <a:lstStyle/>
          <a:p>
            <a:r>
              <a:rPr lang="en-AU" dirty="0"/>
              <a:t>Sense of belonging</a:t>
            </a:r>
          </a:p>
          <a:p>
            <a:r>
              <a:rPr lang="en-AU" dirty="0"/>
              <a:t>Media violence</a:t>
            </a:r>
          </a:p>
        </p:txBody>
      </p:sp>
    </p:spTree>
    <p:extLst>
      <p:ext uri="{BB962C8B-B14F-4D97-AF65-F5344CB8AC3E}">
        <p14:creationId xmlns:p14="http://schemas.microsoft.com/office/powerpoint/2010/main" val="111586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844C-7557-6750-8DA1-63A836E007D1}"/>
              </a:ext>
            </a:extLst>
          </p:cNvPr>
          <p:cNvSpPr>
            <a:spLocks noGrp="1"/>
          </p:cNvSpPr>
          <p:nvPr>
            <p:ph type="title"/>
          </p:nvPr>
        </p:nvSpPr>
        <p:spPr/>
        <p:txBody>
          <a:bodyPr/>
          <a:lstStyle/>
          <a:p>
            <a:r>
              <a:rPr lang="en-AU" dirty="0"/>
              <a:t>Vicarious reinforcement</a:t>
            </a:r>
          </a:p>
        </p:txBody>
      </p:sp>
      <p:sp>
        <p:nvSpPr>
          <p:cNvPr id="3" name="Content Placeholder 2">
            <a:extLst>
              <a:ext uri="{FF2B5EF4-FFF2-40B4-BE49-F238E27FC236}">
                <a16:creationId xmlns:a16="http://schemas.microsoft.com/office/drawing/2014/main" id="{EF4ABCDC-8DCF-2088-BE7C-D3931B41A89E}"/>
              </a:ext>
            </a:extLst>
          </p:cNvPr>
          <p:cNvSpPr>
            <a:spLocks noGrp="1"/>
          </p:cNvSpPr>
          <p:nvPr>
            <p:ph idx="1"/>
          </p:nvPr>
        </p:nvSpPr>
        <p:spPr/>
        <p:txBody>
          <a:bodyPr>
            <a:normAutofit/>
          </a:bodyPr>
          <a:lstStyle/>
          <a:p>
            <a:r>
              <a:rPr lang="en-AU" sz="2400" i="0" dirty="0">
                <a:solidFill>
                  <a:srgbClr val="3A3A3A"/>
                </a:solidFill>
                <a:effectLst/>
                <a:latin typeface="+mj-lt"/>
              </a:rPr>
              <a:t>Vicarious reinforcement refers to times when a person’s behaviours are influenced by their observations of the consequences of </a:t>
            </a:r>
            <a:r>
              <a:rPr lang="en-AU" sz="2400" b="1" i="0" dirty="0">
                <a:solidFill>
                  <a:srgbClr val="3A3A3A"/>
                </a:solidFill>
                <a:effectLst/>
                <a:latin typeface="+mj-lt"/>
              </a:rPr>
              <a:t>other people</a:t>
            </a:r>
            <a:r>
              <a:rPr lang="en-AU" sz="2400" i="0" dirty="0">
                <a:solidFill>
                  <a:srgbClr val="3A3A3A"/>
                </a:solidFill>
                <a:effectLst/>
                <a:latin typeface="+mj-lt"/>
              </a:rPr>
              <a:t>’s actions.</a:t>
            </a:r>
            <a:endParaRPr lang="en-AU" sz="2400" dirty="0">
              <a:latin typeface="+mj-lt"/>
            </a:endParaRPr>
          </a:p>
        </p:txBody>
      </p:sp>
    </p:spTree>
    <p:extLst>
      <p:ext uri="{BB962C8B-B14F-4D97-AF65-F5344CB8AC3E}">
        <p14:creationId xmlns:p14="http://schemas.microsoft.com/office/powerpoint/2010/main" val="2043288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2DF1-C2EB-F6C4-5DFD-D3D5299347FC}"/>
              </a:ext>
            </a:extLst>
          </p:cNvPr>
          <p:cNvSpPr>
            <a:spLocks noGrp="1"/>
          </p:cNvSpPr>
          <p:nvPr>
            <p:ph type="title"/>
          </p:nvPr>
        </p:nvSpPr>
        <p:spPr/>
        <p:txBody>
          <a:bodyPr/>
          <a:lstStyle/>
          <a:p>
            <a:endParaRPr lang="en-AU"/>
          </a:p>
        </p:txBody>
      </p:sp>
      <p:pic>
        <p:nvPicPr>
          <p:cNvPr id="4" name="Online Media 3" title="Social Learning Theory: Bandura’s Bobo Beatdown Experiments">
            <a:hlinkClick r:id="" action="ppaction://media"/>
            <a:extLst>
              <a:ext uri="{FF2B5EF4-FFF2-40B4-BE49-F238E27FC236}">
                <a16:creationId xmlns:a16="http://schemas.microsoft.com/office/drawing/2014/main" id="{3A703867-5C09-DACD-EDE0-FC4DFE64A3B7}"/>
              </a:ext>
            </a:extLst>
          </p:cNvPr>
          <p:cNvPicPr>
            <a:picLocks noGrp="1" noRot="1" noChangeAspect="1"/>
          </p:cNvPicPr>
          <p:nvPr>
            <p:ph idx="1"/>
            <a:videoFile r:link="rId1"/>
          </p:nvPr>
        </p:nvPicPr>
        <p:blipFill>
          <a:blip r:embed="rId3"/>
          <a:stretch>
            <a:fillRect/>
          </a:stretch>
        </p:blipFill>
        <p:spPr>
          <a:xfrm>
            <a:off x="222731" y="148628"/>
            <a:ext cx="11556345" cy="6529009"/>
          </a:xfrm>
          <a:prstGeom prst="rect">
            <a:avLst/>
          </a:prstGeom>
        </p:spPr>
      </p:pic>
    </p:spTree>
    <p:extLst>
      <p:ext uri="{BB962C8B-B14F-4D97-AF65-F5344CB8AC3E}">
        <p14:creationId xmlns:p14="http://schemas.microsoft.com/office/powerpoint/2010/main" val="287932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E017-0799-1E9D-A4F9-D3EC7A506B34}"/>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BE9288C8-9A44-05F5-820D-A98672E88243}"/>
              </a:ext>
            </a:extLst>
          </p:cNvPr>
          <p:cNvSpPr>
            <a:spLocks noGrp="1"/>
          </p:cNvSpPr>
          <p:nvPr>
            <p:ph idx="1"/>
          </p:nvPr>
        </p:nvSpPr>
        <p:spPr/>
        <p:txBody>
          <a:bodyPr>
            <a:normAutofit/>
          </a:bodyPr>
          <a:lstStyle/>
          <a:p>
            <a:pPr marL="457200" indent="-457200">
              <a:buAutoNum type="arabicPeriod"/>
            </a:pPr>
            <a:r>
              <a:rPr lang="en-AU" sz="2400" dirty="0"/>
              <a:t>List and describe the sequence for observational learning, according to Bandura’s Social Learning Theory.</a:t>
            </a:r>
          </a:p>
          <a:p>
            <a:pPr marL="457200" indent="-457200">
              <a:buAutoNum type="arabicPeriod"/>
            </a:pPr>
            <a:r>
              <a:rPr lang="en-AU" sz="2400" dirty="0"/>
              <a:t>Define vicarious reinforcement.</a:t>
            </a:r>
          </a:p>
          <a:p>
            <a:pPr marL="457200" indent="-457200">
              <a:buAutoNum type="arabicPeriod"/>
            </a:pPr>
            <a:r>
              <a:rPr lang="en-AU" sz="2400" dirty="0"/>
              <a:t>Give examples of observational learning </a:t>
            </a:r>
          </a:p>
          <a:p>
            <a:pPr marL="457200" indent="-457200">
              <a:buAutoNum type="arabicPeriod"/>
            </a:pPr>
            <a:endParaRPr lang="en-AU" sz="2400" dirty="0"/>
          </a:p>
        </p:txBody>
      </p:sp>
    </p:spTree>
    <p:extLst>
      <p:ext uri="{BB962C8B-B14F-4D97-AF65-F5344CB8AC3E}">
        <p14:creationId xmlns:p14="http://schemas.microsoft.com/office/powerpoint/2010/main" val="64968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671E6B1-1C6C-4998-9A10-5BD55C2DA832}"/>
              </a:ext>
            </a:extLst>
          </p:cNvPr>
          <p:cNvSpPr>
            <a:spLocks noGrp="1"/>
          </p:cNvSpPr>
          <p:nvPr>
            <p:ph type="title"/>
          </p:nvPr>
        </p:nvSpPr>
        <p:spPr>
          <a:xfrm>
            <a:off x="914400" y="442912"/>
            <a:ext cx="5295569" cy="1822123"/>
          </a:xfrm>
        </p:spPr>
        <p:txBody>
          <a:bodyPr anchor="b">
            <a:normAutofit/>
          </a:bodyPr>
          <a:lstStyle/>
          <a:p>
            <a:r>
              <a:rPr lang="en-AU" dirty="0"/>
              <a:t>Review</a:t>
            </a:r>
          </a:p>
        </p:txBody>
      </p:sp>
      <p:sp>
        <p:nvSpPr>
          <p:cNvPr id="3" name="Content Placeholder 2">
            <a:extLst>
              <a:ext uri="{FF2B5EF4-FFF2-40B4-BE49-F238E27FC236}">
                <a16:creationId xmlns:a16="http://schemas.microsoft.com/office/drawing/2014/main" id="{31B650EA-2731-46FB-8959-3C595EE2060E}"/>
              </a:ext>
            </a:extLst>
          </p:cNvPr>
          <p:cNvSpPr>
            <a:spLocks noGrp="1"/>
          </p:cNvSpPr>
          <p:nvPr>
            <p:ph idx="1"/>
          </p:nvPr>
        </p:nvSpPr>
        <p:spPr>
          <a:xfrm>
            <a:off x="914400" y="2496720"/>
            <a:ext cx="5181599" cy="3467518"/>
          </a:xfrm>
        </p:spPr>
        <p:txBody>
          <a:bodyPr anchor="t">
            <a:normAutofit/>
          </a:bodyPr>
          <a:lstStyle/>
          <a:p>
            <a:r>
              <a:rPr lang="en-AU"/>
              <a:t>Exam Questions:14 minutes</a:t>
            </a:r>
          </a:p>
          <a:p>
            <a:endParaRPr lang="en-AU"/>
          </a:p>
        </p:txBody>
      </p:sp>
      <p:sp>
        <p:nvSpPr>
          <p:cNvPr id="12" name="Freeform: Shape 11">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Online Media 4" title="14 Minute Timer Countdown - Colorful">
            <a:hlinkClick r:id="" action="ppaction://media"/>
            <a:extLst>
              <a:ext uri="{FF2B5EF4-FFF2-40B4-BE49-F238E27FC236}">
                <a16:creationId xmlns:a16="http://schemas.microsoft.com/office/drawing/2014/main" id="{2BF78606-138D-0041-0400-8F0D9BE08913}"/>
              </a:ext>
            </a:extLst>
          </p:cNvPr>
          <p:cNvPicPr>
            <a:picLocks noRot="1" noChangeAspect="1"/>
          </p:cNvPicPr>
          <p:nvPr>
            <a:videoFile r:link="rId1"/>
          </p:nvPr>
        </p:nvPicPr>
        <p:blipFill>
          <a:blip r:embed="rId3"/>
          <a:stretch>
            <a:fillRect/>
          </a:stretch>
        </p:blipFill>
        <p:spPr>
          <a:xfrm>
            <a:off x="7673130" y="1616063"/>
            <a:ext cx="3774974" cy="2132860"/>
          </a:xfrm>
          <a:prstGeom prst="rect">
            <a:avLst/>
          </a:prstGeom>
        </p:spPr>
      </p:pic>
    </p:spTree>
    <p:extLst>
      <p:ext uri="{BB962C8B-B14F-4D97-AF65-F5344CB8AC3E}">
        <p14:creationId xmlns:p14="http://schemas.microsoft.com/office/powerpoint/2010/main" val="366246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742950" lvl="1" indent="-285750">
              <a:lnSpc>
                <a:spcPct val="115000"/>
              </a:lnSpc>
              <a:spcAft>
                <a:spcPts val="600"/>
              </a:spcAft>
              <a:buFont typeface="Wingdings" panose="05000000000000000000" pitchFamily="2" charset="2"/>
              <a:buChar char=""/>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social learning theory – Bandura (1977)</a:t>
            </a:r>
          </a:p>
          <a:p>
            <a:pPr marL="1143000" lvl="2" indent="-228600">
              <a:lnSpc>
                <a:spcPct val="115000"/>
              </a:lnSpc>
              <a:spcAft>
                <a:spcPts val="600"/>
              </a:spcAft>
              <a:buFont typeface="Courier New" panose="02070309020205020404" pitchFamily="49" charset="0"/>
              <a:buChar char="o"/>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process of observational learning – attention, retention, reproduction, motivation, reinforcement</a:t>
            </a:r>
          </a:p>
          <a:p>
            <a:pPr marL="1143000" lvl="2" indent="-228600">
              <a:lnSpc>
                <a:spcPct val="115000"/>
              </a:lnSpc>
              <a:spcAft>
                <a:spcPts val="600"/>
              </a:spcAft>
              <a:buFont typeface="Courier New" panose="02070309020205020404" pitchFamily="49" charset="0"/>
              <a:buChar char="o"/>
            </a:pPr>
            <a:r>
              <a:rPr lang="en-AU" sz="2400" dirty="0">
                <a:effectLst/>
                <a:latin typeface="Calibri" panose="020F0502020204030204" pitchFamily="34" charset="0"/>
                <a:ea typeface="Calibri" panose="020F0502020204030204" pitchFamily="34" charset="0"/>
                <a:cs typeface="Times New Roman" panose="02020603050405020304" pitchFamily="18" charset="0"/>
              </a:rPr>
              <a:t>modelling – vicarious reinforcement</a:t>
            </a:r>
            <a:endParaRPr lang="en-AU" sz="5400" dirty="0">
              <a:effectLst/>
              <a:latin typeface="Calibri" panose="020F0502020204030204" pitchFamily="34" charset="0"/>
              <a:ea typeface="Yu Mincho" panose="020B0400000000000000" pitchFamily="18" charset="-128"/>
              <a:cs typeface="Times New Roman" panose="02020603050405020304" pitchFamily="18" charset="0"/>
            </a:endParaRPr>
          </a:p>
          <a:p>
            <a:pPr marL="742950" lvl="1" indent="-285750">
              <a:lnSpc>
                <a:spcPct val="115000"/>
              </a:lnSpc>
              <a:spcAft>
                <a:spcPts val="600"/>
              </a:spcAft>
              <a:buFont typeface="Wingdings" panose="05000000000000000000" pitchFamily="2" charset="2"/>
              <a:buChar char=""/>
            </a:pPr>
            <a:endParaRPr lang="en-AU" sz="2800" dirty="0">
              <a:effectLst/>
              <a:latin typeface="Calibri" panose="020F0502020204030204" pitchFamily="34" charset="0"/>
              <a:ea typeface="Yu Mincho" panose="02020400000000000000" pitchFamily="18" charset="-128"/>
              <a:cs typeface="Times New Roman" panose="02020603050405020304" pitchFamily="18" charset="0"/>
            </a:endParaRPr>
          </a:p>
          <a:p>
            <a:pPr marL="228600">
              <a:lnSpc>
                <a:spcPct val="115000"/>
              </a:lnSpc>
              <a:spcAft>
                <a:spcPts val="600"/>
              </a:spcAft>
              <a:tabLst>
                <a:tab pos="228600" algn="l"/>
              </a:tabLst>
            </a:pPr>
            <a:endParaRPr lang="en-AU" sz="32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E017-0799-1E9D-A4F9-D3EC7A506B34}"/>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BE9288C8-9A44-05F5-820D-A98672E88243}"/>
              </a:ext>
            </a:extLst>
          </p:cNvPr>
          <p:cNvSpPr>
            <a:spLocks noGrp="1"/>
          </p:cNvSpPr>
          <p:nvPr>
            <p:ph idx="1"/>
          </p:nvPr>
        </p:nvSpPr>
        <p:spPr/>
        <p:txBody>
          <a:bodyPr>
            <a:normAutofit/>
          </a:bodyPr>
          <a:lstStyle/>
          <a:p>
            <a:pPr marL="457200" indent="-457200">
              <a:buAutoNum type="arabicPeriod"/>
            </a:pPr>
            <a:r>
              <a:rPr lang="en-AU" sz="2400" dirty="0"/>
              <a:t>List and describe the sequence for observational learning, according to Bandura’s Social Learning Theory.</a:t>
            </a:r>
          </a:p>
          <a:p>
            <a:pPr marL="457200" indent="-457200">
              <a:buAutoNum type="arabicPeriod"/>
            </a:pPr>
            <a:r>
              <a:rPr lang="en-AU" sz="2400" dirty="0"/>
              <a:t>Define vicarious reinforcement.</a:t>
            </a:r>
          </a:p>
          <a:p>
            <a:pPr marL="457200" indent="-457200">
              <a:buAutoNum type="arabicPeriod"/>
            </a:pPr>
            <a:r>
              <a:rPr lang="en-AU" sz="2400" dirty="0"/>
              <a:t>Give examples of observational learning </a:t>
            </a:r>
          </a:p>
          <a:p>
            <a:pPr marL="457200" indent="-457200">
              <a:buAutoNum type="arabicPeriod"/>
            </a:pPr>
            <a:endParaRPr lang="en-AU" sz="2400" dirty="0"/>
          </a:p>
        </p:txBody>
      </p:sp>
    </p:spTree>
    <p:extLst>
      <p:ext uri="{BB962C8B-B14F-4D97-AF65-F5344CB8AC3E}">
        <p14:creationId xmlns:p14="http://schemas.microsoft.com/office/powerpoint/2010/main" val="232975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2FCBDEB-668C-2F36-9352-6B854D1BABC8}"/>
              </a:ext>
            </a:extLst>
          </p:cNvPr>
          <p:cNvSpPr>
            <a:spLocks noGrp="1"/>
          </p:cNvSpPr>
          <p:nvPr>
            <p:ph type="title"/>
          </p:nvPr>
        </p:nvSpPr>
        <p:spPr>
          <a:xfrm>
            <a:off x="651724" y="230187"/>
            <a:ext cx="5442201" cy="663575"/>
          </a:xfrm>
        </p:spPr>
        <p:txBody>
          <a:bodyPr anchor="b">
            <a:normAutofit fontScale="90000"/>
          </a:bodyPr>
          <a:lstStyle/>
          <a:p>
            <a:r>
              <a:rPr lang="en-AU" b="0" dirty="0"/>
              <a:t>Albert Bandura </a:t>
            </a:r>
            <a:r>
              <a:rPr lang="en-AU" sz="2400" b="0" dirty="0"/>
              <a:t>(1901–1994) </a:t>
            </a:r>
            <a:endParaRPr lang="en-AU" dirty="0"/>
          </a:p>
        </p:txBody>
      </p:sp>
      <p:sp>
        <p:nvSpPr>
          <p:cNvPr id="3" name="Content Placeholder 2">
            <a:extLst>
              <a:ext uri="{FF2B5EF4-FFF2-40B4-BE49-F238E27FC236}">
                <a16:creationId xmlns:a16="http://schemas.microsoft.com/office/drawing/2014/main" id="{3AEACDC5-36BB-391D-31DB-7B8E071D911B}"/>
              </a:ext>
            </a:extLst>
          </p:cNvPr>
          <p:cNvSpPr>
            <a:spLocks noGrp="1"/>
          </p:cNvSpPr>
          <p:nvPr>
            <p:ph idx="1"/>
          </p:nvPr>
        </p:nvSpPr>
        <p:spPr>
          <a:xfrm>
            <a:off x="746620" y="893762"/>
            <a:ext cx="5517703" cy="5070476"/>
          </a:xfrm>
        </p:spPr>
        <p:txBody>
          <a:bodyPr>
            <a:normAutofit/>
          </a:bodyPr>
          <a:lstStyle/>
          <a:p>
            <a:r>
              <a:rPr lang="en-AU" sz="2400" dirty="0">
                <a:latin typeface="+mj-lt"/>
              </a:rPr>
              <a:t>…s</a:t>
            </a:r>
            <a:r>
              <a:rPr lang="en-AU" sz="2400" b="0" i="0" dirty="0">
                <a:effectLst/>
                <a:latin typeface="+mj-lt"/>
              </a:rPr>
              <a:t>tudied children in order to understand how they learn from others. His studies showed that children imitate each other because they observe the actions of others and copy them. This process is called </a:t>
            </a:r>
            <a:r>
              <a:rPr lang="en-AU" sz="2400" b="1" i="0" dirty="0">
                <a:effectLst/>
                <a:latin typeface="+mj-lt"/>
              </a:rPr>
              <a:t>observational learning</a:t>
            </a:r>
            <a:r>
              <a:rPr lang="en-AU" sz="2400" b="0" i="0" dirty="0">
                <a:effectLst/>
                <a:latin typeface="+mj-lt"/>
              </a:rPr>
              <a:t>.</a:t>
            </a:r>
            <a:endParaRPr lang="en-AU" sz="2400" dirty="0">
              <a:latin typeface="+mj-lt"/>
            </a:endParaRP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 person sitting in front of a picture of a astronaut&#10;&#10;Description automatically generated">
            <a:extLst>
              <a:ext uri="{FF2B5EF4-FFF2-40B4-BE49-F238E27FC236}">
                <a16:creationId xmlns:a16="http://schemas.microsoft.com/office/drawing/2014/main" id="{47752A63-BBC7-6D79-5942-E8A370AC2AC8}"/>
              </a:ext>
            </a:extLst>
          </p:cNvPr>
          <p:cNvPicPr>
            <a:picLocks noChangeAspect="1"/>
          </p:cNvPicPr>
          <p:nvPr/>
        </p:nvPicPr>
        <p:blipFill rotWithShape="1">
          <a:blip r:embed="rId2"/>
          <a:srcRect l="29020" r="2152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68163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EEBE-2511-E594-BF01-CD42895AFD5F}"/>
              </a:ext>
            </a:extLst>
          </p:cNvPr>
          <p:cNvSpPr>
            <a:spLocks noGrp="1"/>
          </p:cNvSpPr>
          <p:nvPr>
            <p:ph type="title"/>
          </p:nvPr>
        </p:nvSpPr>
        <p:spPr/>
        <p:txBody>
          <a:bodyPr/>
          <a:lstStyle/>
          <a:p>
            <a:endParaRPr lang="en-AU"/>
          </a:p>
        </p:txBody>
      </p:sp>
      <p:pic>
        <p:nvPicPr>
          <p:cNvPr id="4" name="Online Media 3" title="How to train a Dog not to mess with the garbage.">
            <a:hlinkClick r:id="" action="ppaction://media"/>
            <a:extLst>
              <a:ext uri="{FF2B5EF4-FFF2-40B4-BE49-F238E27FC236}">
                <a16:creationId xmlns:a16="http://schemas.microsoft.com/office/drawing/2014/main" id="{68A55365-E033-5B07-BD64-9D39F2EA08EC}"/>
              </a:ext>
            </a:extLst>
          </p:cNvPr>
          <p:cNvPicPr>
            <a:picLocks noGrp="1" noRot="1" noChangeAspect="1"/>
          </p:cNvPicPr>
          <p:nvPr>
            <p:ph idx="1"/>
            <a:videoFile r:link="rId1"/>
          </p:nvPr>
        </p:nvPicPr>
        <p:blipFill>
          <a:blip r:embed="rId3"/>
          <a:stretch>
            <a:fillRect/>
          </a:stretch>
        </p:blipFill>
        <p:spPr>
          <a:xfrm>
            <a:off x="753044" y="288678"/>
            <a:ext cx="11116739" cy="6280644"/>
          </a:xfrm>
          <a:prstGeom prst="rect">
            <a:avLst/>
          </a:prstGeom>
        </p:spPr>
      </p:pic>
    </p:spTree>
    <p:extLst>
      <p:ext uri="{BB962C8B-B14F-4D97-AF65-F5344CB8AC3E}">
        <p14:creationId xmlns:p14="http://schemas.microsoft.com/office/powerpoint/2010/main" val="78546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BADDA017-3749-7789-8106-CB8DF3A69E60}"/>
              </a:ext>
            </a:extLst>
          </p:cNvPr>
          <p:cNvSpPr>
            <a:spLocks noGrp="1"/>
          </p:cNvSpPr>
          <p:nvPr>
            <p:ph idx="1"/>
          </p:nvPr>
        </p:nvSpPr>
        <p:spPr>
          <a:xfrm>
            <a:off x="960583" y="314036"/>
            <a:ext cx="9892144" cy="5856341"/>
          </a:xfrm>
        </p:spPr>
        <p:txBody>
          <a:bodyPr>
            <a:normAutofit/>
          </a:bodyPr>
          <a:lstStyle/>
          <a:p>
            <a:pPr>
              <a:lnSpc>
                <a:spcPct val="130000"/>
              </a:lnSpc>
            </a:pPr>
            <a:r>
              <a:rPr lang="en-AU" sz="2600" dirty="0">
                <a:latin typeface="+mj-lt"/>
              </a:rPr>
              <a:t>Unlike Skinner, Bandura believes humans are active information processors and think about the relationship between their behaviour and its consequences. </a:t>
            </a:r>
          </a:p>
          <a:p>
            <a:pPr>
              <a:lnSpc>
                <a:spcPct val="130000"/>
              </a:lnSpc>
            </a:pPr>
            <a:r>
              <a:rPr lang="en-AU" sz="2600" dirty="0">
                <a:latin typeface="+mj-lt"/>
              </a:rPr>
              <a:t>SLT emphasizes the importance of observing, modelling, and imitating the behaviours, attitudes, and emotional reactions of others. </a:t>
            </a:r>
          </a:p>
          <a:p>
            <a:pPr>
              <a:lnSpc>
                <a:spcPct val="130000"/>
              </a:lnSpc>
            </a:pPr>
            <a:r>
              <a:rPr lang="en-AU" sz="2600" dirty="0">
                <a:latin typeface="+mj-lt"/>
              </a:rPr>
              <a:t>SLT considers how both environmental and cognitive factors interact to influence human learning and behaviour. </a:t>
            </a:r>
          </a:p>
          <a:p>
            <a:pPr>
              <a:lnSpc>
                <a:spcPct val="130000"/>
              </a:lnSpc>
            </a:pPr>
            <a:endParaRPr lang="en-AU" sz="1000" dirty="0"/>
          </a:p>
        </p:txBody>
      </p:sp>
    </p:spTree>
    <p:extLst>
      <p:ext uri="{BB962C8B-B14F-4D97-AF65-F5344CB8AC3E}">
        <p14:creationId xmlns:p14="http://schemas.microsoft.com/office/powerpoint/2010/main" val="408467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ocial cognitive theory">
            <a:extLst>
              <a:ext uri="{FF2B5EF4-FFF2-40B4-BE49-F238E27FC236}">
                <a16:creationId xmlns:a16="http://schemas.microsoft.com/office/drawing/2014/main" id="{EC0C3A01-C559-B57D-37CB-63CEB85112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0227" y="589115"/>
            <a:ext cx="11771546" cy="567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79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C1AF-DBCD-F952-17E0-C0994A89E117}"/>
              </a:ext>
            </a:extLst>
          </p:cNvPr>
          <p:cNvSpPr>
            <a:spLocks noGrp="1"/>
          </p:cNvSpPr>
          <p:nvPr>
            <p:ph type="title"/>
          </p:nvPr>
        </p:nvSpPr>
        <p:spPr/>
        <p:txBody>
          <a:bodyPr>
            <a:normAutofit/>
          </a:bodyPr>
          <a:lstStyle/>
          <a:p>
            <a:r>
              <a:rPr lang="en-AU" dirty="0">
                <a:solidFill>
                  <a:srgbClr val="282828"/>
                </a:solidFill>
                <a:latin typeface="Lato" panose="020F0502020204030203" pitchFamily="34" charset="0"/>
              </a:rPr>
              <a:t>Attention</a:t>
            </a:r>
            <a:endParaRPr lang="en-AU" dirty="0"/>
          </a:p>
        </p:txBody>
      </p:sp>
      <p:sp>
        <p:nvSpPr>
          <p:cNvPr id="3" name="Content Placeholder 2">
            <a:extLst>
              <a:ext uri="{FF2B5EF4-FFF2-40B4-BE49-F238E27FC236}">
                <a16:creationId xmlns:a16="http://schemas.microsoft.com/office/drawing/2014/main" id="{6833E784-C108-5E91-5423-0FE37D60E200}"/>
              </a:ext>
            </a:extLst>
          </p:cNvPr>
          <p:cNvSpPr>
            <a:spLocks noGrp="1"/>
          </p:cNvSpPr>
          <p:nvPr>
            <p:ph idx="1"/>
          </p:nvPr>
        </p:nvSpPr>
        <p:spPr/>
        <p:txBody>
          <a:bodyPr>
            <a:normAutofit fontScale="85000" lnSpcReduction="10000"/>
          </a:bodyPr>
          <a:lstStyle/>
          <a:p>
            <a:r>
              <a:rPr lang="en-AU" dirty="0">
                <a:solidFill>
                  <a:srgbClr val="282828"/>
                </a:solidFill>
                <a:latin typeface="Georgia" panose="02040502050405020303" pitchFamily="18" charset="0"/>
              </a:rPr>
              <a:t>Attentional processes are crucial because mere exposure to a model doesn’t ensure that observers will pay attention (Bandura, 1972).</a:t>
            </a:r>
          </a:p>
          <a:p>
            <a:r>
              <a:rPr lang="en-AU" dirty="0">
                <a:solidFill>
                  <a:srgbClr val="282828"/>
                </a:solidFill>
                <a:latin typeface="Georgia" panose="02040502050405020303" pitchFamily="18" charset="0"/>
              </a:rPr>
              <a:t>The model must capture the observer’s interest, and the observer must deem the model’s behaviour worth imitating. This decides if the behaviour will be modelled.</a:t>
            </a:r>
          </a:p>
          <a:p>
            <a:r>
              <a:rPr lang="en-AU" dirty="0">
                <a:solidFill>
                  <a:srgbClr val="282828"/>
                </a:solidFill>
                <a:latin typeface="Georgia" panose="02040502050405020303" pitchFamily="18" charset="0"/>
              </a:rPr>
              <a:t>The individual needs to pay attention to the behaviour and its consequences and form a mental representation of the behaviour.</a:t>
            </a:r>
          </a:p>
          <a:p>
            <a:r>
              <a:rPr lang="en-AU" dirty="0">
                <a:solidFill>
                  <a:srgbClr val="282828"/>
                </a:solidFill>
                <a:latin typeface="Georgia" panose="02040502050405020303" pitchFamily="18" charset="0"/>
              </a:rPr>
              <a:t>For a behaviour to be imitated, it has to grab our attention. We observe many behaviours on a daily basis, and many of these are not noteworthy. Attention is, therefore, extremely important in whether a behaviour influences others to imitate it.</a:t>
            </a:r>
          </a:p>
          <a:p>
            <a:endParaRPr lang="en-AU" dirty="0"/>
          </a:p>
        </p:txBody>
      </p:sp>
    </p:spTree>
    <p:extLst>
      <p:ext uri="{BB962C8B-B14F-4D97-AF65-F5344CB8AC3E}">
        <p14:creationId xmlns:p14="http://schemas.microsoft.com/office/powerpoint/2010/main" val="1975546911"/>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13736</TotalTime>
  <Words>743</Words>
  <Application>Microsoft Office PowerPoint</Application>
  <PresentationFormat>Widescreen</PresentationFormat>
  <Paragraphs>50</Paragraphs>
  <Slides>17</Slides>
  <Notes>0</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Meiryo</vt:lpstr>
      <vt:lpstr>Calibri</vt:lpstr>
      <vt:lpstr>Corbel</vt:lpstr>
      <vt:lpstr>Courier New</vt:lpstr>
      <vt:lpstr>Georgia</vt:lpstr>
      <vt:lpstr>Lato</vt:lpstr>
      <vt:lpstr>Wingdings</vt:lpstr>
      <vt:lpstr>SketchLinesVTI</vt:lpstr>
      <vt:lpstr> Operant Conditioning: Case Study Skinner’s Box</vt:lpstr>
      <vt:lpstr>Review</vt:lpstr>
      <vt:lpstr>Learning Intentions</vt:lpstr>
      <vt:lpstr>Success Criteria</vt:lpstr>
      <vt:lpstr>Albert Bandura (1901–1994) </vt:lpstr>
      <vt:lpstr>PowerPoint Presentation</vt:lpstr>
      <vt:lpstr>PowerPoint Presentation</vt:lpstr>
      <vt:lpstr>PowerPoint Presentation</vt:lpstr>
      <vt:lpstr>Attention</vt:lpstr>
      <vt:lpstr>Retention</vt:lpstr>
      <vt:lpstr>Motor Reproduction</vt:lpstr>
      <vt:lpstr>Motivation</vt:lpstr>
      <vt:lpstr>PowerPoint Presentation</vt:lpstr>
      <vt:lpstr>Examples</vt:lpstr>
      <vt:lpstr>Vicarious reinforcement</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93</cp:revision>
  <dcterms:created xsi:type="dcterms:W3CDTF">2023-02-01T11:31:06Z</dcterms:created>
  <dcterms:modified xsi:type="dcterms:W3CDTF">2023-11-17T04:07:29Z</dcterms:modified>
</cp:coreProperties>
</file>