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316" r:id="rId3"/>
    <p:sldId id="257" r:id="rId4"/>
    <p:sldId id="318" r:id="rId5"/>
    <p:sldId id="320" r:id="rId6"/>
    <p:sldId id="321" r:id="rId7"/>
    <p:sldId id="322" r:id="rId8"/>
    <p:sldId id="323" r:id="rId9"/>
    <p:sldId id="324" r:id="rId10"/>
    <p:sldId id="31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A6B6"/>
    <a:srgbClr val="D6EDFA"/>
    <a:srgbClr val="FFFB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11/22/2023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11/22/2023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11/22/2023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11/22/2023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11/22/2023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11/22/2023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11/22/2023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11/22/2023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11/22/2023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11/22/2023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11/22/2023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11/22/2023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ewAc6ckcpYM?feature=oembe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Yv6ptSKEotA?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therecoveryvillage.com/mental-health/phobias/weird-phobia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818C0E0-32F3-ED60-6F64-E0DACA6ABC2E}"/>
              </a:ext>
            </a:extLst>
          </p:cNvPr>
          <p:cNvPicPr>
            <a:picLocks noChangeAspect="1"/>
          </p:cNvPicPr>
          <p:nvPr/>
        </p:nvPicPr>
        <p:blipFill rotWithShape="1">
          <a:blip r:embed="rId2"/>
          <a:srcRect r="888" b="-1"/>
          <a:stretch/>
        </p:blipFill>
        <p:spPr>
          <a:xfrm>
            <a:off x="20" y="10"/>
            <a:ext cx="12191980" cy="6857990"/>
          </a:xfrm>
          <a:prstGeom prst="rect">
            <a:avLst/>
          </a:prstGeom>
        </p:spPr>
      </p:pic>
      <p:sp>
        <p:nvSpPr>
          <p:cNvPr id="3092" name="Rectangle 3091">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6095999" y="1346268"/>
            <a:ext cx="5618431" cy="3285207"/>
          </a:xfrm>
        </p:spPr>
        <p:txBody>
          <a:bodyPr>
            <a:normAutofit fontScale="90000"/>
          </a:bodyPr>
          <a:lstStyle/>
          <a:p>
            <a:br>
              <a:rPr lang="en-AU" dirty="0">
                <a:solidFill>
                  <a:schemeClr val="bg1"/>
                </a:solidFill>
              </a:rPr>
            </a:br>
            <a:r>
              <a:rPr lang="en-AU" sz="3600" dirty="0">
                <a:solidFill>
                  <a:schemeClr val="bg1"/>
                </a:solidFill>
              </a:rPr>
              <a:t>Behaviour modification: Application of learning theories</a:t>
            </a:r>
            <a:endParaRPr lang="en-AU" dirty="0">
              <a:solidFill>
                <a:schemeClr val="bg1"/>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6126080" y="4631475"/>
            <a:ext cx="5588349" cy="1150200"/>
          </a:xfrm>
        </p:spPr>
        <p:txBody>
          <a:bodyPr>
            <a:normAutofit/>
          </a:bodyPr>
          <a:lstStyle/>
          <a:p>
            <a:pPr>
              <a:lnSpc>
                <a:spcPct val="120000"/>
              </a:lnSpc>
            </a:pPr>
            <a:r>
              <a:rPr lang="en-US" dirty="0">
                <a:solidFill>
                  <a:schemeClr val="bg1"/>
                </a:solidFill>
              </a:rPr>
              <a:t>ATPSY Year 12 ATAR Psychology</a:t>
            </a:r>
            <a:endParaRPr lang="en-AU" dirty="0">
              <a:solidFill>
                <a:schemeClr val="bg1"/>
              </a:solidFill>
            </a:endParaRPr>
          </a:p>
          <a:p>
            <a:pPr>
              <a:lnSpc>
                <a:spcPct val="120000"/>
              </a:lnSpc>
            </a:pPr>
            <a:endParaRPr lang="en-AU" dirty="0">
              <a:solidFill>
                <a:schemeClr val="bg1"/>
              </a:solidFill>
            </a:endParaRPr>
          </a:p>
        </p:txBody>
      </p:sp>
    </p:spTree>
    <p:extLst>
      <p:ext uri="{BB962C8B-B14F-4D97-AF65-F5344CB8AC3E}">
        <p14:creationId xmlns:p14="http://schemas.microsoft.com/office/powerpoint/2010/main" val="617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a:bodyPr>
          <a:lstStyle/>
          <a:p>
            <a:pPr marL="457200" indent="-457200">
              <a:buAutoNum type="arabicPeriod"/>
            </a:pPr>
            <a:r>
              <a:rPr lang="en-AU" sz="2400" dirty="0"/>
              <a:t>List the strengths and weaknesses of each of the learning theories: classical conditioning, operant conditioning, observational learning</a:t>
            </a:r>
          </a:p>
          <a:p>
            <a:pPr marL="457200" indent="-457200">
              <a:buAutoNum type="arabicPeriod"/>
            </a:pPr>
            <a:r>
              <a:rPr lang="en-AU" sz="2400" dirty="0"/>
              <a:t>List and describe the steps of systematic desensitisation for treatment of phobias</a:t>
            </a:r>
          </a:p>
          <a:p>
            <a:pPr marL="457200" indent="-457200">
              <a:buAutoNum type="arabicPeriod"/>
            </a:pPr>
            <a:r>
              <a:rPr lang="en-AU" sz="2400" dirty="0"/>
              <a:t>Give three examples of token economies</a:t>
            </a:r>
          </a:p>
        </p:txBody>
      </p:sp>
    </p:spTree>
    <p:extLst>
      <p:ext uri="{BB962C8B-B14F-4D97-AF65-F5344CB8AC3E}">
        <p14:creationId xmlns:p14="http://schemas.microsoft.com/office/powerpoint/2010/main" val="57018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8671E6B1-1C6C-4998-9A10-5BD55C2DA832}"/>
              </a:ext>
            </a:extLst>
          </p:cNvPr>
          <p:cNvSpPr>
            <a:spLocks noGrp="1"/>
          </p:cNvSpPr>
          <p:nvPr>
            <p:ph type="title"/>
          </p:nvPr>
        </p:nvSpPr>
        <p:spPr>
          <a:xfrm>
            <a:off x="914400" y="442912"/>
            <a:ext cx="5295569" cy="1822123"/>
          </a:xfrm>
        </p:spPr>
        <p:txBody>
          <a:bodyPr anchor="b">
            <a:normAutofit/>
          </a:bodyPr>
          <a:lstStyle/>
          <a:p>
            <a:r>
              <a:rPr lang="en-AU" dirty="0"/>
              <a:t>Review</a:t>
            </a:r>
          </a:p>
        </p:txBody>
      </p:sp>
      <p:sp>
        <p:nvSpPr>
          <p:cNvPr id="3" name="Content Placeholder 2">
            <a:extLst>
              <a:ext uri="{FF2B5EF4-FFF2-40B4-BE49-F238E27FC236}">
                <a16:creationId xmlns:a16="http://schemas.microsoft.com/office/drawing/2014/main" id="{31B650EA-2731-46FB-8959-3C595EE2060E}"/>
              </a:ext>
            </a:extLst>
          </p:cNvPr>
          <p:cNvSpPr>
            <a:spLocks noGrp="1"/>
          </p:cNvSpPr>
          <p:nvPr>
            <p:ph idx="1"/>
          </p:nvPr>
        </p:nvSpPr>
        <p:spPr>
          <a:xfrm>
            <a:off x="914400" y="2496720"/>
            <a:ext cx="5181599" cy="3467518"/>
          </a:xfrm>
        </p:spPr>
        <p:txBody>
          <a:bodyPr anchor="t">
            <a:normAutofit/>
          </a:bodyPr>
          <a:lstStyle/>
          <a:p>
            <a:r>
              <a:rPr lang="en-AU" dirty="0"/>
              <a:t>Exam Questions:16 minutes</a:t>
            </a:r>
          </a:p>
          <a:p>
            <a:endParaRPr lang="en-AU" dirty="0"/>
          </a:p>
        </p:txBody>
      </p:sp>
      <p:sp>
        <p:nvSpPr>
          <p:cNvPr id="12"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Online Media 3" title="16 minute timer">
            <a:hlinkClick r:id="" action="ppaction://media"/>
            <a:extLst>
              <a:ext uri="{FF2B5EF4-FFF2-40B4-BE49-F238E27FC236}">
                <a16:creationId xmlns:a16="http://schemas.microsoft.com/office/drawing/2014/main" id="{A5DACB11-0955-5BB4-A63A-9AA66039F8CD}"/>
              </a:ext>
            </a:extLst>
          </p:cNvPr>
          <p:cNvPicPr>
            <a:picLocks noRot="1" noChangeAspect="1"/>
          </p:cNvPicPr>
          <p:nvPr>
            <a:videoFile r:link="rId1"/>
          </p:nvPr>
        </p:nvPicPr>
        <p:blipFill>
          <a:blip r:embed="rId3"/>
          <a:stretch>
            <a:fillRect/>
          </a:stretch>
        </p:blipFill>
        <p:spPr>
          <a:xfrm>
            <a:off x="8017200" y="1755250"/>
            <a:ext cx="2962389" cy="1673750"/>
          </a:xfrm>
          <a:prstGeom prst="rect">
            <a:avLst/>
          </a:prstGeom>
        </p:spPr>
      </p:pic>
    </p:spTree>
    <p:extLst>
      <p:ext uri="{BB962C8B-B14F-4D97-AF65-F5344CB8AC3E}">
        <p14:creationId xmlns:p14="http://schemas.microsoft.com/office/powerpoint/2010/main" val="366246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742950" lvl="1" indent="-285750">
              <a:lnSpc>
                <a:spcPct val="115000"/>
              </a:lnSpc>
              <a:spcAft>
                <a:spcPts val="600"/>
              </a:spcAft>
              <a:buFont typeface="Wingdings" panose="05000000000000000000" pitchFamily="2" charset="2"/>
              <a:buChar char=""/>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application and evaluation of learning theories in behaviour modification</a:t>
            </a:r>
          </a:p>
          <a:p>
            <a:pPr marL="1143000" lvl="2" indent="-228600">
              <a:lnSpc>
                <a:spcPct val="115000"/>
              </a:lnSpc>
              <a:spcAft>
                <a:spcPts val="600"/>
              </a:spcAft>
              <a:buFont typeface="Courier New" panose="02070309020205020404" pitchFamily="49" charset="0"/>
              <a:buChar char="o"/>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systematic desensitisation as a treatment for phobias</a:t>
            </a:r>
          </a:p>
          <a:p>
            <a:pPr marL="1143000" lvl="2" indent="-228600">
              <a:lnSpc>
                <a:spcPct val="115000"/>
              </a:lnSpc>
              <a:spcAft>
                <a:spcPts val="600"/>
              </a:spcAft>
              <a:buFont typeface="Courier New" panose="02070309020205020404" pitchFamily="49" charset="0"/>
              <a:buChar char="o"/>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token economies</a:t>
            </a:r>
          </a:p>
          <a:p>
            <a:pPr marL="742950" lvl="1" indent="-285750">
              <a:lnSpc>
                <a:spcPct val="115000"/>
              </a:lnSpc>
              <a:spcAft>
                <a:spcPts val="600"/>
              </a:spcAft>
              <a:buFont typeface="Wingdings" panose="05000000000000000000" pitchFamily="2" charset="2"/>
              <a:buChar char=""/>
            </a:pPr>
            <a:endParaRPr lang="en-AU" sz="28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a:lnSpc>
                <a:spcPct val="115000"/>
              </a:lnSpc>
              <a:spcAft>
                <a:spcPts val="600"/>
              </a:spcAft>
              <a:tabLst>
                <a:tab pos="228600" algn="l"/>
              </a:tabLst>
            </a:pPr>
            <a:endParaRPr lang="en-AU" sz="32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E017-0799-1E9D-A4F9-D3EC7A506B34}"/>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BE9288C8-9A44-05F5-820D-A98672E88243}"/>
              </a:ext>
            </a:extLst>
          </p:cNvPr>
          <p:cNvSpPr>
            <a:spLocks noGrp="1"/>
          </p:cNvSpPr>
          <p:nvPr>
            <p:ph idx="1"/>
          </p:nvPr>
        </p:nvSpPr>
        <p:spPr/>
        <p:txBody>
          <a:bodyPr>
            <a:normAutofit/>
          </a:bodyPr>
          <a:lstStyle/>
          <a:p>
            <a:pPr marL="457200" indent="-457200">
              <a:buAutoNum type="arabicPeriod"/>
            </a:pPr>
            <a:r>
              <a:rPr lang="en-AU" sz="2400" dirty="0"/>
              <a:t>List the strengths and weaknesses of each of the learning theories: classical conditioning, operant conditioning, observational learning</a:t>
            </a:r>
          </a:p>
          <a:p>
            <a:pPr marL="457200" indent="-457200">
              <a:buAutoNum type="arabicPeriod"/>
            </a:pPr>
            <a:r>
              <a:rPr lang="en-AU" sz="2400" dirty="0"/>
              <a:t>List and describe the steps of systematic desensitisation for treatment of phobias</a:t>
            </a:r>
          </a:p>
          <a:p>
            <a:pPr marL="457200" indent="-457200">
              <a:buAutoNum type="arabicPeriod"/>
            </a:pPr>
            <a:r>
              <a:rPr lang="en-AU" sz="2400" dirty="0"/>
              <a:t>Give three examples of token economies</a:t>
            </a:r>
          </a:p>
        </p:txBody>
      </p:sp>
    </p:spTree>
    <p:extLst>
      <p:ext uri="{BB962C8B-B14F-4D97-AF65-F5344CB8AC3E}">
        <p14:creationId xmlns:p14="http://schemas.microsoft.com/office/powerpoint/2010/main" val="2329755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FD4E-D1D4-6B00-5C32-DBF46ADB3D8D}"/>
              </a:ext>
            </a:extLst>
          </p:cNvPr>
          <p:cNvSpPr>
            <a:spLocks noGrp="1"/>
          </p:cNvSpPr>
          <p:nvPr>
            <p:ph type="title"/>
          </p:nvPr>
        </p:nvSpPr>
        <p:spPr/>
        <p:txBody>
          <a:bodyPr/>
          <a:lstStyle/>
          <a:p>
            <a:r>
              <a:rPr lang="en-AU" dirty="0"/>
              <a:t>Comparison of learning theories</a:t>
            </a:r>
          </a:p>
        </p:txBody>
      </p:sp>
      <p:sp>
        <p:nvSpPr>
          <p:cNvPr id="3" name="Content Placeholder 2">
            <a:extLst>
              <a:ext uri="{FF2B5EF4-FFF2-40B4-BE49-F238E27FC236}">
                <a16:creationId xmlns:a16="http://schemas.microsoft.com/office/drawing/2014/main" id="{EDAF04B1-D626-A954-B0EA-6727D35373F5}"/>
              </a:ext>
            </a:extLst>
          </p:cNvPr>
          <p:cNvSpPr>
            <a:spLocks noGrp="1"/>
          </p:cNvSpPr>
          <p:nvPr>
            <p:ph idx="1"/>
          </p:nvPr>
        </p:nvSpPr>
        <p:spPr>
          <a:xfrm>
            <a:off x="1048624" y="2312275"/>
            <a:ext cx="10125512" cy="3786521"/>
          </a:xfrm>
        </p:spPr>
        <p:txBody>
          <a:bodyPr>
            <a:normAutofit lnSpcReduction="10000"/>
          </a:bodyPr>
          <a:lstStyle/>
          <a:p>
            <a:r>
              <a:rPr lang="en-AU" sz="2400" dirty="0">
                <a:solidFill>
                  <a:srgbClr val="373D3F"/>
                </a:solidFill>
                <a:latin typeface="+mj-lt"/>
              </a:rPr>
              <a:t>A</a:t>
            </a:r>
            <a:r>
              <a:rPr lang="en-AU" sz="2400" b="0" i="0" dirty="0">
                <a:solidFill>
                  <a:srgbClr val="373D3F"/>
                </a:solidFill>
                <a:effectLst/>
                <a:latin typeface="+mj-lt"/>
              </a:rPr>
              <a:t>ssociative learning is central to all three learning processes: classical conditioning involves unconscious processes and involuntary responses, </a:t>
            </a:r>
          </a:p>
          <a:p>
            <a:r>
              <a:rPr lang="en-AU" sz="2400" b="0" i="0" dirty="0">
                <a:solidFill>
                  <a:srgbClr val="373D3F"/>
                </a:solidFill>
                <a:effectLst/>
                <a:latin typeface="+mj-lt"/>
              </a:rPr>
              <a:t>operant conditioning involves conscious processes and voluntary responses, </a:t>
            </a:r>
          </a:p>
          <a:p>
            <a:r>
              <a:rPr lang="en-AU" sz="2400" b="0" i="0" dirty="0">
                <a:solidFill>
                  <a:srgbClr val="373D3F"/>
                </a:solidFill>
                <a:effectLst/>
                <a:latin typeface="+mj-lt"/>
              </a:rPr>
              <a:t>observational learning adds social and cognitive layers, both conscious and unconscious.</a:t>
            </a:r>
            <a:endParaRPr lang="en-AU" sz="2400" dirty="0">
              <a:latin typeface="+mj-lt"/>
            </a:endParaRPr>
          </a:p>
        </p:txBody>
      </p:sp>
    </p:spTree>
    <p:extLst>
      <p:ext uri="{BB962C8B-B14F-4D97-AF65-F5344CB8AC3E}">
        <p14:creationId xmlns:p14="http://schemas.microsoft.com/office/powerpoint/2010/main" val="225054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C9947-758C-4DEC-4660-4F374ED7C2C9}"/>
              </a:ext>
            </a:extLst>
          </p:cNvPr>
          <p:cNvSpPr>
            <a:spLocks noGrp="1"/>
          </p:cNvSpPr>
          <p:nvPr>
            <p:ph type="title"/>
          </p:nvPr>
        </p:nvSpPr>
        <p:spPr>
          <a:xfrm>
            <a:off x="1138336" y="442220"/>
            <a:ext cx="10424400" cy="1345269"/>
          </a:xfrm>
        </p:spPr>
        <p:txBody>
          <a:bodyPr>
            <a:normAutofit/>
          </a:bodyPr>
          <a:lstStyle/>
          <a:p>
            <a:r>
              <a:rPr lang="en-AU" dirty="0"/>
              <a:t>Applications: Systematic desensitisation</a:t>
            </a:r>
          </a:p>
        </p:txBody>
      </p:sp>
      <p:sp>
        <p:nvSpPr>
          <p:cNvPr id="3" name="Content Placeholder 2">
            <a:extLst>
              <a:ext uri="{FF2B5EF4-FFF2-40B4-BE49-F238E27FC236}">
                <a16:creationId xmlns:a16="http://schemas.microsoft.com/office/drawing/2014/main" id="{8AC6E73E-D538-CBC5-4684-0D20FED16277}"/>
              </a:ext>
            </a:extLst>
          </p:cNvPr>
          <p:cNvSpPr>
            <a:spLocks noGrp="1"/>
          </p:cNvSpPr>
          <p:nvPr>
            <p:ph idx="1"/>
          </p:nvPr>
        </p:nvSpPr>
        <p:spPr>
          <a:xfrm>
            <a:off x="615820" y="2312276"/>
            <a:ext cx="11206066" cy="4004548"/>
          </a:xfrm>
        </p:spPr>
        <p:txBody>
          <a:bodyPr>
            <a:noAutofit/>
          </a:bodyPr>
          <a:lstStyle/>
          <a:p>
            <a:r>
              <a:rPr lang="en-US" sz="2400" dirty="0"/>
              <a:t>A type of exposure therapy based on classical conditioning, using counter-conditioning to treat phobias and anxiety disorders.</a:t>
            </a:r>
          </a:p>
          <a:p>
            <a:r>
              <a:rPr lang="en-US" sz="2400" dirty="0"/>
              <a:t>It involves gradual hierarchical exposure, combining relaxation techniques with  exposure to the anxiety-causing stimulus.</a:t>
            </a:r>
          </a:p>
          <a:p>
            <a:r>
              <a:rPr lang="en-US" sz="2400" dirty="0"/>
              <a:t>Gradually the fear response is substituted with a relaxation response to the conditional stimulus, because fear and relaxation cannot coexist (reciprocal inhibition).</a:t>
            </a:r>
          </a:p>
        </p:txBody>
      </p:sp>
    </p:spTree>
    <p:extLst>
      <p:ext uri="{BB962C8B-B14F-4D97-AF65-F5344CB8AC3E}">
        <p14:creationId xmlns:p14="http://schemas.microsoft.com/office/powerpoint/2010/main" val="176323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5E97-A788-2852-0AD9-4BD5D32D094B}"/>
              </a:ext>
            </a:extLst>
          </p:cNvPr>
          <p:cNvSpPr>
            <a:spLocks noGrp="1"/>
          </p:cNvSpPr>
          <p:nvPr>
            <p:ph type="title"/>
          </p:nvPr>
        </p:nvSpPr>
        <p:spPr/>
        <p:txBody>
          <a:bodyPr/>
          <a:lstStyle/>
          <a:p>
            <a:endParaRPr lang="en-AU"/>
          </a:p>
        </p:txBody>
      </p:sp>
      <p:pic>
        <p:nvPicPr>
          <p:cNvPr id="4" name="Online Media 3" title="Anxiety, Systematic Desensitization and Graded Exposure in CBT">
            <a:hlinkClick r:id="" action="ppaction://media"/>
            <a:extLst>
              <a:ext uri="{FF2B5EF4-FFF2-40B4-BE49-F238E27FC236}">
                <a16:creationId xmlns:a16="http://schemas.microsoft.com/office/drawing/2014/main" id="{01ECEFB4-398A-1F55-3761-17CF54099D37}"/>
              </a:ext>
            </a:extLst>
          </p:cNvPr>
          <p:cNvPicPr>
            <a:picLocks noGrp="1" noRot="1" noChangeAspect="1"/>
          </p:cNvPicPr>
          <p:nvPr>
            <p:ph idx="1"/>
            <a:videoFile r:link="rId1"/>
          </p:nvPr>
        </p:nvPicPr>
        <p:blipFill>
          <a:blip r:embed="rId3"/>
          <a:stretch>
            <a:fillRect/>
          </a:stretch>
        </p:blipFill>
        <p:spPr>
          <a:xfrm>
            <a:off x="579827" y="191775"/>
            <a:ext cx="11459773" cy="6474449"/>
          </a:xfrm>
          <a:prstGeom prst="rect">
            <a:avLst/>
          </a:prstGeom>
        </p:spPr>
      </p:pic>
    </p:spTree>
    <p:extLst>
      <p:ext uri="{BB962C8B-B14F-4D97-AF65-F5344CB8AC3E}">
        <p14:creationId xmlns:p14="http://schemas.microsoft.com/office/powerpoint/2010/main" val="190830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DD9D5-40DA-6A3E-3132-4B6974F91159}"/>
              </a:ext>
            </a:extLst>
          </p:cNvPr>
          <p:cNvSpPr>
            <a:spLocks noGrp="1"/>
          </p:cNvSpPr>
          <p:nvPr>
            <p:ph type="title"/>
          </p:nvPr>
        </p:nvSpPr>
        <p:spPr/>
        <p:txBody>
          <a:bodyPr/>
          <a:lstStyle/>
          <a:p>
            <a:r>
              <a:rPr lang="en-AU" dirty="0"/>
              <a:t>Guess the phobia…</a:t>
            </a:r>
          </a:p>
        </p:txBody>
      </p:sp>
      <p:sp>
        <p:nvSpPr>
          <p:cNvPr id="3" name="Content Placeholder 2">
            <a:extLst>
              <a:ext uri="{FF2B5EF4-FFF2-40B4-BE49-F238E27FC236}">
                <a16:creationId xmlns:a16="http://schemas.microsoft.com/office/drawing/2014/main" id="{380BC94E-40C5-D5DE-E323-2C92D3164982}"/>
              </a:ext>
            </a:extLst>
          </p:cNvPr>
          <p:cNvSpPr>
            <a:spLocks noGrp="1"/>
          </p:cNvSpPr>
          <p:nvPr>
            <p:ph sz="half" idx="1"/>
          </p:nvPr>
        </p:nvSpPr>
        <p:spPr>
          <a:xfrm>
            <a:off x="718457" y="2202025"/>
            <a:ext cx="5362303" cy="4310742"/>
          </a:xfrm>
        </p:spPr>
        <p:txBody>
          <a:bodyPr>
            <a:normAutofit fontScale="55000" lnSpcReduction="20000"/>
          </a:bodyPr>
          <a:lstStyle/>
          <a:p>
            <a:r>
              <a:rPr lang="en-AU" sz="2900" b="0" i="0" dirty="0">
                <a:effectLst/>
                <a:latin typeface="var(--wp--preset--font-family--body-font)"/>
              </a:rPr>
              <a:t>Arachibutyrophobia </a:t>
            </a:r>
          </a:p>
          <a:p>
            <a:r>
              <a:rPr lang="en-AU" sz="2900" b="0" i="0" dirty="0">
                <a:effectLst/>
                <a:latin typeface="var(--wp--preset--font-family--body-font)"/>
              </a:rPr>
              <a:t>Nomophobia</a:t>
            </a:r>
          </a:p>
          <a:p>
            <a:r>
              <a:rPr lang="en-AU" sz="2900" b="0" i="0" dirty="0" err="1">
                <a:effectLst/>
                <a:latin typeface="var(--wp--preset--font-family--body-font)"/>
              </a:rPr>
              <a:t>Arithmophobia</a:t>
            </a:r>
            <a:endParaRPr lang="en-AU" sz="2900" b="0" i="0" dirty="0">
              <a:effectLst/>
              <a:latin typeface="var(--wp--preset--font-family--body-font)"/>
            </a:endParaRPr>
          </a:p>
          <a:p>
            <a:r>
              <a:rPr lang="en-AU" sz="2900" b="0" i="0" dirty="0" err="1">
                <a:effectLst/>
                <a:latin typeface="var(--wp--preset--font-family--body-font)"/>
              </a:rPr>
              <a:t>Plutophobia</a:t>
            </a:r>
            <a:endParaRPr lang="en-AU" sz="2900" b="0" i="0" dirty="0">
              <a:effectLst/>
              <a:latin typeface="var(--wp--preset--font-family--body-font)"/>
            </a:endParaRPr>
          </a:p>
          <a:p>
            <a:r>
              <a:rPr lang="en-AU" sz="2900" b="0" i="0" dirty="0" err="1">
                <a:effectLst/>
                <a:latin typeface="var(--wp--preset--font-family--body-font)"/>
              </a:rPr>
              <a:t>Xanthophobia</a:t>
            </a:r>
            <a:endParaRPr lang="en-AU" sz="2900" b="0" i="0" dirty="0">
              <a:effectLst/>
              <a:latin typeface="var(--wp--preset--font-family--body-font)"/>
            </a:endParaRPr>
          </a:p>
          <a:p>
            <a:r>
              <a:rPr lang="en-AU" sz="2900" b="0" i="0" dirty="0">
                <a:effectLst/>
                <a:latin typeface="var(--wp--preset--font-family--body-font)"/>
              </a:rPr>
              <a:t>Ablutophobia</a:t>
            </a:r>
          </a:p>
          <a:p>
            <a:r>
              <a:rPr lang="en-AU" sz="2900" b="0" i="0" dirty="0">
                <a:effectLst/>
                <a:latin typeface="var(--wp--preset--font-family--body-font)"/>
              </a:rPr>
              <a:t>Octophobia</a:t>
            </a:r>
          </a:p>
          <a:p>
            <a:r>
              <a:rPr lang="en-AU" sz="2900" b="0" i="0" dirty="0">
                <a:effectLst/>
                <a:latin typeface="var(--wp--preset--font-family--body-font)"/>
              </a:rPr>
              <a:t>Optophobia</a:t>
            </a:r>
          </a:p>
          <a:p>
            <a:r>
              <a:rPr lang="en-AU" sz="2900" b="0" i="0" dirty="0">
                <a:effectLst/>
                <a:latin typeface="var(--wp--preset--font-family--body-font)"/>
              </a:rPr>
              <a:t>Globophobia</a:t>
            </a:r>
          </a:p>
          <a:p>
            <a:r>
              <a:rPr lang="en-AU" sz="2900" b="0" i="0" dirty="0" err="1">
                <a:effectLst/>
                <a:latin typeface="var(--wp--preset--font-family--body-font)"/>
              </a:rPr>
              <a:t>Hippopotomonstrosesquippedaliophobia</a:t>
            </a:r>
            <a:endParaRPr lang="en-AU" sz="2900" b="0" i="0" dirty="0">
              <a:effectLst/>
              <a:latin typeface="var(--wp--preset--font-family--body-font)"/>
            </a:endParaRPr>
          </a:p>
          <a:p>
            <a:endParaRPr lang="en-AU" b="0" i="0" dirty="0">
              <a:effectLst/>
              <a:latin typeface="var(--wp--preset--font-family--body-font)"/>
            </a:endParaRPr>
          </a:p>
          <a:p>
            <a:endParaRPr lang="en-AU" b="0" i="0" dirty="0">
              <a:effectLst/>
              <a:latin typeface="var(--wp--preset--font-family--body-font)"/>
            </a:endParaRPr>
          </a:p>
          <a:p>
            <a:endParaRPr lang="en-AU" b="0" i="0" dirty="0">
              <a:effectLst/>
              <a:latin typeface="var(--wp--preset--font-family--body-font)"/>
            </a:endParaRPr>
          </a:p>
          <a:p>
            <a:endParaRPr lang="en-AU" dirty="0"/>
          </a:p>
        </p:txBody>
      </p:sp>
      <p:sp>
        <p:nvSpPr>
          <p:cNvPr id="4" name="Content Placeholder 3">
            <a:extLst>
              <a:ext uri="{FF2B5EF4-FFF2-40B4-BE49-F238E27FC236}">
                <a16:creationId xmlns:a16="http://schemas.microsoft.com/office/drawing/2014/main" id="{79EBF3CE-F83C-5800-C7C4-83636FE7B71C}"/>
              </a:ext>
            </a:extLst>
          </p:cNvPr>
          <p:cNvSpPr>
            <a:spLocks noGrp="1"/>
          </p:cNvSpPr>
          <p:nvPr>
            <p:ph sz="half" idx="2"/>
          </p:nvPr>
        </p:nvSpPr>
        <p:spPr>
          <a:xfrm>
            <a:off x="5952931" y="2202025"/>
            <a:ext cx="5812971" cy="4553338"/>
          </a:xfrm>
        </p:spPr>
        <p:txBody>
          <a:bodyPr>
            <a:normAutofit fontScale="55000" lnSpcReduction="20000"/>
          </a:bodyPr>
          <a:lstStyle/>
          <a:p>
            <a:r>
              <a:rPr lang="en-AU" sz="2900" dirty="0">
                <a:latin typeface="var(--wp--preset--font-family--body-font)"/>
              </a:rPr>
              <a:t>Ephebiphobia</a:t>
            </a:r>
          </a:p>
          <a:p>
            <a:r>
              <a:rPr lang="en-AU" sz="2900" dirty="0" err="1">
                <a:latin typeface="var(--wp--preset--font-family--body-font)"/>
              </a:rPr>
              <a:t>Omphalophobia</a:t>
            </a:r>
            <a:endParaRPr lang="en-AU" sz="2900" dirty="0">
              <a:latin typeface="var(--wp--preset--font-family--body-font)"/>
            </a:endParaRPr>
          </a:p>
          <a:p>
            <a:r>
              <a:rPr lang="en-AU" sz="2900" dirty="0" err="1">
                <a:latin typeface="var(--wp--preset--font-family--body-font)"/>
              </a:rPr>
              <a:t>Linonophobia</a:t>
            </a:r>
            <a:endParaRPr lang="en-AU" sz="2900" dirty="0">
              <a:latin typeface="var(--wp--preset--font-family--body-font)"/>
            </a:endParaRPr>
          </a:p>
          <a:p>
            <a:r>
              <a:rPr lang="en-AU" sz="2900" dirty="0">
                <a:latin typeface="var(--wp--preset--font-family--body-font)"/>
              </a:rPr>
              <a:t>Pogonophobia </a:t>
            </a:r>
          </a:p>
          <a:p>
            <a:r>
              <a:rPr lang="en-AU" sz="2900" dirty="0" err="1">
                <a:latin typeface="var(--wp--preset--font-family--body-font)"/>
              </a:rPr>
              <a:t>Chaetophobia</a:t>
            </a:r>
            <a:endParaRPr lang="en-AU" sz="2900" dirty="0">
              <a:latin typeface="var(--wp--preset--font-family--body-font)"/>
            </a:endParaRPr>
          </a:p>
          <a:p>
            <a:r>
              <a:rPr lang="en-AU" sz="2900" dirty="0" err="1">
                <a:latin typeface="var(--wp--preset--font-family--body-font)"/>
              </a:rPr>
              <a:t>Vestiphobia</a:t>
            </a:r>
            <a:endParaRPr lang="en-AU" sz="2900" dirty="0">
              <a:latin typeface="var(--wp--preset--font-family--body-font)"/>
            </a:endParaRPr>
          </a:p>
          <a:p>
            <a:r>
              <a:rPr lang="en-AU" sz="2900" dirty="0">
                <a:latin typeface="var(--wp--preset--font-family--body-font)"/>
              </a:rPr>
              <a:t>Ergophobia</a:t>
            </a:r>
          </a:p>
          <a:p>
            <a:r>
              <a:rPr lang="en-AU" sz="2900" dirty="0" err="1">
                <a:latin typeface="var(--wp--preset--font-family--body-font)"/>
              </a:rPr>
              <a:t>Decidophobia</a:t>
            </a:r>
            <a:endParaRPr lang="en-AU" sz="2900" dirty="0">
              <a:latin typeface="var(--wp--preset--font-family--body-font)"/>
            </a:endParaRPr>
          </a:p>
          <a:p>
            <a:r>
              <a:rPr lang="en-AU" sz="2900" dirty="0" err="1">
                <a:latin typeface="var(--wp--preset--font-family--body-font)"/>
              </a:rPr>
              <a:t>Eisoptrophobia</a:t>
            </a:r>
            <a:r>
              <a:rPr lang="en-AU" sz="2900" dirty="0">
                <a:latin typeface="var(--wp--preset--font-family--body-font)"/>
              </a:rPr>
              <a:t> </a:t>
            </a:r>
          </a:p>
          <a:p>
            <a:r>
              <a:rPr lang="en-AU" sz="2900" dirty="0" err="1">
                <a:latin typeface="var(--wp--preset--font-family--body-font)"/>
              </a:rPr>
              <a:t>Deipnophobia</a:t>
            </a:r>
            <a:endParaRPr lang="en-AU" sz="2900" dirty="0">
              <a:latin typeface="var(--wp--preset--font-family--body-font)"/>
            </a:endParaRPr>
          </a:p>
          <a:p>
            <a:r>
              <a:rPr lang="en-AU" sz="2900" dirty="0">
                <a:latin typeface="var(--wp--preset--font-family--body-font)"/>
              </a:rPr>
              <a:t>Phobophobia</a:t>
            </a:r>
            <a:endParaRPr lang="en-AU" dirty="0"/>
          </a:p>
        </p:txBody>
      </p:sp>
      <p:sp>
        <p:nvSpPr>
          <p:cNvPr id="5" name="TextBox 4">
            <a:extLst>
              <a:ext uri="{FF2B5EF4-FFF2-40B4-BE49-F238E27FC236}">
                <a16:creationId xmlns:a16="http://schemas.microsoft.com/office/drawing/2014/main" id="{E42646D6-741E-E3D7-9DD6-3138BD29C2E5}"/>
              </a:ext>
            </a:extLst>
          </p:cNvPr>
          <p:cNvSpPr txBox="1"/>
          <p:nvPr/>
        </p:nvSpPr>
        <p:spPr>
          <a:xfrm>
            <a:off x="6951306" y="442220"/>
            <a:ext cx="4478694" cy="369332"/>
          </a:xfrm>
          <a:prstGeom prst="rect">
            <a:avLst/>
          </a:prstGeom>
          <a:noFill/>
        </p:spPr>
        <p:txBody>
          <a:bodyPr wrap="square" rtlCol="0">
            <a:spAutoFit/>
          </a:bodyPr>
          <a:lstStyle/>
          <a:p>
            <a:r>
              <a:rPr lang="en-AU" dirty="0">
                <a:hlinkClick r:id="rId2"/>
              </a:rPr>
              <a:t>weird phobias</a:t>
            </a:r>
            <a:endParaRPr lang="en-AU" dirty="0"/>
          </a:p>
        </p:txBody>
      </p:sp>
    </p:spTree>
    <p:extLst>
      <p:ext uri="{BB962C8B-B14F-4D97-AF65-F5344CB8AC3E}">
        <p14:creationId xmlns:p14="http://schemas.microsoft.com/office/powerpoint/2010/main" val="82605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7A33-DF9A-CC92-75F6-0B2D0AEE43F7}"/>
              </a:ext>
            </a:extLst>
          </p:cNvPr>
          <p:cNvSpPr>
            <a:spLocks noGrp="1"/>
          </p:cNvSpPr>
          <p:nvPr>
            <p:ph type="title"/>
          </p:nvPr>
        </p:nvSpPr>
        <p:spPr/>
        <p:txBody>
          <a:bodyPr/>
          <a:lstStyle/>
          <a:p>
            <a:r>
              <a:rPr lang="en-AU" dirty="0"/>
              <a:t>Token economy</a:t>
            </a:r>
          </a:p>
        </p:txBody>
      </p:sp>
      <p:sp>
        <p:nvSpPr>
          <p:cNvPr id="5" name="Content Placeholder 4">
            <a:extLst>
              <a:ext uri="{FF2B5EF4-FFF2-40B4-BE49-F238E27FC236}">
                <a16:creationId xmlns:a16="http://schemas.microsoft.com/office/drawing/2014/main" id="{20FB361A-B9BE-7622-6942-966FE4F609E2}"/>
              </a:ext>
            </a:extLst>
          </p:cNvPr>
          <p:cNvSpPr>
            <a:spLocks noGrp="1"/>
          </p:cNvSpPr>
          <p:nvPr>
            <p:ph idx="1"/>
          </p:nvPr>
        </p:nvSpPr>
        <p:spPr>
          <a:xfrm>
            <a:off x="1920240" y="2312276"/>
            <a:ext cx="9565744" cy="4331120"/>
          </a:xfrm>
        </p:spPr>
        <p:txBody>
          <a:bodyPr>
            <a:normAutofit/>
          </a:bodyPr>
          <a:lstStyle/>
          <a:p>
            <a:r>
              <a:rPr lang="en-US" sz="2400" dirty="0">
                <a:solidFill>
                  <a:srgbClr val="515151"/>
                </a:solidFill>
                <a:latin typeface="+mj-lt"/>
              </a:rPr>
              <a:t>A</a:t>
            </a:r>
            <a:r>
              <a:rPr lang="en-US" sz="2400" b="0" i="0" dirty="0">
                <a:solidFill>
                  <a:srgbClr val="515151"/>
                </a:solidFill>
                <a:effectLst/>
                <a:latin typeface="+mj-lt"/>
              </a:rPr>
              <a:t> system of behavior modification based on the systematic positive reinforcement of target behavior. The reinforcers are symbols or tokens that can be exchanged for other reinforcers. Token economy is based on the principles of operant conditioning and can be situated within the applied </a:t>
            </a:r>
            <a:r>
              <a:rPr lang="en-US" sz="2400" b="0" i="0" dirty="0" err="1">
                <a:solidFill>
                  <a:srgbClr val="515151"/>
                </a:solidFill>
                <a:effectLst/>
                <a:latin typeface="+mj-lt"/>
              </a:rPr>
              <a:t>behaviour</a:t>
            </a:r>
            <a:r>
              <a:rPr lang="en-US" sz="2400" b="0" i="0" dirty="0">
                <a:solidFill>
                  <a:srgbClr val="515151"/>
                </a:solidFill>
                <a:effectLst/>
                <a:latin typeface="+mj-lt"/>
              </a:rPr>
              <a:t> analysis (</a:t>
            </a:r>
            <a:r>
              <a:rPr lang="en-US" sz="2400" b="0" i="0" dirty="0" err="1">
                <a:solidFill>
                  <a:srgbClr val="515151"/>
                </a:solidFill>
                <a:effectLst/>
                <a:latin typeface="+mj-lt"/>
              </a:rPr>
              <a:t>behaviourism</a:t>
            </a:r>
            <a:r>
              <a:rPr lang="en-US" sz="2400" b="0" i="0" dirty="0">
                <a:solidFill>
                  <a:srgbClr val="515151"/>
                </a:solidFill>
                <a:effectLst/>
                <a:latin typeface="+mj-lt"/>
              </a:rPr>
              <a:t>). Token economies are applied with children and adults.</a:t>
            </a:r>
            <a:endParaRPr lang="en-AU" sz="2400" dirty="0">
              <a:latin typeface="+mj-lt"/>
            </a:endParaRPr>
          </a:p>
        </p:txBody>
      </p:sp>
    </p:spTree>
    <p:extLst>
      <p:ext uri="{BB962C8B-B14F-4D97-AF65-F5344CB8AC3E}">
        <p14:creationId xmlns:p14="http://schemas.microsoft.com/office/powerpoint/2010/main" val="813425124"/>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13826</TotalTime>
  <Words>317</Words>
  <Application>Microsoft Office PowerPoint</Application>
  <PresentationFormat>Widescreen</PresentationFormat>
  <Paragraphs>51</Paragraphs>
  <Slides>10</Slides>
  <Notes>0</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Meiryo</vt:lpstr>
      <vt:lpstr>Arial</vt:lpstr>
      <vt:lpstr>Calibri</vt:lpstr>
      <vt:lpstr>Corbel</vt:lpstr>
      <vt:lpstr>Courier New</vt:lpstr>
      <vt:lpstr>var(--wp--preset--font-family--body-font)</vt:lpstr>
      <vt:lpstr>Wingdings</vt:lpstr>
      <vt:lpstr>SketchLinesVTI</vt:lpstr>
      <vt:lpstr> Behaviour modification: Application of learning theories</vt:lpstr>
      <vt:lpstr>Review</vt:lpstr>
      <vt:lpstr>Learning Intentions</vt:lpstr>
      <vt:lpstr>Success Criteria</vt:lpstr>
      <vt:lpstr>Comparison of learning theories</vt:lpstr>
      <vt:lpstr>Applications: Systematic desensitisation</vt:lpstr>
      <vt:lpstr>PowerPoint Presentation</vt:lpstr>
      <vt:lpstr>Guess the phobia…</vt:lpstr>
      <vt:lpstr>Token economy</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 Johnson</cp:lastModifiedBy>
  <cp:revision>98</cp:revision>
  <dcterms:created xsi:type="dcterms:W3CDTF">2023-02-01T11:31:06Z</dcterms:created>
  <dcterms:modified xsi:type="dcterms:W3CDTF">2023-11-22T11:44:40Z</dcterms:modified>
</cp:coreProperties>
</file>