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4"/>
  </p:notesMasterIdLst>
  <p:sldIdLst>
    <p:sldId id="301" r:id="rId2"/>
    <p:sldId id="302" r:id="rId3"/>
    <p:sldId id="303" r:id="rId4"/>
    <p:sldId id="304" r:id="rId5"/>
    <p:sldId id="305" r:id="rId6"/>
    <p:sldId id="306" r:id="rId7"/>
    <p:sldId id="307" r:id="rId8"/>
    <p:sldId id="308" r:id="rId9"/>
    <p:sldId id="309" r:id="rId10"/>
    <p:sldId id="310" r:id="rId11"/>
    <p:sldId id="311" r:id="rId12"/>
    <p:sldId id="31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00"/>
    <p:restoredTop sz="92250"/>
  </p:normalViewPr>
  <p:slideViewPr>
    <p:cSldViewPr snapToGrid="0" snapToObjects="1">
      <p:cViewPr>
        <p:scale>
          <a:sx n="67" d="100"/>
          <a:sy n="67" d="100"/>
        </p:scale>
        <p:origin x="2048" y="1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3BEE98-D47A-41C5-9BD7-C74CD824A48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CBA76FA-B3F2-4BFD-B8C4-F6394AA3878F}">
      <dgm:prSet/>
      <dgm:spPr/>
      <dgm:t>
        <a:bodyPr/>
        <a:lstStyle/>
        <a:p>
          <a:r>
            <a:rPr lang="en-US" dirty="0">
              <a:solidFill>
                <a:schemeClr val="accent6">
                  <a:lumMod val="75000"/>
                </a:schemeClr>
              </a:solidFill>
            </a:rPr>
            <a:t>Read through the information sheet about Ancient Rome</a:t>
          </a:r>
        </a:p>
      </dgm:t>
    </dgm:pt>
    <dgm:pt modelId="{A274311B-1EAE-410D-A05C-C3B5DE2D1A14}" type="parTrans" cxnId="{73BDFD76-C241-44D7-BDBE-D384354C8FE9}">
      <dgm:prSet/>
      <dgm:spPr/>
      <dgm:t>
        <a:bodyPr/>
        <a:lstStyle/>
        <a:p>
          <a:endParaRPr lang="en-US"/>
        </a:p>
      </dgm:t>
    </dgm:pt>
    <dgm:pt modelId="{E7636440-931C-4900-B62E-DDE64B5675F0}" type="sibTrans" cxnId="{73BDFD76-C241-44D7-BDBE-D384354C8FE9}">
      <dgm:prSet/>
      <dgm:spPr/>
      <dgm:t>
        <a:bodyPr/>
        <a:lstStyle/>
        <a:p>
          <a:endParaRPr lang="en-US"/>
        </a:p>
      </dgm:t>
    </dgm:pt>
    <dgm:pt modelId="{C122524E-AED6-4DA5-9CF7-935F01E764D8}">
      <dgm:prSet/>
      <dgm:spPr/>
      <dgm:t>
        <a:bodyPr/>
        <a:lstStyle/>
        <a:p>
          <a:r>
            <a:rPr lang="en-US" dirty="0">
              <a:solidFill>
                <a:schemeClr val="accent6">
                  <a:lumMod val="75000"/>
                </a:schemeClr>
              </a:solidFill>
            </a:rPr>
            <a:t>Answer the following questions in your book:</a:t>
          </a:r>
        </a:p>
      </dgm:t>
    </dgm:pt>
    <dgm:pt modelId="{DB135830-D28C-4803-8E2A-8D8F9215FC40}" type="parTrans" cxnId="{166A5D36-99FB-4355-8261-7C83C5C8477E}">
      <dgm:prSet/>
      <dgm:spPr/>
      <dgm:t>
        <a:bodyPr/>
        <a:lstStyle/>
        <a:p>
          <a:endParaRPr lang="en-US"/>
        </a:p>
      </dgm:t>
    </dgm:pt>
    <dgm:pt modelId="{888E5678-B841-4579-9E12-192B95AAB3DF}" type="sibTrans" cxnId="{166A5D36-99FB-4355-8261-7C83C5C8477E}">
      <dgm:prSet/>
      <dgm:spPr/>
      <dgm:t>
        <a:bodyPr/>
        <a:lstStyle/>
        <a:p>
          <a:endParaRPr lang="en-US"/>
        </a:p>
      </dgm:t>
    </dgm:pt>
    <dgm:pt modelId="{B72AFC97-BDFA-44E0-A945-97A2FAF08F88}">
      <dgm:prSet/>
      <dgm:spPr/>
      <dgm:t>
        <a:bodyPr/>
        <a:lstStyle/>
        <a:p>
          <a:pPr>
            <a:buFont typeface="+mj-lt"/>
            <a:buAutoNum type="alphaUcPeriod"/>
          </a:pPr>
          <a:r>
            <a:rPr lang="en-US" dirty="0"/>
            <a:t> Identify and label any key dates from the text</a:t>
          </a:r>
        </a:p>
      </dgm:t>
    </dgm:pt>
    <dgm:pt modelId="{DECA49AE-F2B5-48A5-88AC-A8E4167A7FC3}" type="parTrans" cxnId="{AA468EF1-C73F-4116-B432-4A0C9D11F810}">
      <dgm:prSet/>
      <dgm:spPr/>
      <dgm:t>
        <a:bodyPr/>
        <a:lstStyle/>
        <a:p>
          <a:endParaRPr lang="en-US"/>
        </a:p>
      </dgm:t>
    </dgm:pt>
    <dgm:pt modelId="{2F7CEB79-C874-4655-964B-0D4A10F8B014}" type="sibTrans" cxnId="{AA468EF1-C73F-4116-B432-4A0C9D11F810}">
      <dgm:prSet/>
      <dgm:spPr/>
      <dgm:t>
        <a:bodyPr/>
        <a:lstStyle/>
        <a:p>
          <a:endParaRPr lang="en-US"/>
        </a:p>
      </dgm:t>
    </dgm:pt>
    <dgm:pt modelId="{73E15EEF-7191-46E3-80D4-C2FC05488275}">
      <dgm:prSet/>
      <dgm:spPr/>
      <dgm:t>
        <a:bodyPr/>
        <a:lstStyle/>
        <a:p>
          <a:pPr>
            <a:buFont typeface="+mj-lt"/>
            <a:buAutoNum type="alphaUcPeriod"/>
          </a:pPr>
          <a:r>
            <a:rPr lang="en-US" dirty="0"/>
            <a:t> What are the </a:t>
          </a:r>
          <a:r>
            <a:rPr lang="en-US" b="1" i="1" dirty="0"/>
            <a:t>BENEFITS</a:t>
          </a:r>
          <a:r>
            <a:rPr lang="en-US" b="1" dirty="0"/>
            <a:t> </a:t>
          </a:r>
          <a:r>
            <a:rPr lang="en-US" dirty="0"/>
            <a:t>of Rome’s location?</a:t>
          </a:r>
        </a:p>
      </dgm:t>
    </dgm:pt>
    <dgm:pt modelId="{B8A6F10A-A09F-4AC0-824E-AF44877C1D4A}" type="parTrans" cxnId="{A3D360FB-43C4-4B3C-B06E-9260C368FB3C}">
      <dgm:prSet/>
      <dgm:spPr/>
      <dgm:t>
        <a:bodyPr/>
        <a:lstStyle/>
        <a:p>
          <a:endParaRPr lang="en-US"/>
        </a:p>
      </dgm:t>
    </dgm:pt>
    <dgm:pt modelId="{EA83CE26-07EB-4D2F-BC1D-D15502A6EFD7}" type="sibTrans" cxnId="{A3D360FB-43C4-4B3C-B06E-9260C368FB3C}">
      <dgm:prSet/>
      <dgm:spPr/>
      <dgm:t>
        <a:bodyPr/>
        <a:lstStyle/>
        <a:p>
          <a:endParaRPr lang="en-US"/>
        </a:p>
      </dgm:t>
    </dgm:pt>
    <dgm:pt modelId="{6070CBD5-C4EE-4824-A1C4-F66C9BFC4BCB}">
      <dgm:prSet/>
      <dgm:spPr/>
      <dgm:t>
        <a:bodyPr/>
        <a:lstStyle/>
        <a:p>
          <a:pPr>
            <a:buFont typeface="+mj-lt"/>
            <a:buAutoNum type="alphaUcPeriod"/>
          </a:pPr>
          <a:r>
            <a:rPr lang="en-US" dirty="0"/>
            <a:t> Describe the importance of Rome’s waterways</a:t>
          </a:r>
        </a:p>
      </dgm:t>
    </dgm:pt>
    <dgm:pt modelId="{C552B120-ED5D-47CF-B3CF-655FE4FE452A}" type="parTrans" cxnId="{B81EB2C1-1F26-47E3-A2C9-C38C8B482CA8}">
      <dgm:prSet/>
      <dgm:spPr/>
      <dgm:t>
        <a:bodyPr/>
        <a:lstStyle/>
        <a:p>
          <a:endParaRPr lang="en-US"/>
        </a:p>
      </dgm:t>
    </dgm:pt>
    <dgm:pt modelId="{F6B29001-09F2-4775-8AD5-9711793975EB}" type="sibTrans" cxnId="{B81EB2C1-1F26-47E3-A2C9-C38C8B482CA8}">
      <dgm:prSet/>
      <dgm:spPr/>
      <dgm:t>
        <a:bodyPr/>
        <a:lstStyle/>
        <a:p>
          <a:endParaRPr lang="en-US"/>
        </a:p>
      </dgm:t>
    </dgm:pt>
    <dgm:pt modelId="{023984DF-C88E-4C9A-BDAC-2E1C65FA68DC}">
      <dgm:prSet/>
      <dgm:spPr/>
      <dgm:t>
        <a:bodyPr/>
        <a:lstStyle/>
        <a:p>
          <a:pPr>
            <a:buFont typeface="+mj-lt"/>
            <a:buAutoNum type="alphaUcPeriod"/>
          </a:pPr>
          <a:r>
            <a:rPr lang="en-US" dirty="0"/>
            <a:t> Why are Rome’s roads and bridges so significant?</a:t>
          </a:r>
        </a:p>
      </dgm:t>
    </dgm:pt>
    <dgm:pt modelId="{7CEBFC30-688D-4713-AD18-4F53205F6837}" type="parTrans" cxnId="{492A19A8-11F9-44D4-AD78-4DDE787D9180}">
      <dgm:prSet/>
      <dgm:spPr/>
      <dgm:t>
        <a:bodyPr/>
        <a:lstStyle/>
        <a:p>
          <a:endParaRPr lang="en-US"/>
        </a:p>
      </dgm:t>
    </dgm:pt>
    <dgm:pt modelId="{BDB19D70-80B6-424E-B2B4-12E8EB843899}" type="sibTrans" cxnId="{492A19A8-11F9-44D4-AD78-4DDE787D9180}">
      <dgm:prSet/>
      <dgm:spPr/>
      <dgm:t>
        <a:bodyPr/>
        <a:lstStyle/>
        <a:p>
          <a:endParaRPr lang="en-US"/>
        </a:p>
      </dgm:t>
    </dgm:pt>
    <dgm:pt modelId="{7870A2F7-FC02-CB42-A1A1-34F5EC20A2DF}" type="pres">
      <dgm:prSet presAssocID="{3F3BEE98-D47A-41C5-9BD7-C74CD824A48D}" presName="linear" presStyleCnt="0">
        <dgm:presLayoutVars>
          <dgm:animLvl val="lvl"/>
          <dgm:resizeHandles val="exact"/>
        </dgm:presLayoutVars>
      </dgm:prSet>
      <dgm:spPr/>
    </dgm:pt>
    <dgm:pt modelId="{5576866D-83B7-054E-949B-B825AF0FBBA9}" type="pres">
      <dgm:prSet presAssocID="{9CBA76FA-B3F2-4BFD-B8C4-F6394AA3878F}" presName="parentText" presStyleLbl="node1" presStyleIdx="0" presStyleCnt="2">
        <dgm:presLayoutVars>
          <dgm:chMax val="0"/>
          <dgm:bulletEnabled val="1"/>
        </dgm:presLayoutVars>
      </dgm:prSet>
      <dgm:spPr/>
    </dgm:pt>
    <dgm:pt modelId="{9D626ABC-CF82-CE48-A2E5-B923AAEF40FB}" type="pres">
      <dgm:prSet presAssocID="{E7636440-931C-4900-B62E-DDE64B5675F0}" presName="spacer" presStyleCnt="0"/>
      <dgm:spPr/>
    </dgm:pt>
    <dgm:pt modelId="{17B0D6A5-F115-F84E-8BB1-8CF667AD0587}" type="pres">
      <dgm:prSet presAssocID="{C122524E-AED6-4DA5-9CF7-935F01E764D8}" presName="parentText" presStyleLbl="node1" presStyleIdx="1" presStyleCnt="2">
        <dgm:presLayoutVars>
          <dgm:chMax val="0"/>
          <dgm:bulletEnabled val="1"/>
        </dgm:presLayoutVars>
      </dgm:prSet>
      <dgm:spPr/>
    </dgm:pt>
    <dgm:pt modelId="{A3A642CB-780A-C24D-99CD-6AB17206129B}" type="pres">
      <dgm:prSet presAssocID="{C122524E-AED6-4DA5-9CF7-935F01E764D8}" presName="childText" presStyleLbl="revTx" presStyleIdx="0" presStyleCnt="1">
        <dgm:presLayoutVars>
          <dgm:bulletEnabled val="1"/>
        </dgm:presLayoutVars>
      </dgm:prSet>
      <dgm:spPr/>
    </dgm:pt>
  </dgm:ptLst>
  <dgm:cxnLst>
    <dgm:cxn modelId="{166A5D36-99FB-4355-8261-7C83C5C8477E}" srcId="{3F3BEE98-D47A-41C5-9BD7-C74CD824A48D}" destId="{C122524E-AED6-4DA5-9CF7-935F01E764D8}" srcOrd="1" destOrd="0" parTransId="{DB135830-D28C-4803-8E2A-8D8F9215FC40}" sibTransId="{888E5678-B841-4579-9E12-192B95AAB3DF}"/>
    <dgm:cxn modelId="{FDCD1742-6F5B-9747-AECB-A4873EDC91C4}" type="presOf" srcId="{9CBA76FA-B3F2-4BFD-B8C4-F6394AA3878F}" destId="{5576866D-83B7-054E-949B-B825AF0FBBA9}" srcOrd="0" destOrd="0" presId="urn:microsoft.com/office/officeart/2005/8/layout/vList2"/>
    <dgm:cxn modelId="{6B77C151-E389-7F44-82C8-9A8BF560A379}" type="presOf" srcId="{6070CBD5-C4EE-4824-A1C4-F66C9BFC4BCB}" destId="{A3A642CB-780A-C24D-99CD-6AB17206129B}" srcOrd="0" destOrd="2" presId="urn:microsoft.com/office/officeart/2005/8/layout/vList2"/>
    <dgm:cxn modelId="{73BDFD76-C241-44D7-BDBE-D384354C8FE9}" srcId="{3F3BEE98-D47A-41C5-9BD7-C74CD824A48D}" destId="{9CBA76FA-B3F2-4BFD-B8C4-F6394AA3878F}" srcOrd="0" destOrd="0" parTransId="{A274311B-1EAE-410D-A05C-C3B5DE2D1A14}" sibTransId="{E7636440-931C-4900-B62E-DDE64B5675F0}"/>
    <dgm:cxn modelId="{040CA880-9A48-B84D-B719-4FBE5D5B92E2}" type="presOf" srcId="{B72AFC97-BDFA-44E0-A945-97A2FAF08F88}" destId="{A3A642CB-780A-C24D-99CD-6AB17206129B}" srcOrd="0" destOrd="0" presId="urn:microsoft.com/office/officeart/2005/8/layout/vList2"/>
    <dgm:cxn modelId="{879C11A7-4103-7841-B779-9138C6699940}" type="presOf" srcId="{3F3BEE98-D47A-41C5-9BD7-C74CD824A48D}" destId="{7870A2F7-FC02-CB42-A1A1-34F5EC20A2DF}" srcOrd="0" destOrd="0" presId="urn:microsoft.com/office/officeart/2005/8/layout/vList2"/>
    <dgm:cxn modelId="{492A19A8-11F9-44D4-AD78-4DDE787D9180}" srcId="{C122524E-AED6-4DA5-9CF7-935F01E764D8}" destId="{023984DF-C88E-4C9A-BDAC-2E1C65FA68DC}" srcOrd="3" destOrd="0" parTransId="{7CEBFC30-688D-4713-AD18-4F53205F6837}" sibTransId="{BDB19D70-80B6-424E-B2B4-12E8EB843899}"/>
    <dgm:cxn modelId="{2896FBB0-90EB-414F-B021-4C271A011C4A}" type="presOf" srcId="{73E15EEF-7191-46E3-80D4-C2FC05488275}" destId="{A3A642CB-780A-C24D-99CD-6AB17206129B}" srcOrd="0" destOrd="1" presId="urn:microsoft.com/office/officeart/2005/8/layout/vList2"/>
    <dgm:cxn modelId="{B81EB2C1-1F26-47E3-A2C9-C38C8B482CA8}" srcId="{C122524E-AED6-4DA5-9CF7-935F01E764D8}" destId="{6070CBD5-C4EE-4824-A1C4-F66C9BFC4BCB}" srcOrd="2" destOrd="0" parTransId="{C552B120-ED5D-47CF-B3CF-655FE4FE452A}" sibTransId="{F6B29001-09F2-4775-8AD5-9711793975EB}"/>
    <dgm:cxn modelId="{8C7E00D2-271C-BD41-ABC0-0CC18DE6E034}" type="presOf" srcId="{023984DF-C88E-4C9A-BDAC-2E1C65FA68DC}" destId="{A3A642CB-780A-C24D-99CD-6AB17206129B}" srcOrd="0" destOrd="3" presId="urn:microsoft.com/office/officeart/2005/8/layout/vList2"/>
    <dgm:cxn modelId="{AA468EF1-C73F-4116-B432-4A0C9D11F810}" srcId="{C122524E-AED6-4DA5-9CF7-935F01E764D8}" destId="{B72AFC97-BDFA-44E0-A945-97A2FAF08F88}" srcOrd="0" destOrd="0" parTransId="{DECA49AE-F2B5-48A5-88AC-A8E4167A7FC3}" sibTransId="{2F7CEB79-C874-4655-964B-0D4A10F8B014}"/>
    <dgm:cxn modelId="{A3D360FB-43C4-4B3C-B06E-9260C368FB3C}" srcId="{C122524E-AED6-4DA5-9CF7-935F01E764D8}" destId="{73E15EEF-7191-46E3-80D4-C2FC05488275}" srcOrd="1" destOrd="0" parTransId="{B8A6F10A-A09F-4AC0-824E-AF44877C1D4A}" sibTransId="{EA83CE26-07EB-4D2F-BC1D-D15502A6EFD7}"/>
    <dgm:cxn modelId="{CDF80FFD-A014-DC4B-AB2B-77FF1CE697AB}" type="presOf" srcId="{C122524E-AED6-4DA5-9CF7-935F01E764D8}" destId="{17B0D6A5-F115-F84E-8BB1-8CF667AD0587}" srcOrd="0" destOrd="0" presId="urn:microsoft.com/office/officeart/2005/8/layout/vList2"/>
    <dgm:cxn modelId="{0FF2D3D0-B296-6D44-9B2B-E750FB8B436D}" type="presParOf" srcId="{7870A2F7-FC02-CB42-A1A1-34F5EC20A2DF}" destId="{5576866D-83B7-054E-949B-B825AF0FBBA9}" srcOrd="0" destOrd="0" presId="urn:microsoft.com/office/officeart/2005/8/layout/vList2"/>
    <dgm:cxn modelId="{AC32BCA8-646A-804E-842F-12A2AD87BA98}" type="presParOf" srcId="{7870A2F7-FC02-CB42-A1A1-34F5EC20A2DF}" destId="{9D626ABC-CF82-CE48-A2E5-B923AAEF40FB}" srcOrd="1" destOrd="0" presId="urn:microsoft.com/office/officeart/2005/8/layout/vList2"/>
    <dgm:cxn modelId="{7EDE242F-06C5-2A45-9C56-7B68AE4939E0}" type="presParOf" srcId="{7870A2F7-FC02-CB42-A1A1-34F5EC20A2DF}" destId="{17B0D6A5-F115-F84E-8BB1-8CF667AD0587}" srcOrd="2" destOrd="0" presId="urn:microsoft.com/office/officeart/2005/8/layout/vList2"/>
    <dgm:cxn modelId="{9ED84CB0-CF0C-C043-8DCF-D4B552BA6D5A}" type="presParOf" srcId="{7870A2F7-FC02-CB42-A1A1-34F5EC20A2DF}" destId="{A3A642CB-780A-C24D-99CD-6AB17206129B}"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76866D-83B7-054E-949B-B825AF0FBBA9}">
      <dsp:nvSpPr>
        <dsp:cNvPr id="0" name=""/>
        <dsp:cNvSpPr/>
      </dsp:nvSpPr>
      <dsp:spPr>
        <a:xfrm>
          <a:off x="0" y="267547"/>
          <a:ext cx="10058399" cy="79150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accent6">
                  <a:lumMod val="75000"/>
                </a:schemeClr>
              </a:solidFill>
            </a:rPr>
            <a:t>Read through the information sheet about Ancient Rome</a:t>
          </a:r>
        </a:p>
      </dsp:txBody>
      <dsp:txXfrm>
        <a:off x="38638" y="306185"/>
        <a:ext cx="9981123" cy="714229"/>
      </dsp:txXfrm>
    </dsp:sp>
    <dsp:sp modelId="{17B0D6A5-F115-F84E-8BB1-8CF667AD0587}">
      <dsp:nvSpPr>
        <dsp:cNvPr id="0" name=""/>
        <dsp:cNvSpPr/>
      </dsp:nvSpPr>
      <dsp:spPr>
        <a:xfrm>
          <a:off x="0" y="1154092"/>
          <a:ext cx="10058399" cy="79150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solidFill>
                <a:schemeClr val="accent6">
                  <a:lumMod val="75000"/>
                </a:schemeClr>
              </a:solidFill>
            </a:rPr>
            <a:t>Answer the following questions in your book:</a:t>
          </a:r>
        </a:p>
      </dsp:txBody>
      <dsp:txXfrm>
        <a:off x="38638" y="1192730"/>
        <a:ext cx="9981123" cy="714229"/>
      </dsp:txXfrm>
    </dsp:sp>
    <dsp:sp modelId="{A3A642CB-780A-C24D-99CD-6AB17206129B}">
      <dsp:nvSpPr>
        <dsp:cNvPr id="0" name=""/>
        <dsp:cNvSpPr/>
      </dsp:nvSpPr>
      <dsp:spPr>
        <a:xfrm>
          <a:off x="0" y="1945597"/>
          <a:ext cx="10058399" cy="1810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9354" tIns="41910" rIns="234696" bIns="41910" numCol="1" spcCol="1270" anchor="t" anchorCtr="0">
          <a:noAutofit/>
        </a:bodyPr>
        <a:lstStyle/>
        <a:p>
          <a:pPr marL="228600" lvl="1" indent="-228600" algn="l" defTabSz="1155700">
            <a:lnSpc>
              <a:spcPct val="90000"/>
            </a:lnSpc>
            <a:spcBef>
              <a:spcPct val="0"/>
            </a:spcBef>
            <a:spcAft>
              <a:spcPct val="20000"/>
            </a:spcAft>
            <a:buFont typeface="+mj-lt"/>
            <a:buAutoNum type="alphaUcPeriod"/>
          </a:pPr>
          <a:r>
            <a:rPr lang="en-US" sz="2600" kern="1200" dirty="0"/>
            <a:t> Identify and label any key dates from the text</a:t>
          </a:r>
        </a:p>
        <a:p>
          <a:pPr marL="228600" lvl="1" indent="-228600" algn="l" defTabSz="1155700">
            <a:lnSpc>
              <a:spcPct val="90000"/>
            </a:lnSpc>
            <a:spcBef>
              <a:spcPct val="0"/>
            </a:spcBef>
            <a:spcAft>
              <a:spcPct val="20000"/>
            </a:spcAft>
            <a:buFont typeface="+mj-lt"/>
            <a:buAutoNum type="alphaUcPeriod"/>
          </a:pPr>
          <a:r>
            <a:rPr lang="en-US" sz="2600" kern="1200" dirty="0"/>
            <a:t> What are the </a:t>
          </a:r>
          <a:r>
            <a:rPr lang="en-US" sz="2600" b="1" i="1" kern="1200" dirty="0"/>
            <a:t>BENEFITS</a:t>
          </a:r>
          <a:r>
            <a:rPr lang="en-US" sz="2600" b="1" kern="1200" dirty="0"/>
            <a:t> </a:t>
          </a:r>
          <a:r>
            <a:rPr lang="en-US" sz="2600" kern="1200" dirty="0"/>
            <a:t>of Rome’s location?</a:t>
          </a:r>
        </a:p>
        <a:p>
          <a:pPr marL="228600" lvl="1" indent="-228600" algn="l" defTabSz="1155700">
            <a:lnSpc>
              <a:spcPct val="90000"/>
            </a:lnSpc>
            <a:spcBef>
              <a:spcPct val="0"/>
            </a:spcBef>
            <a:spcAft>
              <a:spcPct val="20000"/>
            </a:spcAft>
            <a:buFont typeface="+mj-lt"/>
            <a:buAutoNum type="alphaUcPeriod"/>
          </a:pPr>
          <a:r>
            <a:rPr lang="en-US" sz="2600" kern="1200" dirty="0"/>
            <a:t> Describe the importance of Rome’s waterways</a:t>
          </a:r>
        </a:p>
        <a:p>
          <a:pPr marL="228600" lvl="1" indent="-228600" algn="l" defTabSz="1155700">
            <a:lnSpc>
              <a:spcPct val="90000"/>
            </a:lnSpc>
            <a:spcBef>
              <a:spcPct val="0"/>
            </a:spcBef>
            <a:spcAft>
              <a:spcPct val="20000"/>
            </a:spcAft>
            <a:buFont typeface="+mj-lt"/>
            <a:buAutoNum type="alphaUcPeriod"/>
          </a:pPr>
          <a:r>
            <a:rPr lang="en-US" sz="2600" kern="1200" dirty="0"/>
            <a:t> Why are Rome’s roads and bridges so significant?</a:t>
          </a:r>
        </a:p>
      </dsp:txBody>
      <dsp:txXfrm>
        <a:off x="0" y="1945597"/>
        <a:ext cx="10058399" cy="181021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8/1/23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8/1/23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8/1/23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8/1/23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8/1/23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8/1/23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8/1/23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8/1/23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8/1/23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GXoEpNjgKzg&amp;ab_channel=NationalGeographic"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66288-7E5A-5A18-A127-FBF5B3A0D44B}"/>
              </a:ext>
            </a:extLst>
          </p:cNvPr>
          <p:cNvSpPr>
            <a:spLocks noGrp="1"/>
          </p:cNvSpPr>
          <p:nvPr>
            <p:ph type="title"/>
          </p:nvPr>
        </p:nvSpPr>
        <p:spPr>
          <a:xfrm>
            <a:off x="7859485" y="634946"/>
            <a:ext cx="3690257" cy="1450757"/>
          </a:xfrm>
        </p:spPr>
        <p:txBody>
          <a:bodyPr>
            <a:normAutofit/>
          </a:bodyPr>
          <a:lstStyle/>
          <a:p>
            <a:r>
              <a:rPr lang="en-US" dirty="0"/>
              <a:t>Ancient Rome</a:t>
            </a:r>
          </a:p>
        </p:txBody>
      </p:sp>
      <p:pic>
        <p:nvPicPr>
          <p:cNvPr id="2050" name="Picture 2" descr="Ancient Rome | History, Government, Religion, Maps, &amp; Facts | Britannica">
            <a:extLst>
              <a:ext uri="{FF2B5EF4-FFF2-40B4-BE49-F238E27FC236}">
                <a16:creationId xmlns:a16="http://schemas.microsoft.com/office/drawing/2014/main" id="{D0C9A7B6-6EB5-03FE-37E5-6FA6D6C6BC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6" r="10269" b="-1"/>
          <a:stretch/>
        </p:blipFill>
        <p:spPr bwMode="auto">
          <a:xfrm>
            <a:off x="202277" y="198120"/>
            <a:ext cx="7529718" cy="5791191"/>
          </a:xfrm>
          <a:prstGeom prst="rect">
            <a:avLst/>
          </a:prstGeom>
          <a:noFill/>
          <a:extLst>
            <a:ext uri="{909E8E84-426E-40DD-AFC4-6F175D3DCCD1}">
              <a14:hiddenFill xmlns:a14="http://schemas.microsoft.com/office/drawing/2010/main">
                <a:solidFill>
                  <a:srgbClr val="FFFFFF"/>
                </a:solidFill>
              </a14:hiddenFill>
            </a:ext>
          </a:extLst>
        </p:spPr>
      </p:pic>
      <p:cxnSp>
        <p:nvCxnSpPr>
          <p:cNvPr id="2057" name="Straight Connector 2056">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44FAC9-0213-55D0-296A-78DDE872F695}"/>
              </a:ext>
            </a:extLst>
          </p:cNvPr>
          <p:cNvSpPr>
            <a:spLocks noGrp="1"/>
          </p:cNvSpPr>
          <p:nvPr>
            <p:ph idx="1"/>
          </p:nvPr>
        </p:nvSpPr>
        <p:spPr>
          <a:xfrm>
            <a:off x="7859485" y="2198914"/>
            <a:ext cx="3690257" cy="3670180"/>
          </a:xfrm>
        </p:spPr>
        <p:txBody>
          <a:bodyPr>
            <a:normAutofit/>
          </a:bodyPr>
          <a:lstStyle/>
          <a:p>
            <a:r>
              <a:rPr lang="en-US" dirty="0"/>
              <a:t>- </a:t>
            </a:r>
            <a:r>
              <a:rPr lang="en-US" b="1" i="1" dirty="0"/>
              <a:t>Identify</a:t>
            </a:r>
            <a:r>
              <a:rPr lang="en-US" dirty="0"/>
              <a:t> the location of Rome</a:t>
            </a:r>
          </a:p>
          <a:p>
            <a:r>
              <a:rPr lang="en-US" dirty="0"/>
              <a:t>- </a:t>
            </a:r>
            <a:r>
              <a:rPr lang="en-US" b="1" i="1" dirty="0"/>
              <a:t>Describe</a:t>
            </a:r>
            <a:r>
              <a:rPr lang="en-US" dirty="0"/>
              <a:t> Ancient Roman geography</a:t>
            </a:r>
          </a:p>
        </p:txBody>
      </p:sp>
      <p:sp>
        <p:nvSpPr>
          <p:cNvPr id="2059" name="Rectangle 2058">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1" name="Rectangle 2060">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9AF52991-4EDF-A8E5-0A06-E823C979D93E}"/>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bg1"/>
                </a:solidFill>
              </a:rPr>
              <a:t>Ms</a:t>
            </a:r>
            <a:r>
              <a:rPr lang="en-US" sz="1500" dirty="0">
                <a:solidFill>
                  <a:schemeClr val="bg1"/>
                </a:solidFill>
              </a:rPr>
              <a:t> Barrie</a:t>
            </a:r>
          </a:p>
        </p:txBody>
      </p:sp>
      <p:sp>
        <p:nvSpPr>
          <p:cNvPr id="5" name="Subtitle 2">
            <a:extLst>
              <a:ext uri="{FF2B5EF4-FFF2-40B4-BE49-F238E27FC236}">
                <a16:creationId xmlns:a16="http://schemas.microsoft.com/office/drawing/2014/main" id="{09344EC8-A66A-3780-B9F7-6B3591742A42}"/>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bg1"/>
                </a:solidFill>
              </a:rPr>
              <a:t>Week 4 Lesson 1</a:t>
            </a:r>
          </a:p>
        </p:txBody>
      </p:sp>
    </p:spTree>
    <p:extLst>
      <p:ext uri="{BB962C8B-B14F-4D97-AF65-F5344CB8AC3E}">
        <p14:creationId xmlns:p14="http://schemas.microsoft.com/office/powerpoint/2010/main" val="19508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6111-5874-A850-603B-588BAFFCFB14}"/>
              </a:ext>
            </a:extLst>
          </p:cNvPr>
          <p:cNvSpPr>
            <a:spLocks noGrp="1"/>
          </p:cNvSpPr>
          <p:nvPr>
            <p:ph type="title"/>
          </p:nvPr>
        </p:nvSpPr>
        <p:spPr/>
        <p:txBody>
          <a:bodyPr/>
          <a:lstStyle/>
          <a:p>
            <a:pPr algn="ctr"/>
            <a:r>
              <a:rPr lang="en-US" dirty="0"/>
              <a:t>Roman Geography – Mountain Ranges</a:t>
            </a:r>
          </a:p>
        </p:txBody>
      </p:sp>
      <p:sp>
        <p:nvSpPr>
          <p:cNvPr id="3" name="Content Placeholder 2">
            <a:extLst>
              <a:ext uri="{FF2B5EF4-FFF2-40B4-BE49-F238E27FC236}">
                <a16:creationId xmlns:a16="http://schemas.microsoft.com/office/drawing/2014/main" id="{A7C0FF16-9A65-A284-C328-AD2E2F5FE9ED}"/>
              </a:ext>
            </a:extLst>
          </p:cNvPr>
          <p:cNvSpPr>
            <a:spLocks noGrp="1"/>
          </p:cNvSpPr>
          <p:nvPr>
            <p:ph idx="1"/>
          </p:nvPr>
        </p:nvSpPr>
        <p:spPr>
          <a:xfrm>
            <a:off x="533400" y="1845734"/>
            <a:ext cx="11315700" cy="4023360"/>
          </a:xfrm>
        </p:spPr>
        <p:txBody>
          <a:bodyPr>
            <a:normAutofit lnSpcReduction="10000"/>
          </a:bodyPr>
          <a:lstStyle/>
          <a:p>
            <a:pPr algn="ctr"/>
            <a:r>
              <a:rPr lang="en-AU" sz="2800" b="0" i="0" dirty="0">
                <a:solidFill>
                  <a:srgbClr val="000000"/>
                </a:solidFill>
                <a:effectLst/>
                <a:latin typeface="Muli"/>
              </a:rPr>
              <a:t>The Alps and Apennine Mountain ranges were </a:t>
            </a:r>
            <a:r>
              <a:rPr lang="en-AU" sz="2800" b="1" i="1" dirty="0">
                <a:solidFill>
                  <a:schemeClr val="accent6">
                    <a:lumMod val="75000"/>
                  </a:schemeClr>
                </a:solidFill>
                <a:effectLst/>
                <a:latin typeface="Muli"/>
              </a:rPr>
              <a:t>natural barriers </a:t>
            </a:r>
            <a:r>
              <a:rPr lang="en-AU" sz="2800" b="0" i="0" dirty="0">
                <a:solidFill>
                  <a:srgbClr val="000000"/>
                </a:solidFill>
                <a:effectLst/>
                <a:latin typeface="Muli"/>
              </a:rPr>
              <a:t>that helped </a:t>
            </a:r>
            <a:r>
              <a:rPr lang="en-AU" sz="2800" b="1" i="1" dirty="0">
                <a:solidFill>
                  <a:schemeClr val="accent6">
                    <a:lumMod val="75000"/>
                  </a:schemeClr>
                </a:solidFill>
                <a:effectLst/>
                <a:latin typeface="Muli"/>
              </a:rPr>
              <a:t>protect Rome from invasions </a:t>
            </a:r>
            <a:r>
              <a:rPr lang="en-AU" sz="2800" b="0" i="0" dirty="0">
                <a:solidFill>
                  <a:srgbClr val="000000"/>
                </a:solidFill>
                <a:effectLst/>
                <a:latin typeface="Muli"/>
              </a:rPr>
              <a:t>and provided a </a:t>
            </a:r>
            <a:r>
              <a:rPr lang="en-AU" sz="2800" b="1" i="1" dirty="0">
                <a:solidFill>
                  <a:schemeClr val="accent6">
                    <a:lumMod val="75000"/>
                  </a:schemeClr>
                </a:solidFill>
                <a:effectLst/>
                <a:latin typeface="Muli"/>
              </a:rPr>
              <a:t>strategic location </a:t>
            </a:r>
            <a:r>
              <a:rPr lang="en-AU" sz="2800" b="0" i="0" dirty="0">
                <a:solidFill>
                  <a:srgbClr val="000000"/>
                </a:solidFill>
                <a:effectLst/>
                <a:latin typeface="Muli"/>
              </a:rPr>
              <a:t>for the city during war time. The Alps provided a roadblock that forced invaders to move through narrow passages, allowing the Romans time to prepare and attack.</a:t>
            </a:r>
          </a:p>
          <a:p>
            <a:pPr algn="ctr"/>
            <a:r>
              <a:rPr lang="en-AU" sz="2800" b="0" i="0" dirty="0">
                <a:solidFill>
                  <a:srgbClr val="000000"/>
                </a:solidFill>
                <a:effectLst/>
                <a:latin typeface="Muli"/>
              </a:rPr>
              <a:t>The Apennine Mountains divided the peninsula in half, providing protection against invasion from the east. This allowed Rome to defend against invaders approaching from either side of the mountains.</a:t>
            </a:r>
          </a:p>
          <a:p>
            <a:pPr algn="ctr"/>
            <a:r>
              <a:rPr lang="en-AU" sz="2800" b="0" i="0" dirty="0">
                <a:solidFill>
                  <a:srgbClr val="000000"/>
                </a:solidFill>
                <a:effectLst/>
                <a:latin typeface="Muli"/>
              </a:rPr>
              <a:t>Covered in forest, the hills and mountains are made of </a:t>
            </a:r>
            <a:r>
              <a:rPr lang="en-AU" sz="2800" b="1" i="1" dirty="0">
                <a:solidFill>
                  <a:schemeClr val="accent6">
                    <a:lumMod val="75000"/>
                  </a:schemeClr>
                </a:solidFill>
                <a:effectLst/>
                <a:latin typeface="Muli"/>
              </a:rPr>
              <a:t>volcanic rock</a:t>
            </a:r>
            <a:r>
              <a:rPr lang="en-AU" sz="2800" b="0" i="0" dirty="0">
                <a:solidFill>
                  <a:srgbClr val="000000"/>
                </a:solidFill>
                <a:effectLst/>
                <a:latin typeface="Muli"/>
              </a:rPr>
              <a:t>. The Romans used this hard and spongy rock to build the foundations for their structures.</a:t>
            </a:r>
          </a:p>
        </p:txBody>
      </p:sp>
      <p:sp>
        <p:nvSpPr>
          <p:cNvPr id="4" name="TextBox 3">
            <a:extLst>
              <a:ext uri="{FF2B5EF4-FFF2-40B4-BE49-F238E27FC236}">
                <a16:creationId xmlns:a16="http://schemas.microsoft.com/office/drawing/2014/main" id="{251D302F-9B70-F588-56AE-DCC65922CFEB}"/>
              </a:ext>
            </a:extLst>
          </p:cNvPr>
          <p:cNvSpPr txBox="1"/>
          <p:nvPr/>
        </p:nvSpPr>
        <p:spPr>
          <a:xfrm>
            <a:off x="7524750" y="286603"/>
            <a:ext cx="4324350" cy="369332"/>
          </a:xfrm>
          <a:prstGeom prst="rect">
            <a:avLst/>
          </a:prstGeom>
          <a:noFill/>
        </p:spPr>
        <p:txBody>
          <a:bodyPr wrap="square" rtlCol="0">
            <a:spAutoFit/>
          </a:bodyPr>
          <a:lstStyle/>
          <a:p>
            <a:pPr algn="r"/>
            <a:r>
              <a:rPr lang="en-US" b="1" i="1" dirty="0" err="1">
                <a:solidFill>
                  <a:schemeClr val="accent6">
                    <a:lumMod val="75000"/>
                  </a:schemeClr>
                </a:solidFill>
              </a:rPr>
              <a:t>Summarise</a:t>
            </a:r>
            <a:r>
              <a:rPr lang="en-US" b="1" i="1" dirty="0">
                <a:solidFill>
                  <a:schemeClr val="accent6">
                    <a:lumMod val="75000"/>
                  </a:schemeClr>
                </a:solidFill>
              </a:rPr>
              <a:t> in your book</a:t>
            </a:r>
          </a:p>
        </p:txBody>
      </p:sp>
    </p:spTree>
    <p:extLst>
      <p:ext uri="{BB962C8B-B14F-4D97-AF65-F5344CB8AC3E}">
        <p14:creationId xmlns:p14="http://schemas.microsoft.com/office/powerpoint/2010/main" val="3436475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6111-5874-A850-603B-588BAFFCFB14}"/>
              </a:ext>
            </a:extLst>
          </p:cNvPr>
          <p:cNvSpPr>
            <a:spLocks noGrp="1"/>
          </p:cNvSpPr>
          <p:nvPr>
            <p:ph type="title"/>
          </p:nvPr>
        </p:nvSpPr>
        <p:spPr/>
        <p:txBody>
          <a:bodyPr/>
          <a:lstStyle/>
          <a:p>
            <a:pPr algn="ctr"/>
            <a:r>
              <a:rPr lang="en-US" dirty="0"/>
              <a:t>Roman Geography – Mediterranean Sea</a:t>
            </a:r>
          </a:p>
        </p:txBody>
      </p:sp>
      <p:sp>
        <p:nvSpPr>
          <p:cNvPr id="3" name="Content Placeholder 2">
            <a:extLst>
              <a:ext uri="{FF2B5EF4-FFF2-40B4-BE49-F238E27FC236}">
                <a16:creationId xmlns:a16="http://schemas.microsoft.com/office/drawing/2014/main" id="{A7C0FF16-9A65-A284-C328-AD2E2F5FE9ED}"/>
              </a:ext>
            </a:extLst>
          </p:cNvPr>
          <p:cNvSpPr>
            <a:spLocks noGrp="1"/>
          </p:cNvSpPr>
          <p:nvPr>
            <p:ph idx="1"/>
          </p:nvPr>
        </p:nvSpPr>
        <p:spPr>
          <a:xfrm>
            <a:off x="533400" y="1845734"/>
            <a:ext cx="11315700" cy="4023360"/>
          </a:xfrm>
        </p:spPr>
        <p:txBody>
          <a:bodyPr>
            <a:normAutofit/>
          </a:bodyPr>
          <a:lstStyle/>
          <a:p>
            <a:pPr algn="ctr"/>
            <a:r>
              <a:rPr lang="en-AU" sz="3200" b="0" i="0" dirty="0">
                <a:solidFill>
                  <a:srgbClr val="000000"/>
                </a:solidFill>
                <a:effectLst/>
                <a:latin typeface="Muli"/>
              </a:rPr>
              <a:t>Being close to the Mediterranean Sea </a:t>
            </a:r>
            <a:r>
              <a:rPr lang="en-AU" sz="3200" b="1" i="1" dirty="0">
                <a:solidFill>
                  <a:schemeClr val="accent6">
                    <a:lumMod val="75000"/>
                  </a:schemeClr>
                </a:solidFill>
                <a:effectLst/>
                <a:latin typeface="Muli"/>
              </a:rPr>
              <a:t>allowed Rome to trade </a:t>
            </a:r>
            <a:r>
              <a:rPr lang="en-AU" sz="3200" b="0" i="0" dirty="0">
                <a:solidFill>
                  <a:srgbClr val="000000"/>
                </a:solidFill>
                <a:effectLst/>
                <a:latin typeface="Muli"/>
              </a:rPr>
              <a:t>with cities in Greece, northern Europe, and North Africa. </a:t>
            </a:r>
          </a:p>
          <a:p>
            <a:pPr marL="0" indent="0" algn="ctr">
              <a:buNone/>
            </a:pPr>
            <a:r>
              <a:rPr lang="en-AU" sz="3200" b="0" i="0" dirty="0">
                <a:solidFill>
                  <a:srgbClr val="000000"/>
                </a:solidFill>
                <a:effectLst/>
                <a:latin typeface="Muli"/>
              </a:rPr>
              <a:t>The Mediterranean also provided the Romans with a rich source of </a:t>
            </a:r>
            <a:r>
              <a:rPr lang="en-AU" sz="3200" b="1" i="1" dirty="0">
                <a:solidFill>
                  <a:schemeClr val="accent6">
                    <a:lumMod val="75000"/>
                  </a:schemeClr>
                </a:solidFill>
                <a:effectLst/>
                <a:latin typeface="Muli"/>
              </a:rPr>
              <a:t>food through fishing</a:t>
            </a:r>
            <a:r>
              <a:rPr lang="en-AU" sz="3200" b="0" i="0" dirty="0">
                <a:solidFill>
                  <a:srgbClr val="000000"/>
                </a:solidFill>
                <a:effectLst/>
                <a:latin typeface="Muli"/>
              </a:rPr>
              <a:t>.</a:t>
            </a:r>
          </a:p>
          <a:p>
            <a:pPr algn="ctr"/>
            <a:r>
              <a:rPr lang="en-AU" sz="3200" b="0" i="0" dirty="0">
                <a:solidFill>
                  <a:srgbClr val="000000"/>
                </a:solidFill>
                <a:effectLst/>
                <a:latin typeface="Muli"/>
              </a:rPr>
              <a:t>Inspired by the Phoenicians' skilled shipbuilding, the Romans copied their designs to </a:t>
            </a:r>
            <a:r>
              <a:rPr lang="en-AU" sz="3200" b="1" i="1" dirty="0">
                <a:solidFill>
                  <a:schemeClr val="accent6">
                    <a:lumMod val="75000"/>
                  </a:schemeClr>
                </a:solidFill>
                <a:effectLst/>
                <a:latin typeface="Muli"/>
              </a:rPr>
              <a:t>build their own ships</a:t>
            </a:r>
            <a:r>
              <a:rPr lang="en-AU" sz="3200" b="0" i="0" dirty="0">
                <a:solidFill>
                  <a:srgbClr val="000000"/>
                </a:solidFill>
                <a:effectLst/>
                <a:latin typeface="Muli"/>
              </a:rPr>
              <a:t>. </a:t>
            </a:r>
          </a:p>
        </p:txBody>
      </p:sp>
      <p:sp>
        <p:nvSpPr>
          <p:cNvPr id="4" name="TextBox 3">
            <a:extLst>
              <a:ext uri="{FF2B5EF4-FFF2-40B4-BE49-F238E27FC236}">
                <a16:creationId xmlns:a16="http://schemas.microsoft.com/office/drawing/2014/main" id="{251D302F-9B70-F588-56AE-DCC65922CFEB}"/>
              </a:ext>
            </a:extLst>
          </p:cNvPr>
          <p:cNvSpPr txBox="1"/>
          <p:nvPr/>
        </p:nvSpPr>
        <p:spPr>
          <a:xfrm>
            <a:off x="7524750" y="286603"/>
            <a:ext cx="4324350" cy="369332"/>
          </a:xfrm>
          <a:prstGeom prst="rect">
            <a:avLst/>
          </a:prstGeom>
          <a:noFill/>
        </p:spPr>
        <p:txBody>
          <a:bodyPr wrap="square" rtlCol="0">
            <a:spAutoFit/>
          </a:bodyPr>
          <a:lstStyle/>
          <a:p>
            <a:pPr algn="r"/>
            <a:r>
              <a:rPr lang="en-US" b="1" i="1" dirty="0" err="1">
                <a:solidFill>
                  <a:schemeClr val="accent6">
                    <a:lumMod val="75000"/>
                  </a:schemeClr>
                </a:solidFill>
              </a:rPr>
              <a:t>Summarise</a:t>
            </a:r>
            <a:r>
              <a:rPr lang="en-US" b="1" i="1" dirty="0">
                <a:solidFill>
                  <a:schemeClr val="accent6">
                    <a:lumMod val="75000"/>
                  </a:schemeClr>
                </a:solidFill>
              </a:rPr>
              <a:t> in your book</a:t>
            </a:r>
          </a:p>
        </p:txBody>
      </p:sp>
    </p:spTree>
    <p:extLst>
      <p:ext uri="{BB962C8B-B14F-4D97-AF65-F5344CB8AC3E}">
        <p14:creationId xmlns:p14="http://schemas.microsoft.com/office/powerpoint/2010/main" val="1392720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7C6A3-10AC-4C8C-AFDE-E81747D77898}"/>
              </a:ext>
            </a:extLst>
          </p:cNvPr>
          <p:cNvSpPr>
            <a:spLocks noGrp="1"/>
          </p:cNvSpPr>
          <p:nvPr>
            <p:ph type="title"/>
          </p:nvPr>
        </p:nvSpPr>
        <p:spPr/>
        <p:txBody>
          <a:bodyPr/>
          <a:lstStyle/>
          <a:p>
            <a:pPr algn="ctr"/>
            <a:r>
              <a:rPr lang="en-US" dirty="0"/>
              <a:t>ACTIVITY – Reading Comprehension</a:t>
            </a:r>
          </a:p>
        </p:txBody>
      </p:sp>
      <p:graphicFrame>
        <p:nvGraphicFramePr>
          <p:cNvPr id="5" name="Content Placeholder 2">
            <a:extLst>
              <a:ext uri="{FF2B5EF4-FFF2-40B4-BE49-F238E27FC236}">
                <a16:creationId xmlns:a16="http://schemas.microsoft.com/office/drawing/2014/main" id="{2D41A46E-07C0-9325-FED1-1168193E24D0}"/>
              </a:ext>
            </a:extLst>
          </p:cNvPr>
          <p:cNvGraphicFramePr>
            <a:graphicFrameLocks noGrp="1"/>
          </p:cNvGraphicFramePr>
          <p:nvPr>
            <p:ph idx="1"/>
            <p:extLst>
              <p:ext uri="{D42A27DB-BD31-4B8C-83A1-F6EECF244321}">
                <p14:modId xmlns:p14="http://schemas.microsoft.com/office/powerpoint/2010/main" val="1586456296"/>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5484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DE67-835A-36B7-347E-A86556F5F6C0}"/>
              </a:ext>
            </a:extLst>
          </p:cNvPr>
          <p:cNvSpPr>
            <a:spLocks noGrp="1"/>
          </p:cNvSpPr>
          <p:nvPr>
            <p:ph type="title"/>
          </p:nvPr>
        </p:nvSpPr>
        <p:spPr/>
        <p:txBody>
          <a:bodyPr/>
          <a:lstStyle/>
          <a:p>
            <a:pPr algn="ctr"/>
            <a:r>
              <a:rPr lang="en-US" dirty="0"/>
              <a:t>Unit 2 – Ancient Rome</a:t>
            </a:r>
          </a:p>
        </p:txBody>
      </p:sp>
      <p:sp>
        <p:nvSpPr>
          <p:cNvPr id="3" name="Content Placeholder 2">
            <a:extLst>
              <a:ext uri="{FF2B5EF4-FFF2-40B4-BE49-F238E27FC236}">
                <a16:creationId xmlns:a16="http://schemas.microsoft.com/office/drawing/2014/main" id="{0251F313-8E4C-C14D-4002-661F2E23905A}"/>
              </a:ext>
            </a:extLst>
          </p:cNvPr>
          <p:cNvSpPr>
            <a:spLocks noGrp="1"/>
          </p:cNvSpPr>
          <p:nvPr>
            <p:ph idx="1"/>
          </p:nvPr>
        </p:nvSpPr>
        <p:spPr/>
        <p:txBody>
          <a:bodyPr/>
          <a:lstStyle/>
          <a:p>
            <a:pPr algn="ctr"/>
            <a:r>
              <a:rPr lang="en-AU" sz="1800" dirty="0">
                <a:effectLst/>
                <a:latin typeface="Calibri" panose="020F0502020204030204" pitchFamily="34" charset="0"/>
                <a:ea typeface="Times New Roman" panose="02020603050405020304" pitchFamily="18" charset="0"/>
                <a:cs typeface="Calibri" panose="020F0502020204030204" pitchFamily="34" charset="0"/>
              </a:rPr>
              <a:t>Julius Caesar, Rome, 100-44BCE</a:t>
            </a:r>
            <a:endParaRPr lang="en-AU"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endParaRPr lang="en-US" dirty="0"/>
          </a:p>
        </p:txBody>
      </p:sp>
      <p:graphicFrame>
        <p:nvGraphicFramePr>
          <p:cNvPr id="5" name="Table 4">
            <a:extLst>
              <a:ext uri="{FF2B5EF4-FFF2-40B4-BE49-F238E27FC236}">
                <a16:creationId xmlns:a16="http://schemas.microsoft.com/office/drawing/2014/main" id="{3708B820-4415-2001-CCBF-5FDFD8431568}"/>
              </a:ext>
            </a:extLst>
          </p:cNvPr>
          <p:cNvGraphicFramePr>
            <a:graphicFrameLocks noGrp="1"/>
          </p:cNvGraphicFramePr>
          <p:nvPr>
            <p:extLst>
              <p:ext uri="{D42A27DB-BD31-4B8C-83A1-F6EECF244321}">
                <p14:modId xmlns:p14="http://schemas.microsoft.com/office/powerpoint/2010/main" val="830530378"/>
              </p:ext>
            </p:extLst>
          </p:nvPr>
        </p:nvGraphicFramePr>
        <p:xfrm>
          <a:off x="1036320" y="2324559"/>
          <a:ext cx="10785264" cy="2742438"/>
        </p:xfrm>
        <a:graphic>
          <a:graphicData uri="http://schemas.openxmlformats.org/drawingml/2006/table">
            <a:tbl>
              <a:tblPr firstRow="1" firstCol="1" bandRow="1">
                <a:tableStyleId>{5C22544A-7EE6-4342-B048-85BDC9FD1C3A}</a:tableStyleId>
              </a:tblPr>
              <a:tblGrid>
                <a:gridCol w="1704379">
                  <a:extLst>
                    <a:ext uri="{9D8B030D-6E8A-4147-A177-3AD203B41FA5}">
                      <a16:colId xmlns:a16="http://schemas.microsoft.com/office/drawing/2014/main" val="20000"/>
                    </a:ext>
                  </a:extLst>
                </a:gridCol>
                <a:gridCol w="5304035">
                  <a:extLst>
                    <a:ext uri="{9D8B030D-6E8A-4147-A177-3AD203B41FA5}">
                      <a16:colId xmlns:a16="http://schemas.microsoft.com/office/drawing/2014/main" val="20001"/>
                    </a:ext>
                  </a:extLst>
                </a:gridCol>
                <a:gridCol w="3776850">
                  <a:extLst>
                    <a:ext uri="{9D8B030D-6E8A-4147-A177-3AD203B41FA5}">
                      <a16:colId xmlns:a16="http://schemas.microsoft.com/office/drawing/2014/main" val="20002"/>
                    </a:ext>
                  </a:extLst>
                </a:gridCol>
              </a:tblGrid>
              <a:tr h="278689">
                <a:tc>
                  <a:txBody>
                    <a:bodyPr/>
                    <a:lstStyle/>
                    <a:p>
                      <a:pPr algn="ctr">
                        <a:lnSpc>
                          <a:spcPct val="115000"/>
                        </a:lnSpc>
                        <a:spcAft>
                          <a:spcPts val="0"/>
                        </a:spcAft>
                      </a:pPr>
                      <a:r>
                        <a:rPr lang="en-AU" sz="2000" dirty="0">
                          <a:solidFill>
                            <a:schemeClr val="tx1"/>
                          </a:solidFill>
                          <a:effectLst/>
                          <a:latin typeface="Calibri" panose="020F0502020204030204" pitchFamily="34" charset="0"/>
                          <a:ea typeface="Calibri" charset="0"/>
                          <a:cs typeface="Calibri" panose="020F0502020204030204" pitchFamily="34" charset="0"/>
                        </a:rPr>
                        <a:t>4 - 5</a:t>
                      </a:r>
                      <a:endParaRPr lang="en-GB" sz="2000" dirty="0">
                        <a:solidFill>
                          <a:schemeClr val="tx1"/>
                        </a:solidFill>
                        <a:effectLst/>
                        <a:latin typeface="Calibri" panose="020F0502020204030204" pitchFamily="34" charset="0"/>
                        <a:ea typeface="Calibri" charset="0"/>
                        <a:cs typeface="Calibri" panose="020F0502020204030204" pitchFamily="34" charset="0"/>
                      </a:endParaRPr>
                    </a:p>
                  </a:txBody>
                  <a:tcPr marL="60678" marR="606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lvl="0" indent="-342900">
                        <a:lnSpc>
                          <a:spcPct val="115000"/>
                        </a:lnSpc>
                        <a:spcAft>
                          <a:spcPts val="0"/>
                        </a:spcAft>
                        <a:buFont typeface="Symbol" charset="2"/>
                        <a:buChar char=""/>
                      </a:pPr>
                      <a:r>
                        <a:rPr lang="en-AU" sz="2000" dirty="0">
                          <a:solidFill>
                            <a:schemeClr val="tx1"/>
                          </a:solidFill>
                          <a:effectLst/>
                          <a:latin typeface="Calibri" panose="020F0502020204030204" pitchFamily="34" charset="0"/>
                          <a:cs typeface="Calibri" panose="020F0502020204030204" pitchFamily="34" charset="0"/>
                        </a:rPr>
                        <a:t>Ancient Rome Overview</a:t>
                      </a:r>
                      <a:endParaRPr lang="en-GB" sz="2000" dirty="0">
                        <a:solidFill>
                          <a:schemeClr val="tx1"/>
                        </a:solidFill>
                        <a:effectLst/>
                        <a:latin typeface="Calibri" panose="020F0502020204030204" pitchFamily="34" charset="0"/>
                        <a:cs typeface="Calibri" panose="020F0502020204030204" pitchFamily="34" charset="0"/>
                      </a:endParaRPr>
                    </a:p>
                  </a:txBody>
                  <a:tcPr marL="60678" marR="606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15000"/>
                        </a:lnSpc>
                        <a:spcAft>
                          <a:spcPts val="0"/>
                        </a:spcAft>
                      </a:pPr>
                      <a:r>
                        <a:rPr lang="en-AU" sz="2000" dirty="0">
                          <a:solidFill>
                            <a:schemeClr val="tx1"/>
                          </a:solidFill>
                          <a:effectLst/>
                          <a:latin typeface="Calibri" panose="020F0502020204030204" pitchFamily="34" charset="0"/>
                          <a:cs typeface="Calibri" panose="020F0502020204030204" pitchFamily="34" charset="0"/>
                        </a:rPr>
                        <a:t> </a:t>
                      </a:r>
                      <a:endParaRPr lang="en-GB" sz="2000" dirty="0">
                        <a:solidFill>
                          <a:schemeClr val="tx1"/>
                        </a:solidFill>
                        <a:effectLst/>
                        <a:latin typeface="Calibri" panose="020F0502020204030204" pitchFamily="34" charset="0"/>
                        <a:ea typeface="Calibri" charset="0"/>
                        <a:cs typeface="Calibri" panose="020F0502020204030204" pitchFamily="34" charset="0"/>
                      </a:endParaRPr>
                    </a:p>
                  </a:txBody>
                  <a:tcPr marL="60678" marR="606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1166918">
                <a:tc>
                  <a:txBody>
                    <a:bodyPr/>
                    <a:lstStyle/>
                    <a:p>
                      <a:pPr algn="ctr">
                        <a:lnSpc>
                          <a:spcPct val="115000"/>
                        </a:lnSpc>
                        <a:spcAft>
                          <a:spcPts val="0"/>
                        </a:spcAft>
                      </a:pPr>
                      <a:r>
                        <a:rPr lang="en-GB" sz="2000" dirty="0">
                          <a:solidFill>
                            <a:schemeClr val="tx1"/>
                          </a:solidFill>
                          <a:effectLst/>
                          <a:latin typeface="Calibri" panose="020F0502020204030204" pitchFamily="34" charset="0"/>
                          <a:ea typeface="Calibri" charset="0"/>
                          <a:cs typeface="Calibri" panose="020F0502020204030204" pitchFamily="34" charset="0"/>
                        </a:rPr>
                        <a:t>6 - 10</a:t>
                      </a:r>
                    </a:p>
                  </a:txBody>
                  <a:tcPr marL="60678" marR="606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marR="0" lvl="0" indent="-342900" algn="l" defTabSz="914400" rtl="0" eaLnBrk="1" fontAlgn="auto" latinLnBrk="0" hangingPunct="1">
                        <a:lnSpc>
                          <a:spcPct val="115000"/>
                        </a:lnSpc>
                        <a:spcBef>
                          <a:spcPts val="0"/>
                        </a:spcBef>
                        <a:spcAft>
                          <a:spcPts val="0"/>
                        </a:spcAft>
                        <a:buClrTx/>
                        <a:buSzTx/>
                        <a:buFont typeface="Symbol" charset="2"/>
                        <a:buChar char=""/>
                        <a:tabLst/>
                        <a:defRPr/>
                      </a:pPr>
                      <a:r>
                        <a:rPr lang="en-AU" sz="2000" dirty="0">
                          <a:solidFill>
                            <a:schemeClr val="tx1"/>
                          </a:solidFill>
                          <a:effectLst/>
                          <a:latin typeface="Calibri" panose="020F0502020204030204" pitchFamily="34" charset="0"/>
                          <a:cs typeface="Calibri" panose="020F0502020204030204" pitchFamily="34" charset="0"/>
                        </a:rPr>
                        <a:t>Julius Caesar (JC) </a:t>
                      </a:r>
                      <a:endParaRPr lang="en-GB" sz="2000" dirty="0">
                        <a:solidFill>
                          <a:schemeClr val="tx1"/>
                        </a:solidFill>
                        <a:effectLst/>
                        <a:latin typeface="Calibri" panose="020F0502020204030204" pitchFamily="34" charset="0"/>
                        <a:cs typeface="Calibri" panose="020F0502020204030204" pitchFamily="34" charset="0"/>
                      </a:endParaRPr>
                    </a:p>
                  </a:txBody>
                  <a:tcPr marL="60678" marR="606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AU" sz="2000" b="1" i="1" dirty="0">
                          <a:solidFill>
                            <a:schemeClr val="tx1"/>
                          </a:solidFill>
                          <a:effectLst/>
                          <a:latin typeface="Calibri" panose="020F0502020204030204" pitchFamily="34" charset="0"/>
                          <a:cs typeface="Calibri" panose="020F0502020204030204" pitchFamily="34" charset="0"/>
                        </a:rPr>
                        <a:t>WEEK 8: TASK 6 – Test</a:t>
                      </a:r>
                      <a:endParaRPr lang="en-GB" sz="2000" dirty="0">
                        <a:solidFill>
                          <a:schemeClr val="tx1"/>
                        </a:solidFill>
                        <a:effectLst/>
                        <a:latin typeface="Calibri" panose="020F0502020204030204" pitchFamily="34" charset="0"/>
                        <a:ea typeface="Calibri" charset="0"/>
                        <a:cs typeface="Calibri" panose="020F0502020204030204" pitchFamily="34" charset="0"/>
                      </a:endParaRPr>
                    </a:p>
                    <a:p>
                      <a:pPr marL="0" marR="0" lvl="0" indent="0" algn="ctr" defTabSz="914400" rtl="0" eaLnBrk="1" fontAlgn="auto" latinLnBrk="0" hangingPunct="1">
                        <a:lnSpc>
                          <a:spcPct val="115000"/>
                        </a:lnSpc>
                        <a:spcBef>
                          <a:spcPts val="0"/>
                        </a:spcBef>
                        <a:spcAft>
                          <a:spcPts val="0"/>
                        </a:spcAft>
                        <a:buClrTx/>
                        <a:buSzTx/>
                        <a:buFontTx/>
                        <a:buNone/>
                        <a:tabLst/>
                        <a:defRPr/>
                      </a:pPr>
                      <a:r>
                        <a:rPr lang="en-AU" sz="2000" b="1" i="1" dirty="0">
                          <a:solidFill>
                            <a:schemeClr val="tx1"/>
                          </a:solidFill>
                          <a:effectLst/>
                          <a:latin typeface="Calibri" panose="020F0502020204030204" pitchFamily="34" charset="0"/>
                          <a:cs typeface="Calibri" panose="020F0502020204030204" pitchFamily="34" charset="0"/>
                        </a:rPr>
                        <a:t>WEEK 10: TASK 7 – Explanation (Essay)</a:t>
                      </a:r>
                      <a:endParaRPr lang="en-GB" sz="2000" dirty="0">
                        <a:solidFill>
                          <a:schemeClr val="tx1"/>
                        </a:solidFill>
                        <a:effectLst/>
                        <a:latin typeface="Calibri" panose="020F0502020204030204" pitchFamily="34" charset="0"/>
                        <a:ea typeface="Calibri" charset="0"/>
                        <a:cs typeface="Calibri" panose="020F0502020204030204" pitchFamily="34" charset="0"/>
                      </a:endParaRPr>
                    </a:p>
                    <a:p>
                      <a:pPr algn="ctr">
                        <a:lnSpc>
                          <a:spcPct val="115000"/>
                        </a:lnSpc>
                        <a:spcAft>
                          <a:spcPts val="0"/>
                        </a:spcAft>
                      </a:pPr>
                      <a:endParaRPr lang="en-GB" sz="2000" dirty="0">
                        <a:solidFill>
                          <a:schemeClr val="tx1"/>
                        </a:solidFill>
                        <a:effectLst/>
                        <a:latin typeface="Calibri" panose="020F0502020204030204" pitchFamily="34" charset="0"/>
                        <a:ea typeface="Calibri" charset="0"/>
                        <a:cs typeface="Calibri" panose="020F0502020204030204" pitchFamily="34" charset="0"/>
                      </a:endParaRPr>
                    </a:p>
                  </a:txBody>
                  <a:tcPr marL="60678" marR="606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238278666"/>
                  </a:ext>
                </a:extLst>
              </a:tr>
              <a:tr h="870842">
                <a:tc>
                  <a:txBody>
                    <a:bodyPr/>
                    <a:lstStyle/>
                    <a:p>
                      <a:pPr algn="ctr">
                        <a:lnSpc>
                          <a:spcPct val="115000"/>
                        </a:lnSpc>
                        <a:spcAft>
                          <a:spcPts val="0"/>
                        </a:spcAft>
                      </a:pPr>
                      <a:r>
                        <a:rPr lang="en-AU" sz="2000" dirty="0">
                          <a:solidFill>
                            <a:schemeClr val="tx1"/>
                          </a:solidFill>
                          <a:effectLst/>
                          <a:latin typeface="Calibri" panose="020F0502020204030204" pitchFamily="34" charset="0"/>
                          <a:ea typeface="Calibri" charset="0"/>
                          <a:cs typeface="Calibri" panose="020F0502020204030204" pitchFamily="34" charset="0"/>
                        </a:rPr>
                        <a:t>1 – 4</a:t>
                      </a:r>
                    </a:p>
                    <a:p>
                      <a:pPr algn="ctr">
                        <a:lnSpc>
                          <a:spcPct val="115000"/>
                        </a:lnSpc>
                        <a:spcAft>
                          <a:spcPts val="0"/>
                        </a:spcAft>
                      </a:pPr>
                      <a:r>
                        <a:rPr lang="en-AU" sz="2000" dirty="0">
                          <a:solidFill>
                            <a:schemeClr val="tx1"/>
                          </a:solidFill>
                          <a:effectLst/>
                          <a:latin typeface="Calibri" panose="020F0502020204030204" pitchFamily="34" charset="0"/>
                          <a:ea typeface="Calibri" charset="0"/>
                          <a:cs typeface="Calibri" panose="020F0502020204030204" pitchFamily="34" charset="0"/>
                        </a:rPr>
                        <a:t>(Term 4)</a:t>
                      </a:r>
                      <a:endParaRPr lang="en-GB" sz="2000" dirty="0">
                        <a:solidFill>
                          <a:schemeClr val="tx1"/>
                        </a:solidFill>
                        <a:effectLst/>
                        <a:latin typeface="Calibri" panose="020F0502020204030204" pitchFamily="34" charset="0"/>
                        <a:ea typeface="Calibri" charset="0"/>
                        <a:cs typeface="Calibri" panose="020F0502020204030204" pitchFamily="34" charset="0"/>
                      </a:endParaRPr>
                    </a:p>
                  </a:txBody>
                  <a:tcPr marL="60678" marR="606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42900" lvl="0" indent="-342900">
                        <a:lnSpc>
                          <a:spcPct val="115000"/>
                        </a:lnSpc>
                        <a:spcAft>
                          <a:spcPts val="0"/>
                        </a:spcAft>
                        <a:buFont typeface="Symbol" charset="2"/>
                        <a:buChar char=""/>
                      </a:pPr>
                      <a:r>
                        <a:rPr lang="en-AU" sz="2000" dirty="0">
                          <a:solidFill>
                            <a:schemeClr val="tx1"/>
                          </a:solidFill>
                          <a:effectLst/>
                          <a:latin typeface="Calibri" panose="020F0502020204030204" pitchFamily="34" charset="0"/>
                          <a:cs typeface="Calibri" panose="020F0502020204030204" pitchFamily="34" charset="0"/>
                        </a:rPr>
                        <a:t>Historical Inquiry Project</a:t>
                      </a:r>
                    </a:p>
                    <a:p>
                      <a:pPr marL="800100" lvl="1" indent="-342900">
                        <a:lnSpc>
                          <a:spcPct val="115000"/>
                        </a:lnSpc>
                        <a:spcAft>
                          <a:spcPts val="0"/>
                        </a:spcAft>
                        <a:buFont typeface="Symbol" charset="2"/>
                        <a:buChar char=""/>
                      </a:pPr>
                      <a:r>
                        <a:rPr lang="en-GB" sz="2000" dirty="0">
                          <a:solidFill>
                            <a:schemeClr val="tx1"/>
                          </a:solidFill>
                          <a:effectLst/>
                          <a:latin typeface="Calibri" panose="020F0502020204030204" pitchFamily="34" charset="0"/>
                          <a:ea typeface="Calibri" charset="0"/>
                          <a:cs typeface="Calibri" panose="020F0502020204030204" pitchFamily="34" charset="0"/>
                        </a:rPr>
                        <a:t>Selected Individual</a:t>
                      </a:r>
                    </a:p>
                  </a:txBody>
                  <a:tcPr marL="60678" marR="606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AU" sz="2000" b="1" i="1" dirty="0">
                          <a:solidFill>
                            <a:schemeClr val="tx1"/>
                          </a:solidFill>
                          <a:effectLst/>
                          <a:latin typeface="Calibri" panose="020F0502020204030204" pitchFamily="34" charset="0"/>
                          <a:cs typeface="Calibri" panose="020F0502020204030204" pitchFamily="34" charset="0"/>
                        </a:rPr>
                        <a:t>WEEK 1 - 4: TASK 8 – Historical Inquiry Project/Validation</a:t>
                      </a:r>
                      <a:endParaRPr lang="en-GB" sz="2000" dirty="0">
                        <a:solidFill>
                          <a:schemeClr val="tx1"/>
                        </a:solidFill>
                        <a:effectLst/>
                        <a:latin typeface="Calibri" panose="020F0502020204030204" pitchFamily="34" charset="0"/>
                        <a:ea typeface="Calibri" charset="0"/>
                        <a:cs typeface="Calibri" panose="020F0502020204030204" pitchFamily="34" charset="0"/>
                      </a:endParaRPr>
                    </a:p>
                    <a:p>
                      <a:pPr algn="ctr">
                        <a:lnSpc>
                          <a:spcPct val="115000"/>
                        </a:lnSpc>
                        <a:spcAft>
                          <a:spcPts val="0"/>
                        </a:spcAft>
                      </a:pPr>
                      <a:r>
                        <a:rPr lang="en-AU" sz="2000" dirty="0">
                          <a:solidFill>
                            <a:schemeClr val="tx1"/>
                          </a:solidFill>
                          <a:effectLst/>
                          <a:latin typeface="Calibri" panose="020F0502020204030204" pitchFamily="34" charset="0"/>
                          <a:cs typeface="Calibri" panose="020F0502020204030204" pitchFamily="34" charset="0"/>
                        </a:rPr>
                        <a:t> </a:t>
                      </a:r>
                      <a:endParaRPr lang="en-GB" sz="2000" dirty="0">
                        <a:solidFill>
                          <a:schemeClr val="tx1"/>
                        </a:solidFill>
                        <a:effectLst/>
                        <a:latin typeface="Calibri" panose="020F0502020204030204" pitchFamily="34" charset="0"/>
                        <a:ea typeface="Calibri" charset="0"/>
                        <a:cs typeface="Calibri" panose="020F0502020204030204" pitchFamily="34" charset="0"/>
                      </a:endParaRPr>
                    </a:p>
                  </a:txBody>
                  <a:tcPr marL="60678" marR="60678"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77456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96CEE-7657-EC92-239D-B78511D150A7}"/>
              </a:ext>
            </a:extLst>
          </p:cNvPr>
          <p:cNvSpPr>
            <a:spLocks noGrp="1"/>
          </p:cNvSpPr>
          <p:nvPr>
            <p:ph type="ctrTitle"/>
          </p:nvPr>
        </p:nvSpPr>
        <p:spPr/>
        <p:txBody>
          <a:bodyPr>
            <a:normAutofit/>
          </a:bodyPr>
          <a:lstStyle/>
          <a:p>
            <a:r>
              <a:rPr lang="en-US" sz="7200" dirty="0"/>
              <a:t>What do you already know about </a:t>
            </a:r>
            <a:r>
              <a:rPr lang="en-US" sz="7200" b="1" i="1" dirty="0">
                <a:solidFill>
                  <a:schemeClr val="accent6">
                    <a:lumMod val="60000"/>
                    <a:lumOff val="40000"/>
                  </a:schemeClr>
                </a:solidFill>
              </a:rPr>
              <a:t>Ancient Rome</a:t>
            </a:r>
            <a:r>
              <a:rPr lang="en-US" sz="7200" dirty="0"/>
              <a:t>?</a:t>
            </a:r>
          </a:p>
        </p:txBody>
      </p:sp>
      <p:sp>
        <p:nvSpPr>
          <p:cNvPr id="3" name="Subtitle 2">
            <a:extLst>
              <a:ext uri="{FF2B5EF4-FFF2-40B4-BE49-F238E27FC236}">
                <a16:creationId xmlns:a16="http://schemas.microsoft.com/office/drawing/2014/main" id="{17A22685-260F-89FF-B8FE-D95F47C8F149}"/>
              </a:ext>
            </a:extLst>
          </p:cNvPr>
          <p:cNvSpPr>
            <a:spLocks noGrp="1"/>
          </p:cNvSpPr>
          <p:nvPr>
            <p:ph type="subTitle" idx="1"/>
          </p:nvPr>
        </p:nvSpPr>
        <p:spPr/>
        <p:txBody>
          <a:bodyPr/>
          <a:lstStyle/>
          <a:p>
            <a:r>
              <a:rPr lang="en-US" dirty="0"/>
              <a:t>Class discussion</a:t>
            </a:r>
          </a:p>
        </p:txBody>
      </p:sp>
    </p:spTree>
    <p:extLst>
      <p:ext uri="{BB962C8B-B14F-4D97-AF65-F5344CB8AC3E}">
        <p14:creationId xmlns:p14="http://schemas.microsoft.com/office/powerpoint/2010/main" val="1388087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6D000-FDD1-3FBE-0C19-F0D7F5101023}"/>
              </a:ext>
            </a:extLst>
          </p:cNvPr>
          <p:cNvSpPr>
            <a:spLocks noGrp="1"/>
          </p:cNvSpPr>
          <p:nvPr>
            <p:ph type="ctrTitle"/>
          </p:nvPr>
        </p:nvSpPr>
        <p:spPr>
          <a:xfrm>
            <a:off x="1097280" y="758952"/>
            <a:ext cx="10058400" cy="3892168"/>
          </a:xfrm>
        </p:spPr>
        <p:txBody>
          <a:bodyPr>
            <a:normAutofit/>
          </a:bodyPr>
          <a:lstStyle/>
          <a:p>
            <a:pPr algn="ctr"/>
            <a:r>
              <a:rPr lang="en-US" sz="7200" dirty="0"/>
              <a:t>Watch the following video</a:t>
            </a:r>
          </a:p>
        </p:txBody>
      </p:sp>
      <p:sp>
        <p:nvSpPr>
          <p:cNvPr id="10" name="Rectangle 9">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F6EC9C39-30A1-EC9C-1D68-3BE6F4986385}"/>
              </a:ext>
            </a:extLst>
          </p:cNvPr>
          <p:cNvSpPr>
            <a:spLocks noGrp="1"/>
          </p:cNvSpPr>
          <p:nvPr>
            <p:ph type="subTitle" idx="1"/>
          </p:nvPr>
        </p:nvSpPr>
        <p:spPr>
          <a:xfrm>
            <a:off x="1100051" y="5225240"/>
            <a:ext cx="10058400" cy="1143000"/>
          </a:xfrm>
        </p:spPr>
        <p:txBody>
          <a:bodyPr>
            <a:normAutofit/>
          </a:bodyPr>
          <a:lstStyle/>
          <a:p>
            <a:pPr algn="ctr"/>
            <a:r>
              <a:rPr lang="en-US">
                <a:solidFill>
                  <a:srgbClr val="FFFFFF"/>
                </a:solidFill>
                <a:hlinkClick r:id="rId2"/>
              </a:rPr>
              <a:t>https://www.youtube.com/watch?v=GXoEpNjgKzg&amp;ab_channel=NationalGeographic</a:t>
            </a:r>
            <a:r>
              <a:rPr lang="en-US">
                <a:solidFill>
                  <a:srgbClr val="FFFFFF"/>
                </a:solidFill>
              </a:rPr>
              <a:t> </a:t>
            </a:r>
          </a:p>
        </p:txBody>
      </p:sp>
    </p:spTree>
    <p:extLst>
      <p:ext uri="{BB962C8B-B14F-4D97-AF65-F5344CB8AC3E}">
        <p14:creationId xmlns:p14="http://schemas.microsoft.com/office/powerpoint/2010/main" val="1798691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CE9306A-72CF-9F1F-2857-CA777EBE1194}"/>
              </a:ext>
            </a:extLst>
          </p:cNvPr>
          <p:cNvSpPr>
            <a:spLocks noGrp="1"/>
          </p:cNvSpPr>
          <p:nvPr>
            <p:ph type="title"/>
          </p:nvPr>
        </p:nvSpPr>
        <p:spPr>
          <a:xfrm>
            <a:off x="196579" y="384240"/>
            <a:ext cx="11995421" cy="4392040"/>
          </a:xfrm>
        </p:spPr>
        <p:txBody>
          <a:bodyPr vert="horz" lIns="91440" tIns="45720" rIns="91440" bIns="45720" rtlCol="0" anchor="b">
            <a:normAutofit fontScale="90000"/>
          </a:bodyPr>
          <a:lstStyle/>
          <a:p>
            <a:pPr algn="ctr"/>
            <a:r>
              <a:rPr lang="en-US" sz="2800" b="1" i="0" u="sng" dirty="0">
                <a:solidFill>
                  <a:schemeClr val="bg1"/>
                </a:solidFill>
                <a:effectLst/>
              </a:rPr>
              <a:t>Geography is an integral part of the development of ancient civilizations. </a:t>
            </a:r>
            <a:br>
              <a:rPr lang="en-US" sz="2800" b="1" i="0" u="sng" dirty="0">
                <a:solidFill>
                  <a:schemeClr val="bg1"/>
                </a:solidFill>
                <a:effectLst/>
              </a:rPr>
            </a:br>
            <a:br>
              <a:rPr lang="en-US" sz="2800" b="1" i="0" u="sng" dirty="0">
                <a:solidFill>
                  <a:schemeClr val="bg1"/>
                </a:solidFill>
                <a:effectLst/>
              </a:rPr>
            </a:br>
            <a:r>
              <a:rPr lang="en-US" sz="2800" b="0" i="0" dirty="0">
                <a:solidFill>
                  <a:schemeClr val="bg1"/>
                </a:solidFill>
                <a:effectLst/>
              </a:rPr>
              <a:t>Rome is one of history's largest and most powerful civilizations. </a:t>
            </a:r>
            <a:br>
              <a:rPr lang="en-US" sz="2800" b="0" i="0" dirty="0">
                <a:solidFill>
                  <a:schemeClr val="bg1"/>
                </a:solidFill>
                <a:effectLst/>
              </a:rPr>
            </a:br>
            <a:br>
              <a:rPr lang="en-US" sz="2800" b="0" i="0" dirty="0">
                <a:solidFill>
                  <a:schemeClr val="bg1"/>
                </a:solidFill>
                <a:effectLst/>
              </a:rPr>
            </a:br>
            <a:r>
              <a:rPr lang="en-US" sz="2800" b="0" i="0" dirty="0">
                <a:solidFill>
                  <a:schemeClr val="bg1"/>
                </a:solidFill>
                <a:effectLst/>
              </a:rPr>
              <a:t>The Roman Empire ruled across parts of three continents (Europe, Africa, and Asia) for over 1,000 years.</a:t>
            </a:r>
            <a:br>
              <a:rPr lang="en-US" sz="2800" b="0" i="0" dirty="0">
                <a:solidFill>
                  <a:schemeClr val="bg1"/>
                </a:solidFill>
                <a:effectLst/>
              </a:rPr>
            </a:br>
            <a:br>
              <a:rPr lang="en-US" sz="2800" b="0" i="0" dirty="0">
                <a:solidFill>
                  <a:schemeClr val="bg1"/>
                </a:solidFill>
                <a:effectLst/>
              </a:rPr>
            </a:br>
            <a:br>
              <a:rPr lang="en-US" sz="2800" b="0" i="0" dirty="0">
                <a:solidFill>
                  <a:schemeClr val="bg1"/>
                </a:solidFill>
                <a:effectLst/>
              </a:rPr>
            </a:br>
            <a:r>
              <a:rPr lang="en-US" sz="2800" b="0" i="0" dirty="0">
                <a:solidFill>
                  <a:schemeClr val="bg1"/>
                </a:solidFill>
                <a:effectLst/>
              </a:rPr>
              <a:t>Rome began as a small village near the </a:t>
            </a:r>
            <a:r>
              <a:rPr lang="en-US" sz="2800" b="1" i="1" dirty="0">
                <a:solidFill>
                  <a:schemeClr val="accent6">
                    <a:lumMod val="75000"/>
                  </a:schemeClr>
                </a:solidFill>
                <a:effectLst/>
              </a:rPr>
              <a:t>Tiber River on the Italian Peninsula </a:t>
            </a:r>
            <a:r>
              <a:rPr lang="en-US" sz="2800" b="0" i="0" dirty="0">
                <a:solidFill>
                  <a:schemeClr val="bg1"/>
                </a:solidFill>
                <a:effectLst/>
              </a:rPr>
              <a:t>close to the </a:t>
            </a:r>
            <a:r>
              <a:rPr lang="en-US" sz="2800" b="1" i="1" dirty="0">
                <a:solidFill>
                  <a:schemeClr val="accent6">
                    <a:lumMod val="75000"/>
                  </a:schemeClr>
                </a:solidFill>
                <a:effectLst/>
              </a:rPr>
              <a:t>Mediterranean Sea</a:t>
            </a:r>
            <a:r>
              <a:rPr lang="en-US" sz="2800" b="0" i="0" dirty="0">
                <a:solidFill>
                  <a:schemeClr val="bg1"/>
                </a:solidFill>
                <a:effectLst/>
              </a:rPr>
              <a:t>. </a:t>
            </a:r>
            <a:br>
              <a:rPr lang="en-US" sz="2800" b="0" i="0" dirty="0">
                <a:solidFill>
                  <a:schemeClr val="bg1"/>
                </a:solidFill>
                <a:effectLst/>
              </a:rPr>
            </a:br>
            <a:br>
              <a:rPr lang="en-US" sz="2800" b="0" i="0" dirty="0">
                <a:solidFill>
                  <a:schemeClr val="bg1"/>
                </a:solidFill>
                <a:effectLst/>
              </a:rPr>
            </a:br>
            <a:r>
              <a:rPr lang="en-US" sz="2800" b="0" i="0" dirty="0">
                <a:solidFill>
                  <a:schemeClr val="bg1"/>
                </a:solidFill>
                <a:effectLst/>
              </a:rPr>
              <a:t>The city was </a:t>
            </a:r>
            <a:r>
              <a:rPr lang="en-US" sz="2800" b="1" i="1" dirty="0">
                <a:solidFill>
                  <a:schemeClr val="accent6">
                    <a:lumMod val="75000"/>
                  </a:schemeClr>
                </a:solidFill>
                <a:effectLst/>
              </a:rPr>
              <a:t>far enough inland </a:t>
            </a:r>
            <a:r>
              <a:rPr lang="en-US" sz="2800" b="0" i="0" dirty="0">
                <a:solidFill>
                  <a:schemeClr val="bg1"/>
                </a:solidFill>
                <a:effectLst/>
              </a:rPr>
              <a:t>to provide some </a:t>
            </a:r>
            <a:r>
              <a:rPr lang="en-US" sz="2800" b="1" i="1" dirty="0">
                <a:solidFill>
                  <a:schemeClr val="accent6">
                    <a:lumMod val="75000"/>
                  </a:schemeClr>
                </a:solidFill>
                <a:effectLst/>
              </a:rPr>
              <a:t>protection from those at sea </a:t>
            </a:r>
            <a:br>
              <a:rPr lang="en-US" sz="2800" b="1" i="1" dirty="0">
                <a:solidFill>
                  <a:schemeClr val="accent6">
                    <a:lumMod val="75000"/>
                  </a:schemeClr>
                </a:solidFill>
                <a:effectLst/>
              </a:rPr>
            </a:br>
            <a:r>
              <a:rPr lang="en-US" sz="2800" b="0" i="0" dirty="0">
                <a:solidFill>
                  <a:schemeClr val="bg1"/>
                </a:solidFill>
                <a:effectLst/>
              </a:rPr>
              <a:t>but close enough for ease of </a:t>
            </a:r>
            <a:r>
              <a:rPr lang="en-US" sz="2800" b="1" i="1" dirty="0">
                <a:solidFill>
                  <a:schemeClr val="accent6">
                    <a:lumMod val="75000"/>
                  </a:schemeClr>
                </a:solidFill>
                <a:effectLst/>
              </a:rPr>
              <a:t>transportation</a:t>
            </a:r>
            <a:r>
              <a:rPr lang="en-US" sz="2800" b="0" i="0" dirty="0">
                <a:solidFill>
                  <a:schemeClr val="bg1"/>
                </a:solidFill>
                <a:effectLst/>
              </a:rPr>
              <a:t>.</a:t>
            </a:r>
            <a:br>
              <a:rPr lang="en-US" sz="2800" b="0" i="0" dirty="0">
                <a:solidFill>
                  <a:schemeClr val="bg1"/>
                </a:solidFill>
                <a:effectLst/>
              </a:rPr>
            </a:br>
            <a:r>
              <a:rPr lang="en-US" sz="2800" b="0" i="0" dirty="0">
                <a:solidFill>
                  <a:schemeClr val="bg1"/>
                </a:solidFill>
                <a:effectLst/>
              </a:rPr>
              <a:t>Several of the region's key geographical features helped Roman civilization to thrive. </a:t>
            </a:r>
            <a:endParaRPr lang="en-US" sz="2800" dirty="0">
              <a:solidFill>
                <a:schemeClr val="bg1"/>
              </a:solidFill>
            </a:endParaRPr>
          </a:p>
        </p:txBody>
      </p:sp>
      <p:pic>
        <p:nvPicPr>
          <p:cNvPr id="4" name="Picture 3" descr="A red circle with a cross&#10;&#10;Description automatically generated">
            <a:extLst>
              <a:ext uri="{FF2B5EF4-FFF2-40B4-BE49-F238E27FC236}">
                <a16:creationId xmlns:a16="http://schemas.microsoft.com/office/drawing/2014/main" id="{FB324863-F88B-1380-5535-91820669E73B}"/>
              </a:ext>
            </a:extLst>
          </p:cNvPr>
          <p:cNvPicPr>
            <a:picLocks noChangeAspect="1"/>
          </p:cNvPicPr>
          <p:nvPr/>
        </p:nvPicPr>
        <p:blipFill>
          <a:blip r:embed="rId2"/>
          <a:stretch>
            <a:fillRect/>
          </a:stretch>
        </p:blipFill>
        <p:spPr>
          <a:xfrm>
            <a:off x="10883748" y="5519268"/>
            <a:ext cx="1110132" cy="1110132"/>
          </a:xfrm>
          <a:prstGeom prst="rect">
            <a:avLst/>
          </a:prstGeom>
        </p:spPr>
      </p:pic>
    </p:spTree>
    <p:extLst>
      <p:ext uri="{BB962C8B-B14F-4D97-AF65-F5344CB8AC3E}">
        <p14:creationId xmlns:p14="http://schemas.microsoft.com/office/powerpoint/2010/main" val="256111892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1E55A-7AAE-1B85-1ADF-52AD92CAC25F}"/>
              </a:ext>
            </a:extLst>
          </p:cNvPr>
          <p:cNvSpPr>
            <a:spLocks noGrp="1"/>
          </p:cNvSpPr>
          <p:nvPr>
            <p:ph type="title"/>
          </p:nvPr>
        </p:nvSpPr>
        <p:spPr/>
        <p:txBody>
          <a:bodyPr/>
          <a:lstStyle/>
          <a:p>
            <a:pPr algn="ctr"/>
            <a:r>
              <a:rPr lang="en-US" dirty="0"/>
              <a:t>ACTIVITY 1 – Mapping Rome</a:t>
            </a:r>
          </a:p>
        </p:txBody>
      </p:sp>
      <p:sp>
        <p:nvSpPr>
          <p:cNvPr id="3" name="Content Placeholder 2">
            <a:extLst>
              <a:ext uri="{FF2B5EF4-FFF2-40B4-BE49-F238E27FC236}">
                <a16:creationId xmlns:a16="http://schemas.microsoft.com/office/drawing/2014/main" id="{2FC1CFB2-1965-1614-7066-AECD7901CA4B}"/>
              </a:ext>
            </a:extLst>
          </p:cNvPr>
          <p:cNvSpPr>
            <a:spLocks noGrp="1"/>
          </p:cNvSpPr>
          <p:nvPr>
            <p:ph idx="1"/>
          </p:nvPr>
        </p:nvSpPr>
        <p:spPr/>
        <p:txBody>
          <a:bodyPr/>
          <a:lstStyle/>
          <a:p>
            <a:pPr algn="ctr"/>
            <a:r>
              <a:rPr lang="en-US" dirty="0"/>
              <a:t>Use the worksheet provided to shade and label key locations in Ancient Rome by its greatest extent in 177AD</a:t>
            </a:r>
          </a:p>
        </p:txBody>
      </p:sp>
    </p:spTree>
    <p:extLst>
      <p:ext uri="{BB962C8B-B14F-4D97-AF65-F5344CB8AC3E}">
        <p14:creationId xmlns:p14="http://schemas.microsoft.com/office/powerpoint/2010/main" val="80742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21DE57D3-F900-8C97-11FF-B37C91014E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557" b="12444"/>
          <a:stretch/>
        </p:blipFill>
        <p:spPr bwMode="auto">
          <a:xfrm>
            <a:off x="855980" y="66498"/>
            <a:ext cx="9994900" cy="6725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663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6111-5874-A850-603B-588BAFFCFB14}"/>
              </a:ext>
            </a:extLst>
          </p:cNvPr>
          <p:cNvSpPr>
            <a:spLocks noGrp="1"/>
          </p:cNvSpPr>
          <p:nvPr>
            <p:ph type="title"/>
          </p:nvPr>
        </p:nvSpPr>
        <p:spPr/>
        <p:txBody>
          <a:bodyPr/>
          <a:lstStyle/>
          <a:p>
            <a:pPr algn="ctr"/>
            <a:r>
              <a:rPr lang="en-US" dirty="0"/>
              <a:t>Roman Geography – Tiber River </a:t>
            </a:r>
          </a:p>
        </p:txBody>
      </p:sp>
      <p:sp>
        <p:nvSpPr>
          <p:cNvPr id="3" name="Content Placeholder 2">
            <a:extLst>
              <a:ext uri="{FF2B5EF4-FFF2-40B4-BE49-F238E27FC236}">
                <a16:creationId xmlns:a16="http://schemas.microsoft.com/office/drawing/2014/main" id="{A7C0FF16-9A65-A284-C328-AD2E2F5FE9ED}"/>
              </a:ext>
            </a:extLst>
          </p:cNvPr>
          <p:cNvSpPr>
            <a:spLocks noGrp="1"/>
          </p:cNvSpPr>
          <p:nvPr>
            <p:ph idx="1"/>
          </p:nvPr>
        </p:nvSpPr>
        <p:spPr/>
        <p:txBody>
          <a:bodyPr>
            <a:normAutofit/>
          </a:bodyPr>
          <a:lstStyle/>
          <a:p>
            <a:pPr algn="ctr"/>
            <a:r>
              <a:rPr lang="en-AU" sz="2800" b="0" i="0" dirty="0">
                <a:solidFill>
                  <a:srgbClr val="000000"/>
                </a:solidFill>
                <a:effectLst/>
                <a:latin typeface="Muli"/>
              </a:rPr>
              <a:t>The Tiber River is the </a:t>
            </a:r>
            <a:r>
              <a:rPr lang="en-AU" sz="2800" b="1" i="1" dirty="0">
                <a:solidFill>
                  <a:schemeClr val="accent6">
                    <a:lumMod val="75000"/>
                  </a:schemeClr>
                </a:solidFill>
                <a:effectLst/>
                <a:latin typeface="Muli"/>
              </a:rPr>
              <a:t>second longest river in Italy </a:t>
            </a:r>
            <a:r>
              <a:rPr lang="en-AU" sz="2800" b="0" i="0" dirty="0">
                <a:solidFill>
                  <a:srgbClr val="000000"/>
                </a:solidFill>
                <a:effectLst/>
                <a:latin typeface="Muli"/>
              </a:rPr>
              <a:t>and was a source of </a:t>
            </a:r>
            <a:r>
              <a:rPr lang="en-AU" sz="2800" b="1" i="1" dirty="0">
                <a:solidFill>
                  <a:schemeClr val="accent6">
                    <a:lumMod val="75000"/>
                  </a:schemeClr>
                </a:solidFill>
                <a:effectLst/>
                <a:latin typeface="Muli"/>
              </a:rPr>
              <a:t>freshwater and rich soil </a:t>
            </a:r>
            <a:r>
              <a:rPr lang="en-AU" sz="2800" b="0" i="0" dirty="0">
                <a:solidFill>
                  <a:srgbClr val="000000"/>
                </a:solidFill>
                <a:effectLst/>
                <a:latin typeface="Muli"/>
              </a:rPr>
              <a:t>needed to support the development of people, animals, and crops of Rome.</a:t>
            </a:r>
          </a:p>
          <a:p>
            <a:pPr algn="ctr"/>
            <a:r>
              <a:rPr lang="en-AU" sz="2800" b="0" i="0" dirty="0">
                <a:solidFill>
                  <a:srgbClr val="000000"/>
                </a:solidFill>
                <a:effectLst/>
                <a:latin typeface="Muli"/>
              </a:rPr>
              <a:t>The river begins in the Apennine Mountains and flows to the Tyrrhenian Sea, with Rome located to the east of the river.</a:t>
            </a:r>
          </a:p>
          <a:p>
            <a:pPr algn="ctr"/>
            <a:r>
              <a:rPr lang="en-AU" sz="2800" b="0" i="0" dirty="0">
                <a:solidFill>
                  <a:srgbClr val="000000"/>
                </a:solidFill>
                <a:effectLst/>
                <a:latin typeface="Muli"/>
              </a:rPr>
              <a:t>The Tiber provided </a:t>
            </a:r>
            <a:r>
              <a:rPr lang="en-AU" sz="2800" b="1" i="1" dirty="0">
                <a:solidFill>
                  <a:schemeClr val="accent6">
                    <a:lumMod val="75000"/>
                  </a:schemeClr>
                </a:solidFill>
                <a:effectLst/>
                <a:latin typeface="Muli"/>
              </a:rPr>
              <a:t>easy transportation </a:t>
            </a:r>
            <a:r>
              <a:rPr lang="en-AU" sz="2800" b="0" i="0" dirty="0">
                <a:solidFill>
                  <a:srgbClr val="000000"/>
                </a:solidFill>
                <a:effectLst/>
                <a:latin typeface="Muli"/>
              </a:rPr>
              <a:t>and the river’s valley created a large area for </a:t>
            </a:r>
            <a:r>
              <a:rPr lang="en-AU" sz="2800" b="1" i="1" dirty="0">
                <a:solidFill>
                  <a:schemeClr val="accent6">
                    <a:lumMod val="75000"/>
                  </a:schemeClr>
                </a:solidFill>
                <a:effectLst/>
                <a:latin typeface="Muli"/>
              </a:rPr>
              <a:t>farming</a:t>
            </a:r>
            <a:r>
              <a:rPr lang="en-AU" sz="2800" b="0" i="0" dirty="0">
                <a:solidFill>
                  <a:srgbClr val="000000"/>
                </a:solidFill>
                <a:effectLst/>
                <a:latin typeface="Muli"/>
              </a:rPr>
              <a:t>. The river also served as a </a:t>
            </a:r>
            <a:r>
              <a:rPr lang="en-AU" sz="2800" b="1" i="1" dirty="0">
                <a:solidFill>
                  <a:schemeClr val="accent6">
                    <a:lumMod val="75000"/>
                  </a:schemeClr>
                </a:solidFill>
                <a:effectLst/>
                <a:latin typeface="Muli"/>
              </a:rPr>
              <a:t>defence system </a:t>
            </a:r>
            <a:r>
              <a:rPr lang="en-AU" sz="2800" b="0" i="0" dirty="0">
                <a:solidFill>
                  <a:srgbClr val="000000"/>
                </a:solidFill>
                <a:effectLst/>
                <a:latin typeface="Muli"/>
              </a:rPr>
              <a:t>against attacks coming from the other side of the river.</a:t>
            </a:r>
          </a:p>
          <a:p>
            <a:pPr algn="ctr"/>
            <a:endParaRPr lang="en-US" sz="2800" dirty="0"/>
          </a:p>
        </p:txBody>
      </p:sp>
      <p:sp>
        <p:nvSpPr>
          <p:cNvPr id="4" name="TextBox 3">
            <a:extLst>
              <a:ext uri="{FF2B5EF4-FFF2-40B4-BE49-F238E27FC236}">
                <a16:creationId xmlns:a16="http://schemas.microsoft.com/office/drawing/2014/main" id="{251D302F-9B70-F588-56AE-DCC65922CFEB}"/>
              </a:ext>
            </a:extLst>
          </p:cNvPr>
          <p:cNvSpPr txBox="1"/>
          <p:nvPr/>
        </p:nvSpPr>
        <p:spPr>
          <a:xfrm>
            <a:off x="7524750" y="286603"/>
            <a:ext cx="4324350" cy="369332"/>
          </a:xfrm>
          <a:prstGeom prst="rect">
            <a:avLst/>
          </a:prstGeom>
          <a:noFill/>
        </p:spPr>
        <p:txBody>
          <a:bodyPr wrap="square" rtlCol="0">
            <a:spAutoFit/>
          </a:bodyPr>
          <a:lstStyle/>
          <a:p>
            <a:pPr algn="r"/>
            <a:r>
              <a:rPr lang="en-US" b="1" i="1" dirty="0" err="1">
                <a:solidFill>
                  <a:schemeClr val="accent6">
                    <a:lumMod val="75000"/>
                  </a:schemeClr>
                </a:solidFill>
              </a:rPr>
              <a:t>Summarise</a:t>
            </a:r>
            <a:r>
              <a:rPr lang="en-US" b="1" i="1" dirty="0">
                <a:solidFill>
                  <a:schemeClr val="accent6">
                    <a:lumMod val="75000"/>
                  </a:schemeClr>
                </a:solidFill>
              </a:rPr>
              <a:t> in your book</a:t>
            </a:r>
          </a:p>
        </p:txBody>
      </p:sp>
    </p:spTree>
    <p:extLst>
      <p:ext uri="{BB962C8B-B14F-4D97-AF65-F5344CB8AC3E}">
        <p14:creationId xmlns:p14="http://schemas.microsoft.com/office/powerpoint/2010/main" val="522388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e Geography of Ancient Rome">
            <a:extLst>
              <a:ext uri="{FF2B5EF4-FFF2-40B4-BE49-F238E27FC236}">
                <a16:creationId xmlns:a16="http://schemas.microsoft.com/office/drawing/2014/main" id="{F3E3175F-8DDA-A883-5107-6628E4DEF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576758"/>
            <a:ext cx="6153150" cy="5704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5478203"/>
      </p:ext>
    </p:extLst>
  </p:cSld>
  <p:clrMapOvr>
    <a:masterClrMapping/>
  </p:clrMapOvr>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8097</TotalTime>
  <Words>601</Words>
  <Application>Microsoft Macintosh PowerPoint</Application>
  <PresentationFormat>Widescreen</PresentationFormat>
  <Paragraphs>49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Muli</vt:lpstr>
      <vt:lpstr>Symbol</vt:lpstr>
      <vt:lpstr>Retrospect</vt:lpstr>
      <vt:lpstr>Ancient Rome</vt:lpstr>
      <vt:lpstr>Unit 2 – Ancient Rome</vt:lpstr>
      <vt:lpstr>What do you already know about Ancient Rome?</vt:lpstr>
      <vt:lpstr>Watch the following video</vt:lpstr>
      <vt:lpstr>Geography is an integral part of the development of ancient civilizations.   Rome is one of history's largest and most powerful civilizations.   The Roman Empire ruled across parts of three continents (Europe, Africa, and Asia) for over 1,000 years.   Rome began as a small village near the Tiber River on the Italian Peninsula close to the Mediterranean Sea.   The city was far enough inland to provide some protection from those at sea  but close enough for ease of transportation. Several of the region's key geographical features helped Roman civilization to thrive. </vt:lpstr>
      <vt:lpstr>ACTIVITY 1 – Mapping Rome</vt:lpstr>
      <vt:lpstr>PowerPoint Presentation</vt:lpstr>
      <vt:lpstr>Roman Geography – Tiber River </vt:lpstr>
      <vt:lpstr>PowerPoint Presentation</vt:lpstr>
      <vt:lpstr>Roman Geography – Mountain Ranges</vt:lpstr>
      <vt:lpstr>Roman Geography – Mediterranean Sea</vt:lpstr>
      <vt:lpstr>ACTIVITY – Reading Comprehension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318</cp:revision>
  <dcterms:created xsi:type="dcterms:W3CDTF">2022-07-13T05:26:46Z</dcterms:created>
  <dcterms:modified xsi:type="dcterms:W3CDTF">2023-08-01T08:44:04Z</dcterms:modified>
</cp:coreProperties>
</file>