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301" r:id="rId2"/>
    <p:sldId id="302" r:id="rId3"/>
    <p:sldId id="303" r:id="rId4"/>
    <p:sldId id="304" r:id="rId5"/>
    <p:sldId id="305" r:id="rId6"/>
    <p:sldId id="307" r:id="rId7"/>
    <p:sldId id="308" r:id="rId8"/>
    <p:sldId id="309" r:id="rId9"/>
    <p:sldId id="310" r:id="rId10"/>
    <p:sldId id="312" r:id="rId11"/>
    <p:sldId id="313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/>
    <p:restoredTop sz="92387"/>
  </p:normalViewPr>
  <p:slideViewPr>
    <p:cSldViewPr snapToGrid="0" snapToObjects="1">
      <p:cViewPr varScale="1">
        <p:scale>
          <a:sx n="112" d="100"/>
          <a:sy n="112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draws sample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8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So that one consul did not take too much power and become too much like a king or a dictator, each consul could veto, or reject, the other consul’s decision. “Veto” means “ I forbid” in Latin.</a:t>
            </a:r>
            <a:b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Bfag9O8jCw&amp;ab_channel=Instructomani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66288-7E5A-5A18-A127-FBF5B3A0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Ancient Rome STRUCTURES</a:t>
            </a:r>
          </a:p>
        </p:txBody>
      </p:sp>
      <p:pic>
        <p:nvPicPr>
          <p:cNvPr id="2050" name="Picture 2" descr="Ancient Rome | History, Government, Religion, Maps, &amp; Facts | Britannica">
            <a:extLst>
              <a:ext uri="{FF2B5EF4-FFF2-40B4-BE49-F238E27FC236}">
                <a16:creationId xmlns:a16="http://schemas.microsoft.com/office/drawing/2014/main" id="{D0C9A7B6-6EB5-03FE-37E5-6FA6D6C6B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" r="10269" b="-1"/>
          <a:stretch/>
        </p:blipFill>
        <p:spPr bwMode="auto">
          <a:xfrm>
            <a:off x="202277" y="198120"/>
            <a:ext cx="7529718" cy="579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FAC9-0213-55D0-296A-78DDE872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b="1" i="1" dirty="0"/>
              <a:t>Identify</a:t>
            </a:r>
            <a:r>
              <a:rPr lang="en-US" dirty="0"/>
              <a:t> the social, political, economic, and military structures of Ancient Rome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AF52991-4EDF-A8E5-0A06-E823C979D93E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bg1"/>
                </a:solidFill>
              </a:rPr>
              <a:t>Ms</a:t>
            </a:r>
            <a:r>
              <a:rPr lang="en-US" sz="1500" dirty="0">
                <a:solidFill>
                  <a:schemeClr val="bg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9344EC8-A66A-3780-B9F7-6B3591742A42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</a:rPr>
              <a:t>Week 4 Lesson 1</a:t>
            </a:r>
          </a:p>
        </p:txBody>
      </p:sp>
    </p:spTree>
    <p:extLst>
      <p:ext uri="{BB962C8B-B14F-4D97-AF65-F5344CB8AC3E}">
        <p14:creationId xmlns:p14="http://schemas.microsoft.com/office/powerpoint/2010/main" val="19508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C3C8-C369-EDC3-D9ED-1701EF4B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Military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8313-2C55-EB5B-1C7F-CC19C3E58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845734"/>
            <a:ext cx="111633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Verdana" panose="020B0604030504040204" pitchFamily="34" charset="0"/>
              </a:rPr>
              <a:t> c</a:t>
            </a:r>
            <a:r>
              <a:rPr lang="en-AU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reated and controlled by its soldiers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AU" sz="20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core of the army were = </a:t>
            </a:r>
            <a:r>
              <a:rPr lang="en-AU" sz="2000" b="1" i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legions</a:t>
            </a:r>
            <a:endParaRPr lang="en-AU" sz="2000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Elite training, discipline and fighting 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Augustus = 60 legions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divided into ten cohorts of up to 480 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minimum term of service for a soldier during the first century AD was twenty years.</a:t>
            </a:r>
            <a:endParaRPr lang="en-AU" sz="22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8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C3C8-C369-EDC3-D9ED-1701EF4B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Military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8313-2C55-EB5B-1C7F-CC19C3E58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845734"/>
            <a:ext cx="111633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legionnaire (or 'miles') carried a short sword, called a gladius= main weapon.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 also carried a 'pilum' (javelin), a helmet,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armor</a:t>
            </a: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shield and a pack with supplies.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Soldiers were rigorously trained to march long distances, fight in precise formations, and kill expertly with all the weapons they carried.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toughest postings for soldiers were those at the </a:t>
            </a:r>
            <a:r>
              <a:rPr lang="en-AU" b="0" i="0" dirty="0">
                <a:solidFill>
                  <a:srgbClr val="660000"/>
                </a:solidFill>
                <a:effectLst/>
                <a:latin typeface="Verdana" panose="020B0604030504040204" pitchFamily="34" charset="0"/>
              </a:rPr>
              <a:t>frontiers</a:t>
            </a:r>
            <a:r>
              <a:rPr lang="en-A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the Roman Empire, where legionnaires never had enough supplies, faced hostile local tribes and had to endure tedious routines.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future Emperors would discover, while soldiers were loyal to their emperor, this loyalty was nothing compared to the loyalty felt by many legions to their commanders.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Holding the monopoly on force that underpinned empire and emperor, the army was always politically important.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discontented army was a powerful enemy and a popular commander was a potential threat.</a:t>
            </a:r>
            <a:endParaRPr lang="en-AU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1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86B1-CA80-5A28-C0B6-725BDF7B1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Ancient Rome - Daily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597E1-A5A9-563F-BCB2-53C0EC5DD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=juWYhMoDTN0&amp;ab_channel=TED-Ed</a:t>
            </a:r>
          </a:p>
        </p:txBody>
      </p:sp>
    </p:spTree>
    <p:extLst>
      <p:ext uri="{BB962C8B-B14F-4D97-AF65-F5344CB8AC3E}">
        <p14:creationId xmlns:p14="http://schemas.microsoft.com/office/powerpoint/2010/main" val="188627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D47F-20E7-C42D-C755-B5E7FBB9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– ‘One Pager’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AAE6-AC36-39F7-11FA-38641541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Using an A3 piece of paper, create a </a:t>
            </a:r>
            <a:r>
              <a:rPr lang="en-US" dirty="0" err="1"/>
              <a:t>mindmap</a:t>
            </a:r>
            <a:r>
              <a:rPr lang="en-US" dirty="0"/>
              <a:t> or 4-section ‘One Pager’ about the </a:t>
            </a:r>
          </a:p>
          <a:p>
            <a:pPr algn="ctr"/>
            <a:r>
              <a:rPr lang="en-US" b="1" i="1" dirty="0"/>
              <a:t>Social, political, economic, and military</a:t>
            </a:r>
            <a:r>
              <a:rPr lang="en-US" b="1" dirty="0"/>
              <a:t> </a:t>
            </a:r>
            <a:r>
              <a:rPr lang="en-US" dirty="0"/>
              <a:t>structures of Ancient Rome</a:t>
            </a:r>
            <a:endParaRPr lang="en-US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C4870-5A2F-E274-76E2-D7035D9A2CBC}"/>
              </a:ext>
            </a:extLst>
          </p:cNvPr>
          <p:cNvSpPr txBox="1"/>
          <p:nvPr/>
        </p:nvSpPr>
        <p:spPr>
          <a:xfrm>
            <a:off x="2743200" y="2832100"/>
            <a:ext cx="2781300" cy="326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3F3DE-72B7-ACB3-8DB9-5F28892F5CCE}"/>
              </a:ext>
            </a:extLst>
          </p:cNvPr>
          <p:cNvSpPr txBox="1"/>
          <p:nvPr/>
        </p:nvSpPr>
        <p:spPr>
          <a:xfrm>
            <a:off x="5930900" y="3244003"/>
            <a:ext cx="3949700" cy="2440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4A7B-91BD-1AA0-A802-B96AB9A3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Social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CCA7-7494-9106-43E2-7C6B5C04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845734"/>
            <a:ext cx="11391900" cy="461856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classes - hierarchy</a:t>
            </a:r>
            <a:endParaRPr lang="en-AU" b="0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tatus of freeborn Romans during the </a:t>
            </a:r>
            <a:r>
              <a:rPr lang="en-AU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Republic</a:t>
            </a: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was established by: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Ancestry (</a:t>
            </a:r>
            <a:r>
              <a:rPr lang="en-AU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patrician</a:t>
            </a: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or </a:t>
            </a:r>
            <a:r>
              <a:rPr lang="en-AU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plebeian</a:t>
            </a: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Census</a:t>
            </a: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rank (</a:t>
            </a:r>
            <a:r>
              <a:rPr lang="en-AU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ordo</a:t>
            </a: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based on wealth and political privilege, with the </a:t>
            </a:r>
            <a:r>
              <a:rPr lang="en-AU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senatorial</a:t>
            </a: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AU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equestrian</a:t>
            </a: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ranks elevated above the ordinary citizen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Citizenship</a:t>
            </a: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of which there were grades with varying rights and privileges.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Classes – different rights and privileges, including voting rights, and  marriage rights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Patricians</a:t>
            </a: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were considered the </a:t>
            </a:r>
            <a:r>
              <a:rPr lang="en-AU" b="0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upper class </a:t>
            </a: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early Roman society. They controlled the best land and made up the majority of the </a:t>
            </a:r>
            <a:r>
              <a:rPr lang="en-AU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Roman senate</a:t>
            </a: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Plebeians</a:t>
            </a: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were the </a:t>
            </a:r>
            <a:r>
              <a:rPr lang="en-AU" b="0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lower class </a:t>
            </a: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Rome, laborers and farmers who mostly </a:t>
            </a:r>
            <a:r>
              <a:rPr lang="en-AU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worked land owned by the patricians</a:t>
            </a:r>
            <a:r>
              <a:rPr lang="en-AU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5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4A7B-91BD-1AA0-A802-B96AB9A3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Social Structure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36B522D-8B5C-DFBE-B786-EBA2DF6E8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36004"/>
              </p:ext>
            </p:extLst>
          </p:nvPr>
        </p:nvGraphicFramePr>
        <p:xfrm>
          <a:off x="660400" y="1989881"/>
          <a:ext cx="113792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0">
                  <a:extLst>
                    <a:ext uri="{9D8B030D-6E8A-4147-A177-3AD203B41FA5}">
                      <a16:colId xmlns:a16="http://schemas.microsoft.com/office/drawing/2014/main" val="1640191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A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Emperor</a:t>
                      </a:r>
                      <a:b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Emperor was the head of Roman society and ruler of all Rome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2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A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Patrician Families</a:t>
                      </a:r>
                      <a:b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Wealthy influential landowning families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9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A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Senators</a:t>
                      </a:r>
                      <a:b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roman society, they served in the Senate and governed Rome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3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A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Equestrians</a:t>
                      </a:r>
                      <a:b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Wealthy property owners who chose business over politics in Roman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8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AU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Plebeians</a:t>
                      </a:r>
                      <a:b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class men without substantial wealth who worked for their living at jobs such as artisans, craftsmen, bakers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9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A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Freed Slaves</a:t>
                      </a:r>
                      <a:b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Slaves who had either been given their freedom or had paid for their freedom and now worked for their living.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35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Slaves</a:t>
                      </a:r>
                      <a:b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Generally prisoners of war but sometimes abandoned children who were owned by their master.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575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08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4A7B-91BD-1AA0-A802-B96AB9A3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Political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CCA7-7494-9106-43E2-7C6B5C04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845734"/>
            <a:ext cx="11391900" cy="461856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Had constitution and detailed laws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TRIPA</a:t>
            </a:r>
            <a:r>
              <a:rPr lang="en-AU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RTITE GOVERNMENT: </a:t>
            </a:r>
            <a:r>
              <a:rPr lang="en-AU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parts = a system of checks and balances to stop any 1 part from getting too much power</a:t>
            </a:r>
          </a:p>
          <a:p>
            <a:pPr algn="l">
              <a:buFont typeface="Wingdings" pitchFamily="2" charset="2"/>
              <a:buChar char="q"/>
            </a:pPr>
            <a:r>
              <a:rPr lang="en-AU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TOP of Roman government: two leaders called </a:t>
            </a:r>
            <a:r>
              <a:rPr lang="en-AU" sz="2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consuls</a:t>
            </a:r>
            <a:r>
              <a:rPr lang="en-AU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AU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atricians who were partly in charge of the government (serve for 1 year)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consul headed the army, one headed the government</a:t>
            </a:r>
          </a:p>
        </p:txBody>
      </p:sp>
    </p:spTree>
    <p:extLst>
      <p:ext uri="{BB962C8B-B14F-4D97-AF65-F5344CB8AC3E}">
        <p14:creationId xmlns:p14="http://schemas.microsoft.com/office/powerpoint/2010/main" val="153430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4A7B-91BD-1AA0-A802-B96AB9A3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Political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CCA7-7494-9106-43E2-7C6B5C04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845734"/>
            <a:ext cx="11391900" cy="46185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Legislative (law-making) bodies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Senate</a:t>
            </a:r>
            <a:r>
              <a:rPr lang="en-AU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AU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300 non-elected patrician men, appointed by the consuls. </a:t>
            </a:r>
          </a:p>
          <a:p>
            <a:pPr marL="806958" lvl="1" indent="-514350">
              <a:buFont typeface="Wingdings" pitchFamily="2" charset="2"/>
              <a:buChar char="Ø"/>
            </a:pPr>
            <a:r>
              <a:rPr lang="en-AU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 for life</a:t>
            </a:r>
          </a:p>
          <a:p>
            <a:pPr marL="806958" lvl="1" indent="-514350">
              <a:buFont typeface="Wingdings" pitchFamily="2" charset="2"/>
              <a:buChar char="Ø"/>
            </a:pPr>
            <a:r>
              <a:rPr lang="en-AU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Advised consuls, passed laws/building projects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Assembly: Plebeians who could vote on laws, but the Senate could block their votes. </a:t>
            </a:r>
          </a:p>
          <a:p>
            <a:pPr marL="806958" lvl="1" indent="-514350">
              <a:buFont typeface="Wingdings" pitchFamily="2" charset="2"/>
              <a:buChar char="Ø"/>
            </a:pPr>
            <a:r>
              <a:rPr lang="en-AU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Had limited power BUT every year they were allowed to vote on which two Roman senators would serve as consuls</a:t>
            </a:r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9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Did The Roman Republic Work? | HistoryExtra">
            <a:extLst>
              <a:ext uri="{FF2B5EF4-FFF2-40B4-BE49-F238E27FC236}">
                <a16:creationId xmlns:a16="http://schemas.microsoft.com/office/drawing/2014/main" id="{0E59B5B6-19A5-90F2-2FBA-42E135B0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0"/>
            <a:ext cx="8569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96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04A7B-91BD-1AA0-A802-B96AB9A3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Economic Structure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CCA7-7494-9106-43E2-7C6B5C04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  <a:latin typeface="+mj-lt"/>
                <a:hlinkClick r:id="rId2"/>
              </a:rPr>
              <a:t>https://www.youtube.com/watch?v=OBfag9O8jCw&amp;ab_channel=Instructomania</a:t>
            </a:r>
            <a:r>
              <a:rPr lang="en-US" sz="2400" cap="all" spc="200" dirty="0">
                <a:solidFill>
                  <a:srgbClr val="FFFFFF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78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C3C8-C369-EDC3-D9ED-1701EF4B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Economic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8313-2C55-EB5B-1C7F-CC19C3E58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845734"/>
            <a:ext cx="11163300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AU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grarian and slave-based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AU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taple crops were grains, olives, and grapes - olive oil and wine led Italy's exports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Farmers could donate surplus crops to the government to pay their taxes.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Vast exchange of other goods from all parts of Europe, Asia, and Africa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Industry and manufacturing were secondary to agriculture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Mining – stones, marble, gold, silver, iron, lead, tin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Extensive trade routes were established on land (roads) and sea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Romans used one of the world's most developed coinage systems (brass, bronze, copper, silver, and gold)</a:t>
            </a:r>
          </a:p>
        </p:txBody>
      </p:sp>
    </p:spTree>
    <p:extLst>
      <p:ext uri="{BB962C8B-B14F-4D97-AF65-F5344CB8AC3E}">
        <p14:creationId xmlns:p14="http://schemas.microsoft.com/office/powerpoint/2010/main" val="3002051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8240</TotalTime>
  <Words>854</Words>
  <Application>Microsoft Macintosh PowerPoint</Application>
  <PresentationFormat>Widescreen</PresentationFormat>
  <Paragraphs>71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Verdana</vt:lpstr>
      <vt:lpstr>Wingdings</vt:lpstr>
      <vt:lpstr>Retrospect</vt:lpstr>
      <vt:lpstr>Ancient Rome STRUCTURES</vt:lpstr>
      <vt:lpstr>ACTIVITY – ‘One Pager’</vt:lpstr>
      <vt:lpstr>Social Structure</vt:lpstr>
      <vt:lpstr>Social Structure</vt:lpstr>
      <vt:lpstr>Political Structure</vt:lpstr>
      <vt:lpstr>Political Structure</vt:lpstr>
      <vt:lpstr>PowerPoint Presentation</vt:lpstr>
      <vt:lpstr>Economic Structure</vt:lpstr>
      <vt:lpstr>Economic Structure</vt:lpstr>
      <vt:lpstr>Military Structure</vt:lpstr>
      <vt:lpstr>Military Structure</vt:lpstr>
      <vt:lpstr>Ancient Rome - Daily 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334</cp:revision>
  <dcterms:created xsi:type="dcterms:W3CDTF">2022-07-13T05:26:46Z</dcterms:created>
  <dcterms:modified xsi:type="dcterms:W3CDTF">2023-08-10T05:49:24Z</dcterms:modified>
</cp:coreProperties>
</file>