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5"/>
  </p:notesMasterIdLst>
  <p:sldIdLst>
    <p:sldId id="301" r:id="rId2"/>
    <p:sldId id="315" r:id="rId3"/>
    <p:sldId id="303"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23"/>
    <p:restoredTop sz="92350"/>
  </p:normalViewPr>
  <p:slideViewPr>
    <p:cSldViewPr snapToGrid="0" snapToObjects="1">
      <p:cViewPr varScale="1">
        <p:scale>
          <a:sx n="100" d="100"/>
          <a:sy n="100" d="100"/>
        </p:scale>
        <p:origin x="95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AADA8-1C22-1342-B0A2-1277E07A1132}" type="datetimeFigureOut">
              <a:rPr lang="en-US" smtClean="0"/>
              <a:t>8/10/23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E9CBE-103D-614D-933D-6F8E197DB034}" type="slidenum">
              <a:rPr lang="en-US" smtClean="0"/>
              <a:t>‹#›</a:t>
            </a:fld>
            <a:endParaRPr lang="en-US"/>
          </a:p>
        </p:txBody>
      </p:sp>
    </p:spTree>
    <p:extLst>
      <p:ext uri="{BB962C8B-B14F-4D97-AF65-F5344CB8AC3E}">
        <p14:creationId xmlns:p14="http://schemas.microsoft.com/office/powerpoint/2010/main" val="119743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8/10/23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8/10/23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8/10/23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2692C-9F3F-6047-A805-C164951700F5}" type="datetimeFigureOut">
              <a:rPr lang="en-US" smtClean="0"/>
              <a:t>8/10/23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2692C-9F3F-6047-A805-C164951700F5}" type="datetimeFigureOut">
              <a:rPr lang="en-US" smtClean="0"/>
              <a:t>8/10/23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2692C-9F3F-6047-A805-C164951700F5}" type="datetimeFigureOut">
              <a:rPr lang="en-US" smtClean="0"/>
              <a:t>8/10/23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2692C-9F3F-6047-A805-C164951700F5}" type="datetimeFigureOut">
              <a:rPr lang="en-US" smtClean="0"/>
              <a:t>8/10/23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2692C-9F3F-6047-A805-C164951700F5}" type="datetimeFigureOut">
              <a:rPr lang="en-US" smtClean="0"/>
              <a:t>8/10/23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2692C-9F3F-6047-A805-C164951700F5}" type="datetimeFigureOut">
              <a:rPr lang="en-US" smtClean="0"/>
              <a:t>8/10/23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9BE41D-52AC-C54C-8E3B-C7953162F2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2692C-9F3F-6047-A805-C164951700F5}" type="datetimeFigureOut">
              <a:rPr lang="en-US" smtClean="0"/>
              <a:t>8/10/23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2692C-9F3F-6047-A805-C164951700F5}" type="datetimeFigureOut">
              <a:rPr lang="en-US" smtClean="0"/>
              <a:t>8/10/23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9BE41D-52AC-C54C-8E3B-C7953162F28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1367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www.historyskills.com/classroom/ancient-history/roman-religion-reading/"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066288-7E5A-5A18-A127-FBF5B3A0D44B}"/>
              </a:ext>
            </a:extLst>
          </p:cNvPr>
          <p:cNvSpPr>
            <a:spLocks noGrp="1"/>
          </p:cNvSpPr>
          <p:nvPr>
            <p:ph type="title"/>
          </p:nvPr>
        </p:nvSpPr>
        <p:spPr>
          <a:xfrm>
            <a:off x="7859485" y="634946"/>
            <a:ext cx="3690257" cy="1450757"/>
          </a:xfrm>
        </p:spPr>
        <p:txBody>
          <a:bodyPr>
            <a:normAutofit fontScale="90000"/>
          </a:bodyPr>
          <a:lstStyle/>
          <a:p>
            <a:r>
              <a:rPr lang="en-US" dirty="0"/>
              <a:t>Values, Beliefs, and Traditions</a:t>
            </a:r>
          </a:p>
        </p:txBody>
      </p:sp>
      <p:pic>
        <p:nvPicPr>
          <p:cNvPr id="2050" name="Picture 2" descr="Ancient Rome | History, Government, Religion, Maps, &amp; Facts | Britannica">
            <a:extLst>
              <a:ext uri="{FF2B5EF4-FFF2-40B4-BE49-F238E27FC236}">
                <a16:creationId xmlns:a16="http://schemas.microsoft.com/office/drawing/2014/main" id="{D0C9A7B6-6EB5-03FE-37E5-6FA6D6C6BC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16" r="10269" b="-1"/>
          <a:stretch/>
        </p:blipFill>
        <p:spPr bwMode="auto">
          <a:xfrm>
            <a:off x="202277" y="198120"/>
            <a:ext cx="7529718" cy="5791191"/>
          </a:xfrm>
          <a:prstGeom prst="rect">
            <a:avLst/>
          </a:prstGeom>
          <a:noFill/>
          <a:extLst>
            <a:ext uri="{909E8E84-426E-40DD-AFC4-6F175D3DCCD1}">
              <a14:hiddenFill xmlns:a14="http://schemas.microsoft.com/office/drawing/2010/main">
                <a:solidFill>
                  <a:srgbClr val="FFFFFF"/>
                </a:solidFill>
              </a14:hiddenFill>
            </a:ext>
          </a:extLst>
        </p:spPr>
      </p:pic>
      <p:cxnSp>
        <p:nvCxnSpPr>
          <p:cNvPr id="2057" name="Straight Connector 2056">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544FAC9-0213-55D0-296A-78DDE872F695}"/>
              </a:ext>
            </a:extLst>
          </p:cNvPr>
          <p:cNvSpPr>
            <a:spLocks noGrp="1"/>
          </p:cNvSpPr>
          <p:nvPr>
            <p:ph idx="1"/>
          </p:nvPr>
        </p:nvSpPr>
        <p:spPr>
          <a:xfrm>
            <a:off x="7859485" y="2198914"/>
            <a:ext cx="3690257" cy="3670180"/>
          </a:xfrm>
        </p:spPr>
        <p:txBody>
          <a:bodyPr>
            <a:normAutofit/>
          </a:bodyPr>
          <a:lstStyle/>
          <a:p>
            <a:r>
              <a:rPr lang="en-US" dirty="0"/>
              <a:t>- </a:t>
            </a:r>
            <a:r>
              <a:rPr lang="en-US" b="1" i="1" dirty="0"/>
              <a:t>Describe</a:t>
            </a:r>
            <a:r>
              <a:rPr lang="en-US" dirty="0"/>
              <a:t> the values and beliefs of Ancient Rome</a:t>
            </a:r>
          </a:p>
        </p:txBody>
      </p:sp>
      <p:sp>
        <p:nvSpPr>
          <p:cNvPr id="2059" name="Rectangle 2058">
            <a:extLst>
              <a:ext uri="{FF2B5EF4-FFF2-40B4-BE49-F238E27FC236}">
                <a16:creationId xmlns:a16="http://schemas.microsoft.com/office/drawing/2014/main" id="{7D417315-0A35-4882-ABD2-ABE3C89E5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61" name="Rectangle 2060">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ubtitle 2">
            <a:extLst>
              <a:ext uri="{FF2B5EF4-FFF2-40B4-BE49-F238E27FC236}">
                <a16:creationId xmlns:a16="http://schemas.microsoft.com/office/drawing/2014/main" id="{9AF52991-4EDF-A8E5-0A06-E823C979D93E}"/>
              </a:ext>
            </a:extLst>
          </p:cNvPr>
          <p:cNvSpPr txBox="1">
            <a:spLocks/>
          </p:cNvSpPr>
          <p:nvPr/>
        </p:nvSpPr>
        <p:spPr>
          <a:xfrm>
            <a:off x="8262851" y="6447707"/>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r"/>
            <a:r>
              <a:rPr lang="en-US" sz="1500" dirty="0" err="1">
                <a:solidFill>
                  <a:schemeClr val="bg1"/>
                </a:solidFill>
              </a:rPr>
              <a:t>Ms</a:t>
            </a:r>
            <a:r>
              <a:rPr lang="en-US" sz="1500" dirty="0">
                <a:solidFill>
                  <a:schemeClr val="bg1"/>
                </a:solidFill>
              </a:rPr>
              <a:t> Barrie</a:t>
            </a:r>
          </a:p>
        </p:txBody>
      </p:sp>
      <p:sp>
        <p:nvSpPr>
          <p:cNvPr id="5" name="Subtitle 2">
            <a:extLst>
              <a:ext uri="{FF2B5EF4-FFF2-40B4-BE49-F238E27FC236}">
                <a16:creationId xmlns:a16="http://schemas.microsoft.com/office/drawing/2014/main" id="{09344EC8-A66A-3780-B9F7-6B3591742A42}"/>
              </a:ext>
            </a:extLst>
          </p:cNvPr>
          <p:cNvSpPr txBox="1">
            <a:spLocks/>
          </p:cNvSpPr>
          <p:nvPr/>
        </p:nvSpPr>
        <p:spPr>
          <a:xfrm>
            <a:off x="202277" y="6514493"/>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1500" dirty="0">
                <a:solidFill>
                  <a:schemeClr val="bg1"/>
                </a:solidFill>
              </a:rPr>
              <a:t>Week 4 Lesson 1</a:t>
            </a:r>
          </a:p>
        </p:txBody>
      </p:sp>
    </p:spTree>
    <p:extLst>
      <p:ext uri="{BB962C8B-B14F-4D97-AF65-F5344CB8AC3E}">
        <p14:creationId xmlns:p14="http://schemas.microsoft.com/office/powerpoint/2010/main" val="195081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4A77200-4DC5-8579-70D8-A3B0C880A9EA}"/>
              </a:ext>
            </a:extLst>
          </p:cNvPr>
          <p:cNvSpPr>
            <a:spLocks noGrp="1"/>
          </p:cNvSpPr>
          <p:nvPr>
            <p:ph type="title"/>
          </p:nvPr>
        </p:nvSpPr>
        <p:spPr>
          <a:xfrm>
            <a:off x="157163" y="-101600"/>
            <a:ext cx="11887200" cy="4787900"/>
          </a:xfrm>
        </p:spPr>
        <p:txBody>
          <a:bodyPr vert="horz" lIns="91440" tIns="45720" rIns="91440" bIns="45720" rtlCol="0" anchor="b">
            <a:normAutofit/>
          </a:bodyPr>
          <a:lstStyle/>
          <a:p>
            <a:pPr algn="ctr"/>
            <a:r>
              <a:rPr lang="en-US" sz="2400" b="0" i="0" dirty="0">
                <a:solidFill>
                  <a:schemeClr val="bg1"/>
                </a:solidFill>
                <a:effectLst/>
              </a:rPr>
              <a:t>Ancient Roman religion was a </a:t>
            </a:r>
            <a:r>
              <a:rPr lang="en-US" sz="2400" b="1" i="1" u="sng" dirty="0">
                <a:solidFill>
                  <a:schemeClr val="accent6">
                    <a:lumMod val="75000"/>
                  </a:schemeClr>
                </a:solidFill>
                <a:effectLst/>
              </a:rPr>
              <a:t>complex system of beliefs and practices </a:t>
            </a:r>
            <a:r>
              <a:rPr lang="en-US" sz="2400" b="0" i="0" dirty="0">
                <a:solidFill>
                  <a:schemeClr val="bg1"/>
                </a:solidFill>
                <a:effectLst/>
              </a:rPr>
              <a:t>that evolved over time, reflecting the changing political, social, and economic circumstances of the Roman Empire.</a:t>
            </a:r>
            <a:br>
              <a:rPr lang="en-US" sz="2400" b="0" i="0" dirty="0">
                <a:solidFill>
                  <a:schemeClr val="bg1"/>
                </a:solidFill>
                <a:effectLst/>
              </a:rPr>
            </a:br>
            <a:r>
              <a:rPr lang="en-US" sz="2400" b="0" i="0" dirty="0">
                <a:solidFill>
                  <a:schemeClr val="bg1"/>
                </a:solidFill>
                <a:effectLst/>
              </a:rPr>
              <a:t> </a:t>
            </a:r>
            <a:br>
              <a:rPr lang="en-US" sz="2400" b="0" i="0" dirty="0">
                <a:solidFill>
                  <a:schemeClr val="bg1"/>
                </a:solidFill>
                <a:effectLst/>
              </a:rPr>
            </a:br>
            <a:r>
              <a:rPr lang="en-US" sz="2400" b="0" i="0" dirty="0">
                <a:solidFill>
                  <a:schemeClr val="bg1"/>
                </a:solidFill>
                <a:effectLst/>
              </a:rPr>
              <a:t>Its roots can be traced back to the early days of the city of Rome, when its inhabitants worshipped a </a:t>
            </a:r>
            <a:r>
              <a:rPr lang="en-US" sz="2400" b="1" i="1" u="sng" dirty="0">
                <a:solidFill>
                  <a:schemeClr val="accent6">
                    <a:lumMod val="75000"/>
                  </a:schemeClr>
                </a:solidFill>
                <a:effectLst/>
              </a:rPr>
              <a:t>pantheon of gods and goddesses</a:t>
            </a:r>
            <a:r>
              <a:rPr lang="en-US" sz="2400" b="0" i="0" dirty="0">
                <a:solidFill>
                  <a:schemeClr val="bg1"/>
                </a:solidFill>
                <a:effectLst/>
              </a:rPr>
              <a:t> that embodied the </a:t>
            </a:r>
            <a:r>
              <a:rPr lang="en-US" sz="2400" b="1" i="1" u="sng" dirty="0">
                <a:solidFill>
                  <a:schemeClr val="accent6">
                    <a:lumMod val="75000"/>
                  </a:schemeClr>
                </a:solidFill>
                <a:effectLst/>
              </a:rPr>
              <a:t>forces of nature and the ideals of civic virtue</a:t>
            </a:r>
            <a:r>
              <a:rPr lang="en-US" sz="2400" b="0" i="0" dirty="0">
                <a:solidFill>
                  <a:schemeClr val="bg1"/>
                </a:solidFill>
                <a:effectLst/>
              </a:rPr>
              <a:t>.</a:t>
            </a:r>
            <a:br>
              <a:rPr lang="en-US" sz="2400" b="0" i="0" dirty="0">
                <a:solidFill>
                  <a:schemeClr val="bg1"/>
                </a:solidFill>
                <a:effectLst/>
              </a:rPr>
            </a:br>
            <a:r>
              <a:rPr lang="en-US" sz="2400" b="0" i="0" dirty="0">
                <a:solidFill>
                  <a:schemeClr val="bg1"/>
                </a:solidFill>
                <a:effectLst/>
              </a:rPr>
              <a:t> </a:t>
            </a:r>
            <a:br>
              <a:rPr lang="en-US" sz="2400" b="0" i="0" dirty="0">
                <a:solidFill>
                  <a:schemeClr val="bg1"/>
                </a:solidFill>
                <a:effectLst/>
              </a:rPr>
            </a:br>
            <a:r>
              <a:rPr lang="en-US" sz="2400" b="0" i="0" dirty="0">
                <a:solidFill>
                  <a:schemeClr val="bg1"/>
                </a:solidFill>
                <a:effectLst/>
              </a:rPr>
              <a:t>One of the most distinctive features of Ancient Roman religion was its syncretic character, which meant that it </a:t>
            </a:r>
            <a:r>
              <a:rPr lang="en-US" sz="2400" b="1" i="1" u="sng" dirty="0">
                <a:solidFill>
                  <a:schemeClr val="accent6">
                    <a:lumMod val="75000"/>
                  </a:schemeClr>
                </a:solidFill>
                <a:effectLst/>
              </a:rPr>
              <a:t>incorporated elements from a wide variety of other religious traditions.</a:t>
            </a:r>
            <a:br>
              <a:rPr lang="en-US" sz="2400" b="1" i="1" u="sng" dirty="0">
                <a:solidFill>
                  <a:schemeClr val="bg1"/>
                </a:solidFill>
                <a:effectLst/>
              </a:rPr>
            </a:br>
            <a:br>
              <a:rPr lang="en-US" sz="2400" b="1" i="1" u="sng" dirty="0">
                <a:solidFill>
                  <a:schemeClr val="bg1"/>
                </a:solidFill>
                <a:effectLst/>
              </a:rPr>
            </a:br>
            <a:r>
              <a:rPr lang="en-US" sz="2400" b="0" i="0" dirty="0">
                <a:solidFill>
                  <a:schemeClr val="bg1"/>
                </a:solidFill>
                <a:effectLst/>
              </a:rPr>
              <a:t>This was partly because the Romans were a highly cosmopolitan people, with a vast empire that </a:t>
            </a:r>
            <a:r>
              <a:rPr lang="en-US" sz="2400" b="1" i="1" u="sng" dirty="0">
                <a:solidFill>
                  <a:schemeClr val="accent6">
                    <a:lumMod val="75000"/>
                  </a:schemeClr>
                </a:solidFill>
                <a:effectLst/>
              </a:rPr>
              <a:t>encompassed many different cultures and religions</a:t>
            </a:r>
            <a:r>
              <a:rPr lang="en-US" sz="2400" b="0" i="0" dirty="0">
                <a:solidFill>
                  <a:schemeClr val="bg1"/>
                </a:solidFill>
                <a:effectLst/>
              </a:rPr>
              <a:t>.</a:t>
            </a:r>
            <a:br>
              <a:rPr lang="en-US" sz="2400" b="0" i="0" dirty="0">
                <a:solidFill>
                  <a:schemeClr val="bg1"/>
                </a:solidFill>
                <a:effectLst/>
              </a:rPr>
            </a:br>
            <a:r>
              <a:rPr lang="en-US" sz="2400" b="0" i="0" dirty="0">
                <a:solidFill>
                  <a:schemeClr val="bg1"/>
                </a:solidFill>
                <a:effectLst/>
              </a:rPr>
              <a:t> </a:t>
            </a:r>
            <a:br>
              <a:rPr lang="en-US" sz="2400" b="0" i="0" dirty="0">
                <a:solidFill>
                  <a:schemeClr val="bg1"/>
                </a:solidFill>
                <a:effectLst/>
              </a:rPr>
            </a:br>
            <a:r>
              <a:rPr lang="en-US" sz="2400" b="0" i="0" dirty="0">
                <a:solidFill>
                  <a:schemeClr val="bg1"/>
                </a:solidFill>
                <a:effectLst/>
              </a:rPr>
              <a:t>As they conquered new territories, they often </a:t>
            </a:r>
            <a:r>
              <a:rPr lang="en-US" sz="2400" b="1" i="1" u="sng" dirty="0">
                <a:solidFill>
                  <a:schemeClr val="accent6">
                    <a:lumMod val="75000"/>
                  </a:schemeClr>
                </a:solidFill>
                <a:effectLst/>
              </a:rPr>
              <a:t>assimilated</a:t>
            </a:r>
            <a:r>
              <a:rPr lang="en-US" sz="2400" b="0" i="0" dirty="0">
                <a:solidFill>
                  <a:schemeClr val="bg1"/>
                </a:solidFill>
                <a:effectLst/>
              </a:rPr>
              <a:t> the local deities into their own pantheon, creating a rich tapestry of beliefs and practices.</a:t>
            </a:r>
            <a:endParaRPr lang="en-US" sz="2400" dirty="0">
              <a:solidFill>
                <a:schemeClr val="bg1"/>
              </a:solidFill>
            </a:endParaRPr>
          </a:p>
        </p:txBody>
      </p:sp>
    </p:spTree>
    <p:extLst>
      <p:ext uri="{BB962C8B-B14F-4D97-AF65-F5344CB8AC3E}">
        <p14:creationId xmlns:p14="http://schemas.microsoft.com/office/powerpoint/2010/main" val="386423652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mplex maths formulae on a blackboard">
            <a:extLst>
              <a:ext uri="{FF2B5EF4-FFF2-40B4-BE49-F238E27FC236}">
                <a16:creationId xmlns:a16="http://schemas.microsoft.com/office/drawing/2014/main" id="{F801A610-D7E7-7AF8-FA78-8BDD963A29B9}"/>
              </a:ext>
            </a:extLst>
          </p:cNvPr>
          <p:cNvPicPr>
            <a:picLocks noChangeAspect="1"/>
          </p:cNvPicPr>
          <p:nvPr/>
        </p:nvPicPr>
        <p:blipFill rotWithShape="1">
          <a:blip r:embed="rId2">
            <a:alphaModFix amt="35000"/>
          </a:blip>
          <a:srcRect t="18208" b="4737"/>
          <a:stretch/>
        </p:blipFill>
        <p:spPr>
          <a:xfrm>
            <a:off x="20" y="10"/>
            <a:ext cx="12191980" cy="6857990"/>
          </a:xfrm>
          <a:prstGeom prst="rect">
            <a:avLst/>
          </a:prstGeom>
        </p:spPr>
      </p:pic>
      <p:cxnSp>
        <p:nvCxnSpPr>
          <p:cNvPr id="9" name="Straight Connector 8">
            <a:extLst>
              <a:ext uri="{FF2B5EF4-FFF2-40B4-BE49-F238E27FC236}">
                <a16:creationId xmlns:a16="http://schemas.microsoft.com/office/drawing/2014/main" id="{22E0153F-9015-419B-A6CF-89D70D5A9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3004A7B-91BD-1AA0-A802-B96AB9A3E8F3}"/>
              </a:ext>
            </a:extLst>
          </p:cNvPr>
          <p:cNvSpPr>
            <a:spLocks noGrp="1"/>
          </p:cNvSpPr>
          <p:nvPr>
            <p:ph type="title"/>
          </p:nvPr>
        </p:nvSpPr>
        <p:spPr>
          <a:xfrm>
            <a:off x="1097280" y="286603"/>
            <a:ext cx="10058400" cy="1450757"/>
          </a:xfrm>
        </p:spPr>
        <p:txBody>
          <a:bodyPr>
            <a:normAutofit/>
          </a:bodyPr>
          <a:lstStyle/>
          <a:p>
            <a:r>
              <a:rPr lang="en-US">
                <a:solidFill>
                  <a:schemeClr val="tx1"/>
                </a:solidFill>
              </a:rPr>
              <a:t>ACTIVITY - Research</a:t>
            </a:r>
          </a:p>
        </p:txBody>
      </p:sp>
      <p:sp>
        <p:nvSpPr>
          <p:cNvPr id="3" name="Content Placeholder 2">
            <a:extLst>
              <a:ext uri="{FF2B5EF4-FFF2-40B4-BE49-F238E27FC236}">
                <a16:creationId xmlns:a16="http://schemas.microsoft.com/office/drawing/2014/main" id="{731FCCA7-7494-9106-43E2-7C6B5C04BC19}"/>
              </a:ext>
            </a:extLst>
          </p:cNvPr>
          <p:cNvSpPr>
            <a:spLocks noGrp="1"/>
          </p:cNvSpPr>
          <p:nvPr>
            <p:ph idx="1"/>
          </p:nvPr>
        </p:nvSpPr>
        <p:spPr>
          <a:xfrm>
            <a:off x="1097280" y="1845734"/>
            <a:ext cx="10058400" cy="4023360"/>
          </a:xfrm>
        </p:spPr>
        <p:txBody>
          <a:bodyPr>
            <a:normAutofit/>
          </a:bodyPr>
          <a:lstStyle/>
          <a:p>
            <a:pPr>
              <a:buFont typeface="Arial" panose="020B0604020202020204" pitchFamily="34" charset="0"/>
              <a:buChar char="•"/>
            </a:pPr>
            <a:r>
              <a:rPr lang="en-AU" sz="4000" u="sng" dirty="0">
                <a:solidFill>
                  <a:schemeClr val="tx1"/>
                </a:solidFill>
                <a:latin typeface="Calibri" panose="020F0502020204030204" pitchFamily="34" charset="0"/>
                <a:cs typeface="Calibri" panose="020F0502020204030204" pitchFamily="34" charset="0"/>
              </a:rPr>
              <a:t>Go to: </a:t>
            </a:r>
            <a:r>
              <a:rPr lang="en-AU" sz="4000" dirty="0">
                <a:solidFill>
                  <a:schemeClr val="tx1"/>
                </a:solidFill>
                <a:latin typeface="Calibri" panose="020F0502020204030204" pitchFamily="34" charset="0"/>
                <a:cs typeface="Calibri" panose="020F0502020204030204" pitchFamily="34" charset="0"/>
                <a:hlinkClick r:id="rId3"/>
              </a:rPr>
              <a:t>https://www.historyskills.com/classroom/ancient-history/roman-religion-reading/</a:t>
            </a:r>
            <a:r>
              <a:rPr lang="en-AU" sz="4000" dirty="0">
                <a:solidFill>
                  <a:schemeClr val="tx1"/>
                </a:solidFill>
                <a:latin typeface="Calibri" panose="020F0502020204030204" pitchFamily="34" charset="0"/>
                <a:cs typeface="Calibri" panose="020F0502020204030204" pitchFamily="34" charset="0"/>
              </a:rPr>
              <a:t> </a:t>
            </a:r>
          </a:p>
          <a:p>
            <a:pPr>
              <a:buFont typeface="Arial" panose="020B0604020202020204" pitchFamily="34" charset="0"/>
              <a:buChar char="•"/>
            </a:pPr>
            <a:r>
              <a:rPr lang="en-AU" sz="4000" dirty="0">
                <a:solidFill>
                  <a:schemeClr val="tx1"/>
                </a:solidFill>
                <a:latin typeface="Calibri" panose="020F0502020204030204" pitchFamily="34" charset="0"/>
                <a:cs typeface="Calibri" panose="020F0502020204030204" pitchFamily="34" charset="0"/>
              </a:rPr>
              <a:t>Complete the </a:t>
            </a:r>
            <a:r>
              <a:rPr lang="en-AU" sz="4000" b="1" i="1" dirty="0">
                <a:solidFill>
                  <a:schemeClr val="tx1"/>
                </a:solidFill>
                <a:latin typeface="Calibri" panose="020F0502020204030204" pitchFamily="34" charset="0"/>
                <a:cs typeface="Calibri" panose="020F0502020204030204" pitchFamily="34" charset="0"/>
              </a:rPr>
              <a:t>Research Booklet </a:t>
            </a:r>
            <a:r>
              <a:rPr lang="en-AU" sz="4000" dirty="0">
                <a:solidFill>
                  <a:schemeClr val="tx1"/>
                </a:solidFill>
                <a:latin typeface="Calibri" panose="020F0502020204030204" pitchFamily="34" charset="0"/>
                <a:cs typeface="Calibri" panose="020F0502020204030204" pitchFamily="34" charset="0"/>
              </a:rPr>
              <a:t>provided</a:t>
            </a:r>
            <a:endParaRPr lang="en-US" sz="4000" dirty="0">
              <a:solidFill>
                <a:schemeClr val="tx1"/>
              </a:solidFill>
              <a:latin typeface="Calibri" panose="020F0502020204030204" pitchFamily="34" charset="0"/>
              <a:cs typeface="Calibri" panose="020F0502020204030204" pitchFamily="34" charset="0"/>
            </a:endParaRPr>
          </a:p>
        </p:txBody>
      </p:sp>
      <p:sp>
        <p:nvSpPr>
          <p:cNvPr id="11" name="Rectangle 10">
            <a:extLst>
              <a:ext uri="{FF2B5EF4-FFF2-40B4-BE49-F238E27FC236}">
                <a16:creationId xmlns:a16="http://schemas.microsoft.com/office/drawing/2014/main" id="{19C0D743-B1D4-4E51-9DA7-C7D5DFB38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9C79E85A-4471-4765-8CC6-CC72735E6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4115284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Retrospect">
  <a:themeElements>
    <a:clrScheme name="Custom 4">
      <a:dk1>
        <a:srgbClr val="000000"/>
      </a:dk1>
      <a:lt1>
        <a:srgbClr val="FFFFFF"/>
      </a:lt1>
      <a:dk2>
        <a:srgbClr val="344068"/>
      </a:dk2>
      <a:lt2>
        <a:srgbClr val="D9E0E6"/>
      </a:lt2>
      <a:accent1>
        <a:srgbClr val="E1D2BF"/>
      </a:accent1>
      <a:accent2>
        <a:srgbClr val="865852"/>
      </a:accent2>
      <a:accent3>
        <a:srgbClr val="B29480"/>
      </a:accent3>
      <a:accent4>
        <a:srgbClr val="FFBB99"/>
      </a:accent4>
      <a:accent5>
        <a:srgbClr val="8C6660"/>
      </a:accent5>
      <a:accent6>
        <a:srgbClr val="AA6650"/>
      </a:accent6>
      <a:hlink>
        <a:srgbClr val="F0D8A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8260</TotalTime>
  <Words>207</Words>
  <Application>Microsoft Macintosh PowerPoint</Application>
  <PresentationFormat>Widescreen</PresentationFormat>
  <Paragraphs>8</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Retrospect</vt:lpstr>
      <vt:lpstr>Values, Beliefs, and Traditions</vt:lpstr>
      <vt:lpstr>Ancient Roman religion was a complex system of beliefs and practices that evolved over time, reflecting the changing political, social, and economic circumstances of the Roman Empire.   Its roots can be traced back to the early days of the city of Rome, when its inhabitants worshipped a pantheon of gods and goddesses that embodied the forces of nature and the ideals of civic virtue.   One of the most distinctive features of Ancient Roman religion was its syncretic character, which meant that it incorporated elements from a wide variety of other religious traditions.  This was partly because the Romans were a highly cosmopolitan people, with a vast empire that encompassed many different cultures and religions.   As they conquered new territories, they often assimilated the local deities into their own pantheon, creating a rich tapestry of beliefs and practices.</vt:lpstr>
      <vt:lpstr>ACTIVITY - Research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BARRIE Lauren [Ridge View Secondary College]</dc:creator>
  <cp:lastModifiedBy>BARRIE Lauren [Ridge View Secondary College]</cp:lastModifiedBy>
  <cp:revision>337</cp:revision>
  <dcterms:created xsi:type="dcterms:W3CDTF">2022-07-13T05:26:46Z</dcterms:created>
  <dcterms:modified xsi:type="dcterms:W3CDTF">2023-08-10T06:12:33Z</dcterms:modified>
</cp:coreProperties>
</file>