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301" r:id="rId2"/>
    <p:sldId id="302" r:id="rId3"/>
    <p:sldId id="303" r:id="rId4"/>
    <p:sldId id="304" r:id="rId5"/>
    <p:sldId id="305" r:id="rId6"/>
    <p:sldId id="306" r:id="rId7"/>
    <p:sldId id="307" r:id="rId8"/>
    <p:sldId id="308" r:id="rId9"/>
    <p:sldId id="309" r:id="rId10"/>
    <p:sldId id="310"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2332"/>
  </p:normalViewPr>
  <p:slideViewPr>
    <p:cSldViewPr snapToGrid="0" snapToObjects="1">
      <p:cViewPr varScale="1">
        <p:scale>
          <a:sx n="99" d="100"/>
          <a:sy n="99" d="100"/>
        </p:scale>
        <p:origin x="8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8/10/23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8/10/23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8/10/23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Roman Time Periods</a:t>
            </a:r>
          </a:p>
        </p:txBody>
      </p:sp>
      <p:pic>
        <p:nvPicPr>
          <p:cNvPr id="2050" name="Picture 2" descr="Ancient Rome | History, Government, Religion, Maps, &amp; Facts | Britannica">
            <a:extLst>
              <a:ext uri="{FF2B5EF4-FFF2-40B4-BE49-F238E27FC236}">
                <a16:creationId xmlns:a16="http://schemas.microsoft.com/office/drawing/2014/main" id="{D0C9A7B6-6EB5-03FE-37E5-6FA6D6C6B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 r="10269" b="-1"/>
          <a:stretch/>
        </p:blipFill>
        <p:spPr bwMode="auto">
          <a:xfrm>
            <a:off x="202277" y="198120"/>
            <a:ext cx="7529718" cy="5791191"/>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Identify and explain </a:t>
            </a:r>
            <a:r>
              <a:rPr lang="en-US" dirty="0"/>
              <a:t>the features of the 4 Roman Time Periods</a:t>
            </a:r>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4 Lesson 3</a:t>
            </a:r>
          </a:p>
        </p:txBody>
      </p:sp>
    </p:spTree>
    <p:extLst>
      <p:ext uri="{BB962C8B-B14F-4D97-AF65-F5344CB8AC3E}">
        <p14:creationId xmlns:p14="http://schemas.microsoft.com/office/powerpoint/2010/main" val="19508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0CA5-5A4B-284D-9D80-EFCB9FA717D3}"/>
              </a:ext>
            </a:extLst>
          </p:cNvPr>
          <p:cNvSpPr>
            <a:spLocks noGrp="1"/>
          </p:cNvSpPr>
          <p:nvPr>
            <p:ph type="title"/>
          </p:nvPr>
        </p:nvSpPr>
        <p:spPr/>
        <p:txBody>
          <a:bodyPr/>
          <a:lstStyle/>
          <a:p>
            <a:pPr algn="ctr"/>
            <a:r>
              <a:rPr lang="en-US" dirty="0"/>
              <a:t>Imperial Rome (31 – 476 CE)</a:t>
            </a:r>
          </a:p>
        </p:txBody>
      </p:sp>
      <p:sp>
        <p:nvSpPr>
          <p:cNvPr id="3" name="Content Placeholder 2">
            <a:extLst>
              <a:ext uri="{FF2B5EF4-FFF2-40B4-BE49-F238E27FC236}">
                <a16:creationId xmlns:a16="http://schemas.microsoft.com/office/drawing/2014/main" id="{06453913-4640-E0FD-3B4A-3F95C5F7AD83}"/>
              </a:ext>
            </a:extLst>
          </p:cNvPr>
          <p:cNvSpPr>
            <a:spLocks noGrp="1"/>
          </p:cNvSpPr>
          <p:nvPr>
            <p:ph idx="1"/>
          </p:nvPr>
        </p:nvSpPr>
        <p:spPr/>
        <p:txBody>
          <a:bodyPr>
            <a:normAutofit lnSpcReduction="10000"/>
          </a:bodyPr>
          <a:lstStyle/>
          <a:p>
            <a:pPr algn="ctr"/>
            <a:r>
              <a:rPr lang="en-AU" sz="2800" b="0" i="0" dirty="0">
                <a:solidFill>
                  <a:srgbClr val="000000"/>
                </a:solidFill>
                <a:effectLst/>
                <a:latin typeface="Calibri" panose="020F0502020204030204" pitchFamily="34" charset="0"/>
                <a:cs typeface="Calibri" panose="020F0502020204030204" pitchFamily="34" charset="0"/>
              </a:rPr>
              <a:t>In 286 CE the Roman Empire was split into eastern and western empires, each ruled by its own emperor. The western empire suffered several Gothic invasions and, in 455 CE, was sacked by Vandals. Rome continued to decline after that until 476 CE when the western Roman Empire came to an end. </a:t>
            </a:r>
          </a:p>
          <a:p>
            <a:pPr algn="ctr"/>
            <a:endParaRPr lang="en-AU" sz="2800" dirty="0">
              <a:solidFill>
                <a:srgbClr val="000000"/>
              </a:solidFill>
              <a:latin typeface="Calibri" panose="020F0502020204030204" pitchFamily="34" charset="0"/>
              <a:cs typeface="Calibri" panose="020F0502020204030204" pitchFamily="34" charset="0"/>
            </a:endParaRPr>
          </a:p>
          <a:p>
            <a:pPr algn="ctr"/>
            <a:r>
              <a:rPr lang="en-AU" sz="2800" b="0" i="0" dirty="0">
                <a:solidFill>
                  <a:srgbClr val="000000"/>
                </a:solidFill>
                <a:effectLst/>
                <a:latin typeface="Calibri" panose="020F0502020204030204" pitchFamily="34" charset="0"/>
                <a:cs typeface="Calibri" panose="020F0502020204030204" pitchFamily="34" charset="0"/>
              </a:rPr>
              <a:t>The eastern Roman Empire, more commonly known as the Byzantine Empire, survived until the 15th century AD. It fell when Turks took control of its capital city, Constantinople (modern day Istanbul in Turkey) in 1453CE.</a:t>
            </a:r>
          </a:p>
        </p:txBody>
      </p:sp>
      <p:sp>
        <p:nvSpPr>
          <p:cNvPr id="4" name="TextBox 3">
            <a:extLst>
              <a:ext uri="{FF2B5EF4-FFF2-40B4-BE49-F238E27FC236}">
                <a16:creationId xmlns:a16="http://schemas.microsoft.com/office/drawing/2014/main" id="{EFAED384-D170-AEA7-FE52-F6B0DB9E8DF5}"/>
              </a:ext>
            </a:extLst>
          </p:cNvPr>
          <p:cNvSpPr txBox="1"/>
          <p:nvPr/>
        </p:nvSpPr>
        <p:spPr>
          <a:xfrm>
            <a:off x="7696200" y="121920"/>
            <a:ext cx="4160520" cy="365760"/>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259389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0F43-1253-356C-E888-50D055792640}"/>
              </a:ext>
            </a:extLst>
          </p:cNvPr>
          <p:cNvSpPr>
            <a:spLocks noGrp="1"/>
          </p:cNvSpPr>
          <p:nvPr>
            <p:ph type="title"/>
          </p:nvPr>
        </p:nvSpPr>
        <p:spPr/>
        <p:txBody>
          <a:bodyPr/>
          <a:lstStyle/>
          <a:p>
            <a:pPr algn="ctr"/>
            <a:r>
              <a:rPr lang="en-US" dirty="0"/>
              <a:t>ACTIVITY – Comic Strip</a:t>
            </a:r>
          </a:p>
        </p:txBody>
      </p:sp>
      <p:sp>
        <p:nvSpPr>
          <p:cNvPr id="3" name="Content Placeholder 2">
            <a:extLst>
              <a:ext uri="{FF2B5EF4-FFF2-40B4-BE49-F238E27FC236}">
                <a16:creationId xmlns:a16="http://schemas.microsoft.com/office/drawing/2014/main" id="{B095DBA5-EA87-66A9-25E7-2661128B5155}"/>
              </a:ext>
            </a:extLst>
          </p:cNvPr>
          <p:cNvSpPr>
            <a:spLocks noGrp="1"/>
          </p:cNvSpPr>
          <p:nvPr>
            <p:ph idx="1"/>
          </p:nvPr>
        </p:nvSpPr>
        <p:spPr/>
        <p:txBody>
          <a:bodyPr/>
          <a:lstStyle/>
          <a:p>
            <a:pPr algn="ctr"/>
            <a:r>
              <a:rPr lang="en-US" dirty="0"/>
              <a:t>Create a comic strip about the time periods of ancient Rome</a:t>
            </a:r>
          </a:p>
        </p:txBody>
      </p:sp>
      <p:graphicFrame>
        <p:nvGraphicFramePr>
          <p:cNvPr id="4" name="Table 4">
            <a:extLst>
              <a:ext uri="{FF2B5EF4-FFF2-40B4-BE49-F238E27FC236}">
                <a16:creationId xmlns:a16="http://schemas.microsoft.com/office/drawing/2014/main" id="{54C39A03-0954-2636-D78E-30296006EF52}"/>
              </a:ext>
            </a:extLst>
          </p:cNvPr>
          <p:cNvGraphicFramePr>
            <a:graphicFrameLocks noGrp="1"/>
          </p:cNvGraphicFramePr>
          <p:nvPr>
            <p:extLst>
              <p:ext uri="{D42A27DB-BD31-4B8C-83A1-F6EECF244321}">
                <p14:modId xmlns:p14="http://schemas.microsoft.com/office/powerpoint/2010/main" val="226186314"/>
              </p:ext>
            </p:extLst>
          </p:nvPr>
        </p:nvGraphicFramePr>
        <p:xfrm>
          <a:off x="1254760" y="2587414"/>
          <a:ext cx="10058400" cy="371855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595517673"/>
                    </a:ext>
                  </a:extLst>
                </a:gridCol>
                <a:gridCol w="2514600">
                  <a:extLst>
                    <a:ext uri="{9D8B030D-6E8A-4147-A177-3AD203B41FA5}">
                      <a16:colId xmlns:a16="http://schemas.microsoft.com/office/drawing/2014/main" val="2583285137"/>
                    </a:ext>
                  </a:extLst>
                </a:gridCol>
                <a:gridCol w="2514600">
                  <a:extLst>
                    <a:ext uri="{9D8B030D-6E8A-4147-A177-3AD203B41FA5}">
                      <a16:colId xmlns:a16="http://schemas.microsoft.com/office/drawing/2014/main" val="2138987299"/>
                    </a:ext>
                  </a:extLst>
                </a:gridCol>
                <a:gridCol w="2514600">
                  <a:extLst>
                    <a:ext uri="{9D8B030D-6E8A-4147-A177-3AD203B41FA5}">
                      <a16:colId xmlns:a16="http://schemas.microsoft.com/office/drawing/2014/main" val="4265611837"/>
                    </a:ext>
                  </a:extLst>
                </a:gridCol>
              </a:tblGrid>
              <a:tr h="90085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p>
                      <a:endParaRPr lang="en-US" dirty="0"/>
                    </a:p>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09761108"/>
                  </a:ext>
                </a:extLst>
              </a:tr>
              <a:tr h="38269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48038761"/>
                  </a:ext>
                </a:extLst>
              </a:tr>
              <a:tr h="90085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p>
                      <a:endParaRPr lang="en-US" dirty="0"/>
                    </a:p>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1304174"/>
                  </a:ext>
                </a:extLst>
              </a:tr>
              <a:tr h="4097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9064500"/>
                  </a:ext>
                </a:extLst>
              </a:tr>
            </a:tbl>
          </a:graphicData>
        </a:graphic>
      </p:graphicFrame>
    </p:spTree>
    <p:extLst>
      <p:ext uri="{BB962C8B-B14F-4D97-AF65-F5344CB8AC3E}">
        <p14:creationId xmlns:p14="http://schemas.microsoft.com/office/powerpoint/2010/main" val="376254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EAA47-33C1-74EA-43E9-06AE2973978B}"/>
              </a:ext>
            </a:extLst>
          </p:cNvPr>
          <p:cNvSpPr>
            <a:spLocks noGrp="1"/>
          </p:cNvSpPr>
          <p:nvPr>
            <p:ph type="title"/>
          </p:nvPr>
        </p:nvSpPr>
        <p:spPr>
          <a:xfrm>
            <a:off x="4877015" y="712438"/>
            <a:ext cx="7083552" cy="5433124"/>
          </a:xfrm>
        </p:spPr>
        <p:txBody>
          <a:bodyPr vert="horz" lIns="91440" tIns="45720" rIns="91440" bIns="45720" rtlCol="0" anchor="ctr">
            <a:noAutofit/>
          </a:bodyPr>
          <a:lstStyle/>
          <a:p>
            <a:r>
              <a:rPr lang="en-US" sz="3600" b="0" i="0" dirty="0">
                <a:solidFill>
                  <a:schemeClr val="tx1"/>
                </a:solidFill>
                <a:effectLst/>
              </a:rPr>
              <a:t>The history of the Roman Empire can be divided into four distinct periods:</a:t>
            </a:r>
            <a:br>
              <a:rPr lang="en-US" sz="3600" b="0" i="0" dirty="0">
                <a:solidFill>
                  <a:schemeClr val="tx1"/>
                </a:solidFill>
                <a:effectLst/>
              </a:rPr>
            </a:br>
            <a:br>
              <a:rPr lang="en-US" sz="3600" b="0" i="0" dirty="0">
                <a:solidFill>
                  <a:schemeClr val="tx1"/>
                </a:solidFill>
                <a:effectLst/>
              </a:rPr>
            </a:br>
            <a:r>
              <a:rPr lang="en-US" sz="3600" b="0" i="0" dirty="0">
                <a:solidFill>
                  <a:schemeClr val="tx1"/>
                </a:solidFill>
                <a:effectLst/>
              </a:rPr>
              <a:t>- The </a:t>
            </a:r>
            <a:r>
              <a:rPr lang="en-US" sz="3600" b="1" i="1" dirty="0">
                <a:solidFill>
                  <a:schemeClr val="accent6">
                    <a:lumMod val="75000"/>
                  </a:schemeClr>
                </a:solidFill>
                <a:effectLst/>
              </a:rPr>
              <a:t>Founding</a:t>
            </a:r>
            <a:r>
              <a:rPr lang="en-US" sz="3600" b="0" i="0" dirty="0">
                <a:solidFill>
                  <a:schemeClr val="tx1"/>
                </a:solidFill>
                <a:effectLst/>
              </a:rPr>
              <a:t> (c. 625 BCE)</a:t>
            </a:r>
            <a:br>
              <a:rPr lang="en-US" sz="3600" b="0" i="0" dirty="0">
                <a:solidFill>
                  <a:schemeClr val="tx1"/>
                </a:solidFill>
                <a:effectLst/>
              </a:rPr>
            </a:br>
            <a:br>
              <a:rPr lang="en-US" sz="3600" b="0" i="0" dirty="0">
                <a:solidFill>
                  <a:schemeClr val="tx1"/>
                </a:solidFill>
                <a:effectLst/>
              </a:rPr>
            </a:br>
            <a:r>
              <a:rPr lang="en-US" sz="3600" b="0" i="0" dirty="0">
                <a:solidFill>
                  <a:schemeClr val="tx1"/>
                </a:solidFill>
                <a:effectLst/>
              </a:rPr>
              <a:t>- The </a:t>
            </a:r>
            <a:r>
              <a:rPr lang="en-US" sz="3600" b="1" i="1" dirty="0">
                <a:solidFill>
                  <a:schemeClr val="accent6">
                    <a:lumMod val="75000"/>
                  </a:schemeClr>
                </a:solidFill>
                <a:effectLst/>
              </a:rPr>
              <a:t>Period of Kings / Regal </a:t>
            </a:r>
            <a:br>
              <a:rPr lang="en-US" sz="3600" b="1" i="1" dirty="0">
                <a:solidFill>
                  <a:schemeClr val="accent6">
                    <a:lumMod val="75000"/>
                  </a:schemeClr>
                </a:solidFill>
                <a:effectLst/>
              </a:rPr>
            </a:br>
            <a:r>
              <a:rPr lang="en-US" sz="3600" b="0" i="0" dirty="0">
                <a:solidFill>
                  <a:schemeClr val="tx1"/>
                </a:solidFill>
                <a:effectLst/>
              </a:rPr>
              <a:t>(625-510 BCE)</a:t>
            </a:r>
            <a:br>
              <a:rPr lang="en-US" sz="3600" b="0" i="0" dirty="0">
                <a:solidFill>
                  <a:schemeClr val="tx1"/>
                </a:solidFill>
                <a:effectLst/>
              </a:rPr>
            </a:br>
            <a:br>
              <a:rPr lang="en-US" sz="3600" b="0" i="0" dirty="0">
                <a:solidFill>
                  <a:schemeClr val="tx1"/>
                </a:solidFill>
                <a:effectLst/>
              </a:rPr>
            </a:br>
            <a:r>
              <a:rPr lang="en-US" sz="3600" b="0" i="0" dirty="0">
                <a:solidFill>
                  <a:schemeClr val="tx1"/>
                </a:solidFill>
                <a:effectLst/>
              </a:rPr>
              <a:t>- </a:t>
            </a:r>
            <a:r>
              <a:rPr lang="en-US" sz="3600" b="1" i="1" dirty="0">
                <a:solidFill>
                  <a:schemeClr val="accent6">
                    <a:lumMod val="75000"/>
                  </a:schemeClr>
                </a:solidFill>
                <a:effectLst/>
              </a:rPr>
              <a:t>Republican</a:t>
            </a:r>
            <a:r>
              <a:rPr lang="en-US" sz="3600" b="0" i="0" dirty="0">
                <a:solidFill>
                  <a:schemeClr val="tx1"/>
                </a:solidFill>
                <a:effectLst/>
              </a:rPr>
              <a:t> Rome </a:t>
            </a:r>
            <a:br>
              <a:rPr lang="en-US" sz="3600" b="0" i="0" dirty="0">
                <a:solidFill>
                  <a:schemeClr val="tx1"/>
                </a:solidFill>
                <a:effectLst/>
              </a:rPr>
            </a:br>
            <a:r>
              <a:rPr lang="en-US" sz="3600" b="0" i="0" dirty="0">
                <a:solidFill>
                  <a:schemeClr val="tx1"/>
                </a:solidFill>
                <a:effectLst/>
              </a:rPr>
              <a:t>(510-31 BCE)</a:t>
            </a:r>
            <a:br>
              <a:rPr lang="en-US" sz="3600" b="0" i="0" dirty="0">
                <a:solidFill>
                  <a:schemeClr val="tx1"/>
                </a:solidFill>
                <a:effectLst/>
              </a:rPr>
            </a:br>
            <a:br>
              <a:rPr lang="en-US" sz="3600" b="0" i="0" dirty="0">
                <a:solidFill>
                  <a:schemeClr val="tx1"/>
                </a:solidFill>
                <a:effectLst/>
              </a:rPr>
            </a:br>
            <a:r>
              <a:rPr lang="en-US" sz="3600" b="0" i="0" dirty="0">
                <a:solidFill>
                  <a:schemeClr val="tx1"/>
                </a:solidFill>
                <a:effectLst/>
              </a:rPr>
              <a:t>- </a:t>
            </a:r>
            <a:r>
              <a:rPr lang="en-US" sz="3600" b="1" i="1" dirty="0">
                <a:solidFill>
                  <a:schemeClr val="accent6">
                    <a:lumMod val="75000"/>
                  </a:schemeClr>
                </a:solidFill>
                <a:effectLst/>
              </a:rPr>
              <a:t>Imperial</a:t>
            </a:r>
            <a:r>
              <a:rPr lang="en-US" sz="3600" b="0" i="0" dirty="0">
                <a:solidFill>
                  <a:schemeClr val="tx1"/>
                </a:solidFill>
                <a:effectLst/>
              </a:rPr>
              <a:t> Rome </a:t>
            </a:r>
            <a:br>
              <a:rPr lang="en-US" sz="3600" b="0" i="0" dirty="0">
                <a:solidFill>
                  <a:schemeClr val="tx1"/>
                </a:solidFill>
                <a:effectLst/>
              </a:rPr>
            </a:br>
            <a:r>
              <a:rPr lang="en-US" sz="3600" b="0" i="0" dirty="0">
                <a:solidFill>
                  <a:schemeClr val="tx1"/>
                </a:solidFill>
                <a:effectLst/>
              </a:rPr>
              <a:t>(31 BCE –  476CE).</a:t>
            </a:r>
            <a:endParaRPr lang="en-US" sz="3600" dirty="0">
              <a:solidFill>
                <a:schemeClr val="tx1"/>
              </a:solidFill>
            </a:endParaRP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0812A1A6-0525-7D0A-7830-52DCC5ECB43E}"/>
              </a:ext>
            </a:extLst>
          </p:cNvPr>
          <p:cNvSpPr txBox="1"/>
          <p:nvPr/>
        </p:nvSpPr>
        <p:spPr>
          <a:xfrm>
            <a:off x="792480" y="1447800"/>
            <a:ext cx="3322320" cy="3416320"/>
          </a:xfrm>
          <a:prstGeom prst="rect">
            <a:avLst/>
          </a:prstGeom>
          <a:noFill/>
        </p:spPr>
        <p:txBody>
          <a:bodyPr wrap="square" rtlCol="0">
            <a:spAutoFit/>
          </a:bodyPr>
          <a:lstStyle/>
          <a:p>
            <a:pPr algn="ctr"/>
            <a:r>
              <a:rPr lang="en-US" sz="3600" dirty="0">
                <a:solidFill>
                  <a:schemeClr val="bg1"/>
                </a:solidFill>
              </a:rPr>
              <a:t>Based on the key words, what do you think the </a:t>
            </a:r>
            <a:r>
              <a:rPr lang="en-US" sz="3600" b="1" i="1" u="sng" dirty="0">
                <a:solidFill>
                  <a:schemeClr val="bg1"/>
                </a:solidFill>
              </a:rPr>
              <a:t>features</a:t>
            </a:r>
            <a:r>
              <a:rPr lang="en-US" sz="3600" dirty="0">
                <a:solidFill>
                  <a:schemeClr val="bg1"/>
                </a:solidFill>
              </a:rPr>
              <a:t> were of each time period?</a:t>
            </a:r>
          </a:p>
        </p:txBody>
      </p:sp>
    </p:spTree>
    <p:extLst>
      <p:ext uri="{BB962C8B-B14F-4D97-AF65-F5344CB8AC3E}">
        <p14:creationId xmlns:p14="http://schemas.microsoft.com/office/powerpoint/2010/main" val="332790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7F81-3FB2-B1A9-F523-8BFB4C1C6C04}"/>
              </a:ext>
            </a:extLst>
          </p:cNvPr>
          <p:cNvSpPr>
            <a:spLocks noGrp="1"/>
          </p:cNvSpPr>
          <p:nvPr>
            <p:ph type="title"/>
          </p:nvPr>
        </p:nvSpPr>
        <p:spPr/>
        <p:txBody>
          <a:bodyPr/>
          <a:lstStyle/>
          <a:p>
            <a:pPr algn="ctr"/>
            <a:r>
              <a:rPr lang="en-US" dirty="0"/>
              <a:t>Create a timeline in your book</a:t>
            </a:r>
          </a:p>
        </p:txBody>
      </p:sp>
      <p:cxnSp>
        <p:nvCxnSpPr>
          <p:cNvPr id="4" name="Straight Connector 3">
            <a:extLst>
              <a:ext uri="{FF2B5EF4-FFF2-40B4-BE49-F238E27FC236}">
                <a16:creationId xmlns:a16="http://schemas.microsoft.com/office/drawing/2014/main" id="{F5FD4120-E640-BF70-706E-2CA3195DA845}"/>
              </a:ext>
            </a:extLst>
          </p:cNvPr>
          <p:cNvCxnSpPr/>
          <p:nvPr/>
        </p:nvCxnSpPr>
        <p:spPr>
          <a:xfrm>
            <a:off x="899160" y="3429000"/>
            <a:ext cx="105003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17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0CA5-5A4B-284D-9D80-EFCB9FA717D3}"/>
              </a:ext>
            </a:extLst>
          </p:cNvPr>
          <p:cNvSpPr>
            <a:spLocks noGrp="1"/>
          </p:cNvSpPr>
          <p:nvPr>
            <p:ph type="title"/>
          </p:nvPr>
        </p:nvSpPr>
        <p:spPr/>
        <p:txBody>
          <a:bodyPr/>
          <a:lstStyle/>
          <a:p>
            <a:pPr algn="ctr"/>
            <a:r>
              <a:rPr lang="en-US" dirty="0"/>
              <a:t>Founding (625 BCE)</a:t>
            </a:r>
          </a:p>
        </p:txBody>
      </p:sp>
      <p:sp>
        <p:nvSpPr>
          <p:cNvPr id="3" name="Content Placeholder 2">
            <a:extLst>
              <a:ext uri="{FF2B5EF4-FFF2-40B4-BE49-F238E27FC236}">
                <a16:creationId xmlns:a16="http://schemas.microsoft.com/office/drawing/2014/main" id="{06453913-4640-E0FD-3B4A-3F95C5F7AD83}"/>
              </a:ext>
            </a:extLst>
          </p:cNvPr>
          <p:cNvSpPr>
            <a:spLocks noGrp="1"/>
          </p:cNvSpPr>
          <p:nvPr>
            <p:ph idx="1"/>
          </p:nvPr>
        </p:nvSpPr>
        <p:spPr/>
        <p:txBody>
          <a:bodyPr>
            <a:normAutofit/>
          </a:bodyPr>
          <a:lstStyle/>
          <a:p>
            <a:pPr algn="ctr"/>
            <a:r>
              <a:rPr lang="en-AU" sz="2400" b="0" i="0" dirty="0">
                <a:solidFill>
                  <a:srgbClr val="000000"/>
                </a:solidFill>
                <a:effectLst/>
                <a:latin typeface="Calibri" panose="020F0502020204030204" pitchFamily="34" charset="0"/>
                <a:cs typeface="Calibri" panose="020F0502020204030204" pitchFamily="34" charset="0"/>
              </a:rPr>
              <a:t>Rome was founded around 625 BC in the areas of ancient Italy known as Etruria and Latium. </a:t>
            </a:r>
          </a:p>
          <a:p>
            <a:pPr algn="ctr"/>
            <a:r>
              <a:rPr lang="en-AU" sz="2400" b="0" i="0" dirty="0">
                <a:solidFill>
                  <a:srgbClr val="000000"/>
                </a:solidFill>
                <a:effectLst/>
                <a:latin typeface="Calibri" panose="020F0502020204030204" pitchFamily="34" charset="0"/>
                <a:cs typeface="Calibri" panose="020F0502020204030204" pitchFamily="34" charset="0"/>
              </a:rPr>
              <a:t>It is thought that the city-state of Rome was initially formed by Latium villagers joining together with settlers from the surrounding hills in response to an Etruscan invasion. </a:t>
            </a:r>
          </a:p>
          <a:p>
            <a:pPr algn="ctr"/>
            <a:r>
              <a:rPr lang="en-AU" sz="2400" b="0" i="0" dirty="0">
                <a:solidFill>
                  <a:srgbClr val="000000"/>
                </a:solidFill>
                <a:effectLst/>
                <a:latin typeface="Calibri" panose="020F0502020204030204" pitchFamily="34" charset="0"/>
                <a:cs typeface="Calibri" panose="020F0502020204030204" pitchFamily="34" charset="0"/>
              </a:rPr>
              <a:t>It is unclear whether they came together in defence or as a result of being brought under Etruscan rule. </a:t>
            </a:r>
          </a:p>
          <a:p>
            <a:pPr algn="ctr"/>
            <a:r>
              <a:rPr lang="en-AU" sz="2400" b="0" i="0" dirty="0">
                <a:solidFill>
                  <a:srgbClr val="000000"/>
                </a:solidFill>
                <a:effectLst/>
                <a:latin typeface="Calibri" panose="020F0502020204030204" pitchFamily="34" charset="0"/>
                <a:cs typeface="Calibri" panose="020F0502020204030204" pitchFamily="34" charset="0"/>
              </a:rPr>
              <a:t>Archaeological evidence indicates that a great deal of change and unification took place around 600 BC which likely led to the establishment of Rome as a true city.</a:t>
            </a:r>
            <a:endParaRPr lang="en-US"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FAED384-D170-AEA7-FE52-F6B0DB9E8DF5}"/>
              </a:ext>
            </a:extLst>
          </p:cNvPr>
          <p:cNvSpPr txBox="1"/>
          <p:nvPr/>
        </p:nvSpPr>
        <p:spPr>
          <a:xfrm>
            <a:off x="7696200" y="121920"/>
            <a:ext cx="4160520" cy="365760"/>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188634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0CA5-5A4B-284D-9D80-EFCB9FA717D3}"/>
              </a:ext>
            </a:extLst>
          </p:cNvPr>
          <p:cNvSpPr>
            <a:spLocks noGrp="1"/>
          </p:cNvSpPr>
          <p:nvPr>
            <p:ph type="title"/>
          </p:nvPr>
        </p:nvSpPr>
        <p:spPr/>
        <p:txBody>
          <a:bodyPr/>
          <a:lstStyle/>
          <a:p>
            <a:pPr algn="ctr"/>
            <a:r>
              <a:rPr lang="en-US" dirty="0"/>
              <a:t>Period of Kings/Regal (625 – 510 BCE)</a:t>
            </a:r>
          </a:p>
        </p:txBody>
      </p:sp>
      <p:sp>
        <p:nvSpPr>
          <p:cNvPr id="3" name="Content Placeholder 2">
            <a:extLst>
              <a:ext uri="{FF2B5EF4-FFF2-40B4-BE49-F238E27FC236}">
                <a16:creationId xmlns:a16="http://schemas.microsoft.com/office/drawing/2014/main" id="{06453913-4640-E0FD-3B4A-3F95C5F7AD83}"/>
              </a:ext>
            </a:extLst>
          </p:cNvPr>
          <p:cNvSpPr>
            <a:spLocks noGrp="1"/>
          </p:cNvSpPr>
          <p:nvPr>
            <p:ph idx="1"/>
          </p:nvPr>
        </p:nvSpPr>
        <p:spPr/>
        <p:txBody>
          <a:bodyPr>
            <a:normAutofit/>
          </a:bodyPr>
          <a:lstStyle/>
          <a:p>
            <a:pPr algn="ctr"/>
            <a:r>
              <a:rPr lang="en-AU" sz="2400" b="0" i="0" dirty="0">
                <a:solidFill>
                  <a:srgbClr val="000000"/>
                </a:solidFill>
                <a:effectLst/>
                <a:latin typeface="Calibri" panose="020F0502020204030204" pitchFamily="34" charset="0"/>
                <a:cs typeface="Calibri" panose="020F0502020204030204" pitchFamily="34" charset="0"/>
              </a:rPr>
              <a:t>The first period in Roman history is known as the Period of Kings, and it lasted from Rome’s founding until 510 BCE. </a:t>
            </a:r>
          </a:p>
          <a:p>
            <a:pPr algn="ctr"/>
            <a:r>
              <a:rPr lang="en-AU" sz="2400" b="0" i="0" dirty="0">
                <a:solidFill>
                  <a:srgbClr val="000000"/>
                </a:solidFill>
                <a:effectLst/>
                <a:latin typeface="Calibri" panose="020F0502020204030204" pitchFamily="34" charset="0"/>
                <a:cs typeface="Calibri" panose="020F0502020204030204" pitchFamily="34" charset="0"/>
              </a:rPr>
              <a:t>During this brief time Rome, led by no fewer than six kings, advanced both militaristically and economically with increases in physical boundaries, military might, and production and trade of goods including oil lamps. </a:t>
            </a:r>
          </a:p>
          <a:p>
            <a:pPr algn="ctr"/>
            <a:r>
              <a:rPr lang="en-AU" sz="2400" b="0" i="0" dirty="0">
                <a:solidFill>
                  <a:srgbClr val="000000"/>
                </a:solidFill>
                <a:effectLst/>
                <a:latin typeface="Calibri" panose="020F0502020204030204" pitchFamily="34" charset="0"/>
                <a:cs typeface="Calibri" panose="020F0502020204030204" pitchFamily="34" charset="0"/>
              </a:rPr>
              <a:t>Politically, this period saw the early formation of the Roman constitution. </a:t>
            </a:r>
          </a:p>
          <a:p>
            <a:pPr marL="0" indent="0" algn="ctr">
              <a:buNone/>
            </a:pPr>
            <a:r>
              <a:rPr lang="en-AU" sz="2400" b="0" i="0" dirty="0">
                <a:solidFill>
                  <a:srgbClr val="000000"/>
                </a:solidFill>
                <a:effectLst/>
                <a:latin typeface="Calibri" panose="020F0502020204030204" pitchFamily="34" charset="0"/>
                <a:cs typeface="Calibri" panose="020F0502020204030204" pitchFamily="34" charset="0"/>
              </a:rPr>
              <a:t>The end of the Period of Kings came with the decline of Etruscan power, thus ushering in Rome’s Republican Period.</a:t>
            </a:r>
          </a:p>
        </p:txBody>
      </p:sp>
      <p:sp>
        <p:nvSpPr>
          <p:cNvPr id="4" name="TextBox 3">
            <a:extLst>
              <a:ext uri="{FF2B5EF4-FFF2-40B4-BE49-F238E27FC236}">
                <a16:creationId xmlns:a16="http://schemas.microsoft.com/office/drawing/2014/main" id="{EFAED384-D170-AEA7-FE52-F6B0DB9E8DF5}"/>
              </a:ext>
            </a:extLst>
          </p:cNvPr>
          <p:cNvSpPr txBox="1"/>
          <p:nvPr/>
        </p:nvSpPr>
        <p:spPr>
          <a:xfrm>
            <a:off x="7696200" y="121920"/>
            <a:ext cx="4160520" cy="365760"/>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277137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0CA5-5A4B-284D-9D80-EFCB9FA717D3}"/>
              </a:ext>
            </a:extLst>
          </p:cNvPr>
          <p:cNvSpPr>
            <a:spLocks noGrp="1"/>
          </p:cNvSpPr>
          <p:nvPr>
            <p:ph type="title"/>
          </p:nvPr>
        </p:nvSpPr>
        <p:spPr/>
        <p:txBody>
          <a:bodyPr/>
          <a:lstStyle/>
          <a:p>
            <a:pPr algn="ctr"/>
            <a:r>
              <a:rPr lang="en-US" dirty="0"/>
              <a:t>Republican Rome (510 – 31 BCE)</a:t>
            </a:r>
          </a:p>
        </p:txBody>
      </p:sp>
      <p:sp>
        <p:nvSpPr>
          <p:cNvPr id="3" name="Content Placeholder 2">
            <a:extLst>
              <a:ext uri="{FF2B5EF4-FFF2-40B4-BE49-F238E27FC236}">
                <a16:creationId xmlns:a16="http://schemas.microsoft.com/office/drawing/2014/main" id="{06453913-4640-E0FD-3B4A-3F95C5F7AD83}"/>
              </a:ext>
            </a:extLst>
          </p:cNvPr>
          <p:cNvSpPr>
            <a:spLocks noGrp="1"/>
          </p:cNvSpPr>
          <p:nvPr>
            <p:ph idx="1"/>
          </p:nvPr>
        </p:nvSpPr>
        <p:spPr/>
        <p:txBody>
          <a:bodyPr>
            <a:normAutofit fontScale="92500" lnSpcReduction="10000"/>
          </a:bodyPr>
          <a:lstStyle/>
          <a:p>
            <a:pPr algn="ctr"/>
            <a:r>
              <a:rPr lang="en-AU" sz="2800" b="0" i="0" dirty="0">
                <a:solidFill>
                  <a:srgbClr val="000000"/>
                </a:solidFill>
                <a:effectLst/>
                <a:latin typeface="Calibri" panose="020F0502020204030204" pitchFamily="34" charset="0"/>
                <a:cs typeface="Calibri" panose="020F0502020204030204" pitchFamily="34" charset="0"/>
              </a:rPr>
              <a:t>Rome entered its Republican Period in 510 BC. No longer ruled by kings, the Romans established a new form of government whereby the upper classes ruled, namely the senators and the equestrians, or knights. However, a dictator could be nominated in times of crisis. In 451 BC, the Romans established the “Twelve Tables,” a standardized code of laws meant for public, private, and political matters.</a:t>
            </a:r>
          </a:p>
          <a:p>
            <a:pPr algn="ctr"/>
            <a:r>
              <a:rPr lang="en-AU" sz="2800" b="0" i="0" dirty="0">
                <a:solidFill>
                  <a:srgbClr val="000000"/>
                </a:solidFill>
                <a:effectLst/>
                <a:latin typeface="Calibri" panose="020F0502020204030204" pitchFamily="34" charset="0"/>
                <a:cs typeface="Calibri" panose="020F0502020204030204" pitchFamily="34" charset="0"/>
              </a:rPr>
              <a:t>Rome continued to expand through the Republican Period and gained control over the entire Italian peninsula by 338 BC. It was the Punic Wars from 264-146 BCE, along with some conflicts with Greece, that allowed Rome to take control of Carthage and Corinth and thus become the dominant maritime power in the Mediterranean.</a:t>
            </a:r>
          </a:p>
        </p:txBody>
      </p:sp>
      <p:sp>
        <p:nvSpPr>
          <p:cNvPr id="4" name="TextBox 3">
            <a:extLst>
              <a:ext uri="{FF2B5EF4-FFF2-40B4-BE49-F238E27FC236}">
                <a16:creationId xmlns:a16="http://schemas.microsoft.com/office/drawing/2014/main" id="{EFAED384-D170-AEA7-FE52-F6B0DB9E8DF5}"/>
              </a:ext>
            </a:extLst>
          </p:cNvPr>
          <p:cNvSpPr txBox="1"/>
          <p:nvPr/>
        </p:nvSpPr>
        <p:spPr>
          <a:xfrm>
            <a:off x="7696200" y="121920"/>
            <a:ext cx="4160520" cy="365760"/>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281698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0CA5-5A4B-284D-9D80-EFCB9FA717D3}"/>
              </a:ext>
            </a:extLst>
          </p:cNvPr>
          <p:cNvSpPr>
            <a:spLocks noGrp="1"/>
          </p:cNvSpPr>
          <p:nvPr>
            <p:ph type="title"/>
          </p:nvPr>
        </p:nvSpPr>
        <p:spPr/>
        <p:txBody>
          <a:bodyPr/>
          <a:lstStyle/>
          <a:p>
            <a:pPr algn="ctr"/>
            <a:r>
              <a:rPr lang="en-US" dirty="0"/>
              <a:t>Republican Rome (510 – 31 BCE)</a:t>
            </a:r>
          </a:p>
        </p:txBody>
      </p:sp>
      <p:sp>
        <p:nvSpPr>
          <p:cNvPr id="3" name="Content Placeholder 2">
            <a:extLst>
              <a:ext uri="{FF2B5EF4-FFF2-40B4-BE49-F238E27FC236}">
                <a16:creationId xmlns:a16="http://schemas.microsoft.com/office/drawing/2014/main" id="{06453913-4640-E0FD-3B4A-3F95C5F7AD83}"/>
              </a:ext>
            </a:extLst>
          </p:cNvPr>
          <p:cNvSpPr>
            <a:spLocks noGrp="1"/>
          </p:cNvSpPr>
          <p:nvPr>
            <p:ph idx="1"/>
          </p:nvPr>
        </p:nvSpPr>
        <p:spPr/>
        <p:txBody>
          <a:bodyPr>
            <a:normAutofit/>
          </a:bodyPr>
          <a:lstStyle/>
          <a:p>
            <a:pPr algn="ctr"/>
            <a:r>
              <a:rPr lang="en-AU" sz="2400" b="0" i="0" dirty="0">
                <a:solidFill>
                  <a:srgbClr val="000000"/>
                </a:solidFill>
                <a:effectLst/>
                <a:latin typeface="Calibri" panose="020F0502020204030204" pitchFamily="34" charset="0"/>
                <a:cs typeface="Calibri" panose="020F0502020204030204" pitchFamily="34" charset="0"/>
              </a:rPr>
              <a:t>Soon after, Rome’s political atmosphere pushed the Republic into a period of chaos and civil war. This led to the election of a dictator, L. Cornelius Sulla, who served from 82-80 BC. </a:t>
            </a:r>
          </a:p>
          <a:p>
            <a:pPr algn="ctr"/>
            <a:r>
              <a:rPr lang="en-AU" sz="2400" b="0" i="0" dirty="0">
                <a:solidFill>
                  <a:srgbClr val="000000"/>
                </a:solidFill>
                <a:effectLst/>
                <a:latin typeface="Calibri" panose="020F0502020204030204" pitchFamily="34" charset="0"/>
                <a:cs typeface="Calibri" panose="020F0502020204030204" pitchFamily="34" charset="0"/>
              </a:rPr>
              <a:t>Following Sulla’s resignation in 79 BC, the Republic returned to a state of unrest. While Rome continued to be governed as a Republic for another 50 years, the shift to Imperialism began to materialize in 60 BC when Julius Caesar rose to power.</a:t>
            </a:r>
          </a:p>
        </p:txBody>
      </p:sp>
      <p:sp>
        <p:nvSpPr>
          <p:cNvPr id="4" name="TextBox 3">
            <a:extLst>
              <a:ext uri="{FF2B5EF4-FFF2-40B4-BE49-F238E27FC236}">
                <a16:creationId xmlns:a16="http://schemas.microsoft.com/office/drawing/2014/main" id="{EFAED384-D170-AEA7-FE52-F6B0DB9E8DF5}"/>
              </a:ext>
            </a:extLst>
          </p:cNvPr>
          <p:cNvSpPr txBox="1"/>
          <p:nvPr/>
        </p:nvSpPr>
        <p:spPr>
          <a:xfrm>
            <a:off x="7696200" y="121920"/>
            <a:ext cx="4160520" cy="365760"/>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230335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0CA5-5A4B-284D-9D80-EFCB9FA717D3}"/>
              </a:ext>
            </a:extLst>
          </p:cNvPr>
          <p:cNvSpPr>
            <a:spLocks noGrp="1"/>
          </p:cNvSpPr>
          <p:nvPr>
            <p:ph type="title"/>
          </p:nvPr>
        </p:nvSpPr>
        <p:spPr/>
        <p:txBody>
          <a:bodyPr/>
          <a:lstStyle/>
          <a:p>
            <a:pPr algn="ctr"/>
            <a:r>
              <a:rPr lang="en-US" dirty="0"/>
              <a:t>Republican Rome (510 – 31 BCE)</a:t>
            </a:r>
          </a:p>
        </p:txBody>
      </p:sp>
      <p:sp>
        <p:nvSpPr>
          <p:cNvPr id="3" name="Content Placeholder 2">
            <a:extLst>
              <a:ext uri="{FF2B5EF4-FFF2-40B4-BE49-F238E27FC236}">
                <a16:creationId xmlns:a16="http://schemas.microsoft.com/office/drawing/2014/main" id="{06453913-4640-E0FD-3B4A-3F95C5F7AD83}"/>
              </a:ext>
            </a:extLst>
          </p:cNvPr>
          <p:cNvSpPr>
            <a:spLocks noGrp="1"/>
          </p:cNvSpPr>
          <p:nvPr>
            <p:ph idx="1"/>
          </p:nvPr>
        </p:nvSpPr>
        <p:spPr/>
        <p:txBody>
          <a:bodyPr>
            <a:normAutofit/>
          </a:bodyPr>
          <a:lstStyle/>
          <a:p>
            <a:pPr algn="ctr"/>
            <a:r>
              <a:rPr lang="en-AU" sz="2400" b="0" i="0" dirty="0">
                <a:solidFill>
                  <a:srgbClr val="000000"/>
                </a:solidFill>
                <a:effectLst/>
                <a:latin typeface="Calibri" panose="020F0502020204030204" pitchFamily="34" charset="0"/>
                <a:cs typeface="Calibri" panose="020F0502020204030204" pitchFamily="34" charset="0"/>
              </a:rPr>
              <a:t>By 51 BCE, Julius Caesar had conquered Celtic Gaul and, for the first time, Rome’s borders had spread beyond the Mediterranean region. Although the Senate was still Rome’s governing body, its power was weakening. </a:t>
            </a:r>
          </a:p>
          <a:p>
            <a:pPr algn="ctr"/>
            <a:r>
              <a:rPr lang="en-AU" sz="2400" b="0" i="0" dirty="0">
                <a:solidFill>
                  <a:srgbClr val="000000"/>
                </a:solidFill>
                <a:effectLst/>
                <a:latin typeface="Calibri" panose="020F0502020204030204" pitchFamily="34" charset="0"/>
                <a:cs typeface="Calibri" panose="020F0502020204030204" pitchFamily="34" charset="0"/>
              </a:rPr>
              <a:t>Julius Caesar was assassinated in 44 BCE and replaced by his heir, Gaius Julius Caesar Octavianus (Octavian) who ruled alongside Mark Antony. </a:t>
            </a:r>
          </a:p>
          <a:p>
            <a:pPr algn="ctr"/>
            <a:r>
              <a:rPr lang="en-AU" sz="2400" b="0" i="0" dirty="0">
                <a:solidFill>
                  <a:srgbClr val="000000"/>
                </a:solidFill>
                <a:effectLst/>
                <a:latin typeface="Calibri" panose="020F0502020204030204" pitchFamily="34" charset="0"/>
                <a:cs typeface="Calibri" panose="020F0502020204030204" pitchFamily="34" charset="0"/>
              </a:rPr>
              <a:t>In 31 BCE Rome overtook Egypt which resulted in the death of Mark Antony and left Octavian as the unchallenged ruler of Rome. Octavian assumed the title of Augustus and thus became the first emperor of Rome.</a:t>
            </a:r>
          </a:p>
        </p:txBody>
      </p:sp>
      <p:sp>
        <p:nvSpPr>
          <p:cNvPr id="4" name="TextBox 3">
            <a:extLst>
              <a:ext uri="{FF2B5EF4-FFF2-40B4-BE49-F238E27FC236}">
                <a16:creationId xmlns:a16="http://schemas.microsoft.com/office/drawing/2014/main" id="{EFAED384-D170-AEA7-FE52-F6B0DB9E8DF5}"/>
              </a:ext>
            </a:extLst>
          </p:cNvPr>
          <p:cNvSpPr txBox="1"/>
          <p:nvPr/>
        </p:nvSpPr>
        <p:spPr>
          <a:xfrm>
            <a:off x="7696200" y="121920"/>
            <a:ext cx="4160520" cy="365760"/>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294938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0CA5-5A4B-284D-9D80-EFCB9FA717D3}"/>
              </a:ext>
            </a:extLst>
          </p:cNvPr>
          <p:cNvSpPr>
            <a:spLocks noGrp="1"/>
          </p:cNvSpPr>
          <p:nvPr>
            <p:ph type="title"/>
          </p:nvPr>
        </p:nvSpPr>
        <p:spPr/>
        <p:txBody>
          <a:bodyPr/>
          <a:lstStyle/>
          <a:p>
            <a:pPr algn="ctr"/>
            <a:r>
              <a:rPr lang="en-US" dirty="0"/>
              <a:t>Imperial Rome (31 – 476 CE)</a:t>
            </a:r>
          </a:p>
        </p:txBody>
      </p:sp>
      <p:sp>
        <p:nvSpPr>
          <p:cNvPr id="3" name="Content Placeholder 2">
            <a:extLst>
              <a:ext uri="{FF2B5EF4-FFF2-40B4-BE49-F238E27FC236}">
                <a16:creationId xmlns:a16="http://schemas.microsoft.com/office/drawing/2014/main" id="{06453913-4640-E0FD-3B4A-3F95C5F7AD83}"/>
              </a:ext>
            </a:extLst>
          </p:cNvPr>
          <p:cNvSpPr>
            <a:spLocks noGrp="1"/>
          </p:cNvSpPr>
          <p:nvPr>
            <p:ph idx="1"/>
          </p:nvPr>
        </p:nvSpPr>
        <p:spPr/>
        <p:txBody>
          <a:bodyPr>
            <a:normAutofit/>
          </a:bodyPr>
          <a:lstStyle/>
          <a:p>
            <a:pPr algn="ctr"/>
            <a:r>
              <a:rPr lang="en-AU" sz="2800" b="0" i="0" dirty="0">
                <a:solidFill>
                  <a:srgbClr val="000000"/>
                </a:solidFill>
                <a:effectLst/>
                <a:latin typeface="Calibri" panose="020F0502020204030204" pitchFamily="34" charset="0"/>
                <a:cs typeface="Calibri" panose="020F0502020204030204" pitchFamily="34" charset="0"/>
              </a:rPr>
              <a:t>Rome’s Imperial Period was its last, beginning with the rise of Rome’s first emperor in 31 BCE and lasting until the fall of Rome in 476 CE. During this period, Rome saw several decades of peace, prosperity, and expansion. </a:t>
            </a:r>
          </a:p>
          <a:p>
            <a:pPr algn="ctr"/>
            <a:endParaRPr lang="en-AU" sz="2800" dirty="0">
              <a:solidFill>
                <a:srgbClr val="000000"/>
              </a:solidFill>
              <a:latin typeface="Calibri" panose="020F0502020204030204" pitchFamily="34" charset="0"/>
              <a:cs typeface="Calibri" panose="020F0502020204030204" pitchFamily="34" charset="0"/>
            </a:endParaRPr>
          </a:p>
          <a:p>
            <a:pPr algn="ctr"/>
            <a:r>
              <a:rPr lang="en-AU" sz="2800" b="0" i="0" dirty="0">
                <a:solidFill>
                  <a:srgbClr val="000000"/>
                </a:solidFill>
                <a:effectLst/>
                <a:latin typeface="Calibri" panose="020F0502020204030204" pitchFamily="34" charset="0"/>
                <a:cs typeface="Calibri" panose="020F0502020204030204" pitchFamily="34" charset="0"/>
              </a:rPr>
              <a:t>By 117CE, the Roman Empire had reached its maximum extant, spanning three continents including Asia Minor, northern Africa, and most of Europe.</a:t>
            </a:r>
          </a:p>
        </p:txBody>
      </p:sp>
      <p:sp>
        <p:nvSpPr>
          <p:cNvPr id="4" name="TextBox 3">
            <a:extLst>
              <a:ext uri="{FF2B5EF4-FFF2-40B4-BE49-F238E27FC236}">
                <a16:creationId xmlns:a16="http://schemas.microsoft.com/office/drawing/2014/main" id="{EFAED384-D170-AEA7-FE52-F6B0DB9E8DF5}"/>
              </a:ext>
            </a:extLst>
          </p:cNvPr>
          <p:cNvSpPr txBox="1"/>
          <p:nvPr/>
        </p:nvSpPr>
        <p:spPr>
          <a:xfrm>
            <a:off x="7696200" y="121920"/>
            <a:ext cx="4160520" cy="365760"/>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1289758426"/>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8150</TotalTime>
  <Words>895</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Roman Time Periods</vt:lpstr>
      <vt:lpstr>The history of the Roman Empire can be divided into four distinct periods:  - The Founding (c. 625 BCE)  - The Period of Kings / Regal  (625-510 BCE)  - Republican Rome  (510-31 BCE)  - Imperial Rome  (31 BCE –  476CE).</vt:lpstr>
      <vt:lpstr>Create a timeline in your book</vt:lpstr>
      <vt:lpstr>Founding (625 BCE)</vt:lpstr>
      <vt:lpstr>Period of Kings/Regal (625 – 510 BCE)</vt:lpstr>
      <vt:lpstr>Republican Rome (510 – 31 BCE)</vt:lpstr>
      <vt:lpstr>Republican Rome (510 – 31 BCE)</vt:lpstr>
      <vt:lpstr>Republican Rome (510 – 31 BCE)</vt:lpstr>
      <vt:lpstr>Imperial Rome (31 – 476 CE)</vt:lpstr>
      <vt:lpstr>Imperial Rome (31 – 476 CE)</vt:lpstr>
      <vt:lpstr>ACTIVITY – Comic Strip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331</cp:revision>
  <dcterms:created xsi:type="dcterms:W3CDTF">2022-07-13T05:26:46Z</dcterms:created>
  <dcterms:modified xsi:type="dcterms:W3CDTF">2023-08-10T03:49:09Z</dcterms:modified>
</cp:coreProperties>
</file>