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83" r:id="rId2"/>
    <p:sldId id="284" r:id="rId3"/>
    <p:sldId id="300" r:id="rId4"/>
    <p:sldId id="301" r:id="rId5"/>
    <p:sldId id="302" r:id="rId6"/>
    <p:sldId id="303" r:id="rId7"/>
    <p:sldId id="304" r:id="rId8"/>
    <p:sldId id="305" r:id="rId9"/>
    <p:sldId id="306" r:id="rId10"/>
    <p:sldId id="307"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7"/>
    <p:restoredTop sz="92295"/>
  </p:normalViewPr>
  <p:slideViewPr>
    <p:cSldViewPr snapToGrid="0" snapToObjects="1">
      <p:cViewPr varScale="1">
        <p:scale>
          <a:sx n="99" d="100"/>
          <a:sy n="99" d="100"/>
        </p:scale>
        <p:origin x="14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1911C-9B6F-401F-87C8-F07FE3DCC6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38BF73-F4A8-4954-B670-3C8592D5B5CA}">
      <dgm:prSet/>
      <dgm:spPr/>
      <dgm:t>
        <a:bodyPr/>
        <a:lstStyle/>
        <a:p>
          <a:pPr>
            <a:lnSpc>
              <a:spcPct val="100000"/>
            </a:lnSpc>
          </a:pPr>
          <a:r>
            <a:rPr lang="en-US"/>
            <a:t>Read the information about Philip II of Macedon on the following slides.</a:t>
          </a:r>
        </a:p>
      </dgm:t>
    </dgm:pt>
    <dgm:pt modelId="{F8EC933A-7D64-4317-9EE9-F99BA5A4C7E4}" type="parTrans" cxnId="{8BEF2528-6DB9-4701-B907-09DFDA73290C}">
      <dgm:prSet/>
      <dgm:spPr/>
      <dgm:t>
        <a:bodyPr/>
        <a:lstStyle/>
        <a:p>
          <a:endParaRPr lang="en-US"/>
        </a:p>
      </dgm:t>
    </dgm:pt>
    <dgm:pt modelId="{BE94F662-4472-477F-9675-E5C0D3FC211A}" type="sibTrans" cxnId="{8BEF2528-6DB9-4701-B907-09DFDA73290C}">
      <dgm:prSet/>
      <dgm:spPr/>
      <dgm:t>
        <a:bodyPr/>
        <a:lstStyle/>
        <a:p>
          <a:endParaRPr lang="en-US"/>
        </a:p>
      </dgm:t>
    </dgm:pt>
    <dgm:pt modelId="{8CFA736A-16AB-445A-8586-B83A9D284689}">
      <dgm:prSet/>
      <dgm:spPr/>
      <dgm:t>
        <a:bodyPr/>
        <a:lstStyle/>
        <a:p>
          <a:pPr>
            <a:lnSpc>
              <a:spcPct val="100000"/>
            </a:lnSpc>
          </a:pPr>
          <a:r>
            <a:rPr lang="en-US"/>
            <a:t>Summarise in the appropriate area on your comprehension sheet.</a:t>
          </a:r>
        </a:p>
      </dgm:t>
    </dgm:pt>
    <dgm:pt modelId="{CB53D705-8C3D-4C87-B8BB-17558F6487AF}" type="parTrans" cxnId="{E231B9EF-6D60-41C4-B57B-74DED6369F2B}">
      <dgm:prSet/>
      <dgm:spPr/>
      <dgm:t>
        <a:bodyPr/>
        <a:lstStyle/>
        <a:p>
          <a:endParaRPr lang="en-US"/>
        </a:p>
      </dgm:t>
    </dgm:pt>
    <dgm:pt modelId="{EDE92E1B-BCF5-47D2-8CEF-9D16A6004D19}" type="sibTrans" cxnId="{E231B9EF-6D60-41C4-B57B-74DED6369F2B}">
      <dgm:prSet/>
      <dgm:spPr/>
      <dgm:t>
        <a:bodyPr/>
        <a:lstStyle/>
        <a:p>
          <a:endParaRPr lang="en-US"/>
        </a:p>
      </dgm:t>
    </dgm:pt>
    <dgm:pt modelId="{09B3EAC5-C975-4CBF-AA61-21A39FB7A294}" type="pres">
      <dgm:prSet presAssocID="{5061911C-9B6F-401F-87C8-F07FE3DCC633}" presName="root" presStyleCnt="0">
        <dgm:presLayoutVars>
          <dgm:dir/>
          <dgm:resizeHandles val="exact"/>
        </dgm:presLayoutVars>
      </dgm:prSet>
      <dgm:spPr/>
    </dgm:pt>
    <dgm:pt modelId="{3668B9AA-50FE-45FF-B406-086EA99AC7FE}" type="pres">
      <dgm:prSet presAssocID="{CD38BF73-F4A8-4954-B670-3C8592D5B5CA}" presName="compNode" presStyleCnt="0"/>
      <dgm:spPr/>
    </dgm:pt>
    <dgm:pt modelId="{74DF05AC-791C-4A4E-AE20-3B13C32A3341}" type="pres">
      <dgm:prSet presAssocID="{CD38BF73-F4A8-4954-B670-3C8592D5B5CA}" presName="bgRect" presStyleLbl="bgShp" presStyleIdx="0" presStyleCnt="2"/>
      <dgm:spPr/>
    </dgm:pt>
    <dgm:pt modelId="{E7F279D2-069B-468A-90DD-D1DE25AF7BDD}" type="pres">
      <dgm:prSet presAssocID="{CD38BF73-F4A8-4954-B670-3C8592D5B5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Book"/>
        </a:ext>
      </dgm:extLst>
    </dgm:pt>
    <dgm:pt modelId="{16CAD524-8BF2-405A-A146-76D3F2AFE271}" type="pres">
      <dgm:prSet presAssocID="{CD38BF73-F4A8-4954-B670-3C8592D5B5CA}" presName="spaceRect" presStyleCnt="0"/>
      <dgm:spPr/>
    </dgm:pt>
    <dgm:pt modelId="{E97ED51F-6875-4F55-A279-C5AABE668F93}" type="pres">
      <dgm:prSet presAssocID="{CD38BF73-F4A8-4954-B670-3C8592D5B5CA}" presName="parTx" presStyleLbl="revTx" presStyleIdx="0" presStyleCnt="2">
        <dgm:presLayoutVars>
          <dgm:chMax val="0"/>
          <dgm:chPref val="0"/>
        </dgm:presLayoutVars>
      </dgm:prSet>
      <dgm:spPr/>
    </dgm:pt>
    <dgm:pt modelId="{D2F6A23F-8724-479E-AEF2-28776D364466}" type="pres">
      <dgm:prSet presAssocID="{BE94F662-4472-477F-9675-E5C0D3FC211A}" presName="sibTrans" presStyleCnt="0"/>
      <dgm:spPr/>
    </dgm:pt>
    <dgm:pt modelId="{1D2FA23B-643F-446C-933F-1A7334D67080}" type="pres">
      <dgm:prSet presAssocID="{8CFA736A-16AB-445A-8586-B83A9D284689}" presName="compNode" presStyleCnt="0"/>
      <dgm:spPr/>
    </dgm:pt>
    <dgm:pt modelId="{A5F8BA8F-E8C2-44E1-9C8F-4C4311E213F7}" type="pres">
      <dgm:prSet presAssocID="{8CFA736A-16AB-445A-8586-B83A9D284689}" presName="bgRect" presStyleLbl="bgShp" presStyleIdx="1" presStyleCnt="2"/>
      <dgm:spPr/>
    </dgm:pt>
    <dgm:pt modelId="{7058677D-3E8A-424C-9349-2C72EC50CB0F}" type="pres">
      <dgm:prSet presAssocID="{8CFA736A-16AB-445A-8586-B83A9D2846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9F463DFA-4242-4EEF-8174-B0B5A4DF60E0}" type="pres">
      <dgm:prSet presAssocID="{8CFA736A-16AB-445A-8586-B83A9D284689}" presName="spaceRect" presStyleCnt="0"/>
      <dgm:spPr/>
    </dgm:pt>
    <dgm:pt modelId="{DA61935F-00E1-4CCB-B6F4-1D754336A878}" type="pres">
      <dgm:prSet presAssocID="{8CFA736A-16AB-445A-8586-B83A9D284689}" presName="parTx" presStyleLbl="revTx" presStyleIdx="1" presStyleCnt="2">
        <dgm:presLayoutVars>
          <dgm:chMax val="0"/>
          <dgm:chPref val="0"/>
        </dgm:presLayoutVars>
      </dgm:prSet>
      <dgm:spPr/>
    </dgm:pt>
  </dgm:ptLst>
  <dgm:cxnLst>
    <dgm:cxn modelId="{8BEF2528-6DB9-4701-B907-09DFDA73290C}" srcId="{5061911C-9B6F-401F-87C8-F07FE3DCC633}" destId="{CD38BF73-F4A8-4954-B670-3C8592D5B5CA}" srcOrd="0" destOrd="0" parTransId="{F8EC933A-7D64-4317-9EE9-F99BA5A4C7E4}" sibTransId="{BE94F662-4472-477F-9675-E5C0D3FC211A}"/>
    <dgm:cxn modelId="{45B9C43E-59DB-42C8-AB31-CBBA2E42CB2E}" type="presOf" srcId="{CD38BF73-F4A8-4954-B670-3C8592D5B5CA}" destId="{E97ED51F-6875-4F55-A279-C5AABE668F93}" srcOrd="0" destOrd="0" presId="urn:microsoft.com/office/officeart/2018/2/layout/IconVerticalSolidList"/>
    <dgm:cxn modelId="{6DED219E-5CE7-4990-9055-B3825728DECD}" type="presOf" srcId="{8CFA736A-16AB-445A-8586-B83A9D284689}" destId="{DA61935F-00E1-4CCB-B6F4-1D754336A878}" srcOrd="0" destOrd="0" presId="urn:microsoft.com/office/officeart/2018/2/layout/IconVerticalSolidList"/>
    <dgm:cxn modelId="{D61055E3-AE0F-42C1-88F4-1614234B0940}" type="presOf" srcId="{5061911C-9B6F-401F-87C8-F07FE3DCC633}" destId="{09B3EAC5-C975-4CBF-AA61-21A39FB7A294}" srcOrd="0" destOrd="0" presId="urn:microsoft.com/office/officeart/2018/2/layout/IconVerticalSolidList"/>
    <dgm:cxn modelId="{E231B9EF-6D60-41C4-B57B-74DED6369F2B}" srcId="{5061911C-9B6F-401F-87C8-F07FE3DCC633}" destId="{8CFA736A-16AB-445A-8586-B83A9D284689}" srcOrd="1" destOrd="0" parTransId="{CB53D705-8C3D-4C87-B8BB-17558F6487AF}" sibTransId="{EDE92E1B-BCF5-47D2-8CEF-9D16A6004D19}"/>
    <dgm:cxn modelId="{8E0BCDD5-CB86-4CB9-B0F1-549E2597F090}" type="presParOf" srcId="{09B3EAC5-C975-4CBF-AA61-21A39FB7A294}" destId="{3668B9AA-50FE-45FF-B406-086EA99AC7FE}" srcOrd="0" destOrd="0" presId="urn:microsoft.com/office/officeart/2018/2/layout/IconVerticalSolidList"/>
    <dgm:cxn modelId="{C5FF5FBA-2F61-490B-80A6-98CA4FF8A66F}" type="presParOf" srcId="{3668B9AA-50FE-45FF-B406-086EA99AC7FE}" destId="{74DF05AC-791C-4A4E-AE20-3B13C32A3341}" srcOrd="0" destOrd="0" presId="urn:microsoft.com/office/officeart/2018/2/layout/IconVerticalSolidList"/>
    <dgm:cxn modelId="{EB5D0405-482E-43A1-8F26-3106C1B53A1B}" type="presParOf" srcId="{3668B9AA-50FE-45FF-B406-086EA99AC7FE}" destId="{E7F279D2-069B-468A-90DD-D1DE25AF7BDD}" srcOrd="1" destOrd="0" presId="urn:microsoft.com/office/officeart/2018/2/layout/IconVerticalSolidList"/>
    <dgm:cxn modelId="{BE3E5234-FC42-4D76-A0B1-8CC31E54B322}" type="presParOf" srcId="{3668B9AA-50FE-45FF-B406-086EA99AC7FE}" destId="{16CAD524-8BF2-405A-A146-76D3F2AFE271}" srcOrd="2" destOrd="0" presId="urn:microsoft.com/office/officeart/2018/2/layout/IconVerticalSolidList"/>
    <dgm:cxn modelId="{7EC9C186-F7DC-4580-8A57-81B4C119FCFB}" type="presParOf" srcId="{3668B9AA-50FE-45FF-B406-086EA99AC7FE}" destId="{E97ED51F-6875-4F55-A279-C5AABE668F93}" srcOrd="3" destOrd="0" presId="urn:microsoft.com/office/officeart/2018/2/layout/IconVerticalSolidList"/>
    <dgm:cxn modelId="{38A43D90-8CE6-4553-A5A9-1F853C1D27DE}" type="presParOf" srcId="{09B3EAC5-C975-4CBF-AA61-21A39FB7A294}" destId="{D2F6A23F-8724-479E-AEF2-28776D364466}" srcOrd="1" destOrd="0" presId="urn:microsoft.com/office/officeart/2018/2/layout/IconVerticalSolidList"/>
    <dgm:cxn modelId="{3698F0B3-B88D-41AB-8997-FDE5F625635D}" type="presParOf" srcId="{09B3EAC5-C975-4CBF-AA61-21A39FB7A294}" destId="{1D2FA23B-643F-446C-933F-1A7334D67080}" srcOrd="2" destOrd="0" presId="urn:microsoft.com/office/officeart/2018/2/layout/IconVerticalSolidList"/>
    <dgm:cxn modelId="{3999E112-E284-43F9-AF11-E1A29AF5377B}" type="presParOf" srcId="{1D2FA23B-643F-446C-933F-1A7334D67080}" destId="{A5F8BA8F-E8C2-44E1-9C8F-4C4311E213F7}" srcOrd="0" destOrd="0" presId="urn:microsoft.com/office/officeart/2018/2/layout/IconVerticalSolidList"/>
    <dgm:cxn modelId="{1BA27AAB-DAC1-4172-9E91-A136E42B7DDE}" type="presParOf" srcId="{1D2FA23B-643F-446C-933F-1A7334D67080}" destId="{7058677D-3E8A-424C-9349-2C72EC50CB0F}" srcOrd="1" destOrd="0" presId="urn:microsoft.com/office/officeart/2018/2/layout/IconVerticalSolidList"/>
    <dgm:cxn modelId="{B741BE0A-8DE2-4FFD-A404-DF0F9C98803D}" type="presParOf" srcId="{1D2FA23B-643F-446C-933F-1A7334D67080}" destId="{9F463DFA-4242-4EEF-8174-B0B5A4DF60E0}" srcOrd="2" destOrd="0" presId="urn:microsoft.com/office/officeart/2018/2/layout/IconVerticalSolidList"/>
    <dgm:cxn modelId="{8D374EA9-A87F-47D5-920F-720359635AB2}" type="presParOf" srcId="{1D2FA23B-643F-446C-933F-1A7334D67080}" destId="{DA61935F-00E1-4CCB-B6F4-1D754336A8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F05AC-791C-4A4E-AE20-3B13C32A3341}">
      <dsp:nvSpPr>
        <dsp:cNvPr id="0" name=""/>
        <dsp:cNvSpPr/>
      </dsp:nvSpPr>
      <dsp:spPr>
        <a:xfrm>
          <a:off x="0" y="653795"/>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279D2-069B-468A-90DD-D1DE25AF7BDD}">
      <dsp:nvSpPr>
        <dsp:cNvPr id="0" name=""/>
        <dsp:cNvSpPr/>
      </dsp:nvSpPr>
      <dsp:spPr>
        <a:xfrm>
          <a:off x="365119" y="925372"/>
          <a:ext cx="663854" cy="66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7ED51F-6875-4F55-A279-C5AABE668F93}">
      <dsp:nvSpPr>
        <dsp:cNvPr id="0" name=""/>
        <dsp:cNvSpPr/>
      </dsp:nvSpPr>
      <dsp:spPr>
        <a:xfrm>
          <a:off x="1394094" y="653795"/>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Read the information about Philip II of Macedon on the following slides.</a:t>
          </a:r>
        </a:p>
      </dsp:txBody>
      <dsp:txXfrm>
        <a:off x="1394094" y="653795"/>
        <a:ext cx="8664305" cy="1207008"/>
      </dsp:txXfrm>
    </dsp:sp>
    <dsp:sp modelId="{A5F8BA8F-E8C2-44E1-9C8F-4C4311E213F7}">
      <dsp:nvSpPr>
        <dsp:cNvPr id="0" name=""/>
        <dsp:cNvSpPr/>
      </dsp:nvSpPr>
      <dsp:spPr>
        <a:xfrm>
          <a:off x="0" y="2162556"/>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8677D-3E8A-424C-9349-2C72EC50CB0F}">
      <dsp:nvSpPr>
        <dsp:cNvPr id="0" name=""/>
        <dsp:cNvSpPr/>
      </dsp:nvSpPr>
      <dsp:spPr>
        <a:xfrm>
          <a:off x="365119" y="2434132"/>
          <a:ext cx="663854" cy="663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61935F-00E1-4CCB-B6F4-1D754336A878}">
      <dsp:nvSpPr>
        <dsp:cNvPr id="0" name=""/>
        <dsp:cNvSpPr/>
      </dsp:nvSpPr>
      <dsp:spPr>
        <a:xfrm>
          <a:off x="1394094" y="2162556"/>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Summarise in the appropriate area on your comprehension sheet.</a:t>
          </a:r>
        </a:p>
      </dsp:txBody>
      <dsp:txXfrm>
        <a:off x="1394094" y="2162556"/>
        <a:ext cx="8664305" cy="1207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6/13/23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6/13/23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6/13/23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yVTrkESkuTw&amp;ab_channel=KingsandGenera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6" name="Picture 2" descr="Macedonia">
            <a:extLst>
              <a:ext uri="{FF2B5EF4-FFF2-40B4-BE49-F238E27FC236}">
                <a16:creationId xmlns:a16="http://schemas.microsoft.com/office/drawing/2014/main" id="{B4983156-1CAB-D25A-2998-8589FB2EE627}"/>
              </a:ext>
            </a:extLst>
          </p:cNvPr>
          <p:cNvPicPr>
            <a:picLocks noChangeAspect="1" noChangeArrowheads="1"/>
          </p:cNvPicPr>
          <p:nvPr/>
        </p:nvPicPr>
        <p:blipFill>
          <a:blip r:embed="rId3">
            <a:alphaModFix amt="51000"/>
            <a:extLst>
              <a:ext uri="{28A0092B-C50C-407E-A947-70E740481C1C}">
                <a14:useLocalDpi xmlns:a14="http://schemas.microsoft.com/office/drawing/2010/main" val="0"/>
              </a:ext>
            </a:extLst>
          </a:blip>
          <a:srcRect/>
          <a:stretch>
            <a:fillRect/>
          </a:stretch>
        </p:blipFill>
        <p:spPr bwMode="auto">
          <a:xfrm>
            <a:off x="0" y="-1"/>
            <a:ext cx="12192000" cy="6693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Philip II of Macedon</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a:bodyPr>
          <a:lstStyle/>
          <a:p>
            <a:r>
              <a:rPr lang="en-US" u="sng" dirty="0">
                <a:solidFill>
                  <a:schemeClr val="tx1"/>
                </a:solidFill>
              </a:rPr>
              <a:t>Goal/s: </a:t>
            </a:r>
          </a:p>
          <a:p>
            <a:r>
              <a:rPr lang="en-US" dirty="0">
                <a:solidFill>
                  <a:schemeClr val="tx1"/>
                </a:solidFill>
              </a:rPr>
              <a:t>Describe the life and achievements </a:t>
            </a:r>
            <a:r>
              <a:rPr lang="en-US">
                <a:solidFill>
                  <a:schemeClr val="tx1"/>
                </a:solidFill>
              </a:rPr>
              <a:t>of Philip II</a:t>
            </a:r>
            <a:endParaRPr lang="en-US" b="1" dirty="0">
              <a:solidFill>
                <a:schemeClr val="tx1"/>
              </a:solidFill>
            </a:endParaRP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9 Lesson 1 – unit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1C46-C8C3-CCDD-0F1F-35E10CFCDC81}"/>
              </a:ext>
            </a:extLst>
          </p:cNvPr>
          <p:cNvSpPr>
            <a:spLocks noGrp="1"/>
          </p:cNvSpPr>
          <p:nvPr>
            <p:ph type="title"/>
          </p:nvPr>
        </p:nvSpPr>
        <p:spPr/>
        <p:txBody>
          <a:bodyPr/>
          <a:lstStyle/>
          <a:p>
            <a:pPr algn="ctr"/>
            <a:r>
              <a:rPr lang="en-US" dirty="0"/>
              <a:t>ACTIVITY 2 - Video</a:t>
            </a:r>
          </a:p>
        </p:txBody>
      </p:sp>
      <p:sp>
        <p:nvSpPr>
          <p:cNvPr id="3" name="Content Placeholder 2">
            <a:extLst>
              <a:ext uri="{FF2B5EF4-FFF2-40B4-BE49-F238E27FC236}">
                <a16:creationId xmlns:a16="http://schemas.microsoft.com/office/drawing/2014/main" id="{20A76022-8313-EB9C-986C-0790C7836EF3}"/>
              </a:ext>
            </a:extLst>
          </p:cNvPr>
          <p:cNvSpPr>
            <a:spLocks noGrp="1"/>
          </p:cNvSpPr>
          <p:nvPr>
            <p:ph idx="1"/>
          </p:nvPr>
        </p:nvSpPr>
        <p:spPr>
          <a:xfrm>
            <a:off x="528869" y="1910355"/>
            <a:ext cx="11308904" cy="1846099"/>
          </a:xfrm>
        </p:spPr>
        <p:txBody>
          <a:bodyPr/>
          <a:lstStyle/>
          <a:p>
            <a:pPr algn="ctr"/>
            <a:r>
              <a:rPr lang="en-US" dirty="0">
                <a:hlinkClick r:id="rId2"/>
              </a:rPr>
              <a:t>https://www.youtube.com/watch?v=yVTrkESkuTw&amp;ab_channel=KingsandGenerals</a:t>
            </a:r>
            <a:r>
              <a:rPr lang="en-US" dirty="0"/>
              <a:t> </a:t>
            </a:r>
          </a:p>
          <a:p>
            <a:pPr algn="ctr"/>
            <a:endParaRPr lang="en-US" dirty="0"/>
          </a:p>
          <a:p>
            <a:pPr algn="ctr"/>
            <a:r>
              <a:rPr lang="en-US" dirty="0"/>
              <a:t>Watch the following video.</a:t>
            </a:r>
          </a:p>
          <a:p>
            <a:pPr algn="ctr"/>
            <a:r>
              <a:rPr lang="en-US" b="1" u="sng" dirty="0"/>
              <a:t>Record any key dates/events in your book:</a:t>
            </a:r>
          </a:p>
          <a:p>
            <a:pPr algn="ctr"/>
            <a:endParaRPr lang="en-US" dirty="0"/>
          </a:p>
        </p:txBody>
      </p:sp>
      <p:graphicFrame>
        <p:nvGraphicFramePr>
          <p:cNvPr id="4" name="Table 4">
            <a:extLst>
              <a:ext uri="{FF2B5EF4-FFF2-40B4-BE49-F238E27FC236}">
                <a16:creationId xmlns:a16="http://schemas.microsoft.com/office/drawing/2014/main" id="{5B6DF57F-94B5-12EE-A8F8-3549E55E4936}"/>
              </a:ext>
            </a:extLst>
          </p:cNvPr>
          <p:cNvGraphicFramePr>
            <a:graphicFrameLocks noGrp="1"/>
          </p:cNvGraphicFramePr>
          <p:nvPr>
            <p:extLst>
              <p:ext uri="{D42A27DB-BD31-4B8C-83A1-F6EECF244321}">
                <p14:modId xmlns:p14="http://schemas.microsoft.com/office/powerpoint/2010/main" val="306950295"/>
              </p:ext>
            </p:extLst>
          </p:nvPr>
        </p:nvGraphicFramePr>
        <p:xfrm>
          <a:off x="1097279" y="3756454"/>
          <a:ext cx="10565852" cy="2966720"/>
        </p:xfrm>
        <a:graphic>
          <a:graphicData uri="http://schemas.openxmlformats.org/drawingml/2006/table">
            <a:tbl>
              <a:tblPr firstRow="1" bandRow="1">
                <a:tableStyleId>{5C22544A-7EE6-4342-B048-85BDC9FD1C3A}</a:tableStyleId>
              </a:tblPr>
              <a:tblGrid>
                <a:gridCol w="2708602">
                  <a:extLst>
                    <a:ext uri="{9D8B030D-6E8A-4147-A177-3AD203B41FA5}">
                      <a16:colId xmlns:a16="http://schemas.microsoft.com/office/drawing/2014/main" val="2387689665"/>
                    </a:ext>
                  </a:extLst>
                </a:gridCol>
                <a:gridCol w="7857250">
                  <a:extLst>
                    <a:ext uri="{9D8B030D-6E8A-4147-A177-3AD203B41FA5}">
                      <a16:colId xmlns:a16="http://schemas.microsoft.com/office/drawing/2014/main" val="1395972882"/>
                    </a:ext>
                  </a:extLst>
                </a:gridCol>
              </a:tblGrid>
              <a:tr h="370840">
                <a:tc>
                  <a:txBody>
                    <a:bodyPr/>
                    <a:lstStyle/>
                    <a:p>
                      <a:r>
                        <a:rPr lang="en-US" dirty="0">
                          <a:solidFill>
                            <a:schemeClr val="accent6">
                              <a:lumMod val="75000"/>
                            </a:schemeClr>
                          </a:solidFill>
                        </a:rPr>
                        <a: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accent6">
                              <a:lumMod val="75000"/>
                            </a:schemeClr>
                          </a:solidFill>
                        </a:rPr>
                        <a:t>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650430"/>
                  </a:ext>
                </a:extLst>
              </a:tr>
              <a:tr h="370840">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874880"/>
                  </a:ext>
                </a:extLst>
              </a:tr>
              <a:tr h="370840">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735502"/>
                  </a:ext>
                </a:extLst>
              </a:tr>
              <a:tr h="370840">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846386"/>
                  </a:ext>
                </a:extLst>
              </a:tr>
              <a:tr h="370840">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605125"/>
                  </a:ext>
                </a:extLst>
              </a:tr>
              <a:tr h="370840">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8944150"/>
                  </a:ext>
                </a:extLst>
              </a:tr>
              <a:tr h="370840">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423376"/>
                  </a:ext>
                </a:extLst>
              </a:tr>
              <a:tr h="370840">
                <a:tc>
                  <a:txBody>
                    <a:bodyPr/>
                    <a:lstStyle/>
                    <a:p>
                      <a:endParaRPr lang="en-US">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069737"/>
                  </a:ext>
                </a:extLst>
              </a:tr>
            </a:tbl>
          </a:graphicData>
        </a:graphic>
      </p:graphicFrame>
    </p:spTree>
    <p:extLst>
      <p:ext uri="{BB962C8B-B14F-4D97-AF65-F5344CB8AC3E}">
        <p14:creationId xmlns:p14="http://schemas.microsoft.com/office/powerpoint/2010/main" val="242298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28D2-6C1B-0011-09F6-055989151CCC}"/>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716A273C-7325-B461-BA05-C4BC1670E4AD}"/>
              </a:ext>
            </a:extLst>
          </p:cNvPr>
          <p:cNvSpPr>
            <a:spLocks noGrp="1"/>
          </p:cNvSpPr>
          <p:nvPr>
            <p:ph idx="1"/>
          </p:nvPr>
        </p:nvSpPr>
        <p:spPr/>
        <p:txBody>
          <a:bodyPr>
            <a:normAutofit fontScale="92500" lnSpcReduction="20000"/>
          </a:bodyPr>
          <a:lstStyle/>
          <a:p>
            <a:pPr algn="ctr">
              <a:lnSpc>
                <a:spcPct val="107000"/>
              </a:lnSpc>
              <a:spcAft>
                <a:spcPts val="800"/>
              </a:spcAft>
            </a:pPr>
            <a:r>
              <a:rPr lang="en-AU" sz="3200" dirty="0">
                <a:solidFill>
                  <a:schemeClr val="tx1"/>
                </a:solidFill>
                <a:effectLst/>
                <a:latin typeface="Arial" panose="020B0604020202020204" pitchFamily="34" charset="0"/>
                <a:ea typeface="Yu Mincho" panose="02020400000000000000" pitchFamily="18" charset="-128"/>
                <a:cs typeface="Arial" panose="020B0604020202020204" pitchFamily="34" charset="0"/>
              </a:rPr>
              <a:t>Based upon what you have learnt in the video, answer the question below in paragraph format </a:t>
            </a:r>
            <a:br>
              <a:rPr lang="en-AU" sz="3200" dirty="0">
                <a:solidFill>
                  <a:schemeClr val="tx1"/>
                </a:solidFill>
                <a:effectLst/>
                <a:latin typeface="Arial" panose="020B0604020202020204" pitchFamily="34" charset="0"/>
                <a:ea typeface="Yu Mincho" panose="02020400000000000000" pitchFamily="18" charset="-128"/>
                <a:cs typeface="Arial" panose="020B0604020202020204" pitchFamily="34" charset="0"/>
              </a:rPr>
            </a:br>
            <a:r>
              <a:rPr lang="en-AU" sz="3200" b="1" i="1" dirty="0">
                <a:solidFill>
                  <a:schemeClr val="tx1"/>
                </a:solidFill>
                <a:effectLst/>
                <a:latin typeface="Arial" panose="020B0604020202020204" pitchFamily="34" charset="0"/>
                <a:ea typeface="Yu Mincho" panose="02020400000000000000" pitchFamily="18" charset="-128"/>
                <a:cs typeface="Arial" panose="020B0604020202020204" pitchFamily="34" charset="0"/>
              </a:rPr>
              <a:t>(Topic Sentence, Explanation, Evidence, Linking Sentence):</a:t>
            </a:r>
          </a:p>
          <a:p>
            <a:pPr algn="ctr">
              <a:lnSpc>
                <a:spcPct val="107000"/>
              </a:lnSpc>
              <a:spcAft>
                <a:spcPts val="800"/>
              </a:spcAft>
            </a:pPr>
            <a:r>
              <a:rPr lang="en-AU" sz="3200" dirty="0">
                <a:solidFill>
                  <a:schemeClr val="tx1"/>
                </a:solidFill>
                <a:effectLst/>
                <a:latin typeface="Arial" panose="020B0604020202020204" pitchFamily="34" charset="0"/>
                <a:ea typeface="Yu Mincho" panose="02020400000000000000" pitchFamily="18" charset="-128"/>
                <a:cs typeface="Arial" panose="020B0604020202020204" pitchFamily="34" charset="0"/>
              </a:rPr>
              <a:t> </a:t>
            </a:r>
          </a:p>
          <a:p>
            <a:pPr algn="ctr">
              <a:lnSpc>
                <a:spcPct val="107000"/>
              </a:lnSpc>
              <a:spcAft>
                <a:spcPts val="800"/>
              </a:spcAft>
            </a:pPr>
            <a:r>
              <a:rPr lang="en-AU" sz="4800" i="1" dirty="0">
                <a:solidFill>
                  <a:schemeClr val="accent6">
                    <a:lumMod val="75000"/>
                  </a:schemeClr>
                </a:solidFill>
                <a:effectLst/>
                <a:latin typeface="Arial" panose="020B0604020202020204" pitchFamily="34" charset="0"/>
                <a:ea typeface="Yu Mincho" panose="02020400000000000000" pitchFamily="18" charset="-128"/>
                <a:cs typeface="Arial" panose="020B0604020202020204" pitchFamily="34" charset="0"/>
              </a:rPr>
              <a:t>How did Philip turn Macedon into the most powerful Greek kingdom?</a:t>
            </a:r>
            <a:endParaRPr lang="en-AU" sz="4800" dirty="0">
              <a:solidFill>
                <a:schemeClr val="accent6">
                  <a:lumMod val="75000"/>
                </a:schemeClr>
              </a:solidFill>
              <a:effectLst/>
              <a:latin typeface="Arial" panose="020B0604020202020204" pitchFamily="34" charset="0"/>
              <a:ea typeface="Yu Mincho" panose="02020400000000000000" pitchFamily="18" charset="-128"/>
              <a:cs typeface="Arial" panose="020B0604020202020204" pitchFamily="34" charset="0"/>
            </a:endParaRPr>
          </a:p>
          <a:p>
            <a:pPr algn="ctr"/>
            <a:endParaRPr lang="en-US"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97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111FE-EA05-7213-3662-690C426FFE16}"/>
              </a:ext>
            </a:extLst>
          </p:cNvPr>
          <p:cNvSpPr>
            <a:spLocks noGrp="1"/>
          </p:cNvSpPr>
          <p:nvPr>
            <p:ph type="title"/>
          </p:nvPr>
        </p:nvSpPr>
        <p:spPr>
          <a:xfrm>
            <a:off x="7859485" y="634946"/>
            <a:ext cx="3690257" cy="1450757"/>
          </a:xfrm>
        </p:spPr>
        <p:txBody>
          <a:bodyPr>
            <a:normAutofit/>
          </a:bodyPr>
          <a:lstStyle/>
          <a:p>
            <a:pPr algn="ctr"/>
            <a:r>
              <a:rPr lang="en-US" b="1" u="sng" dirty="0"/>
              <a:t>Philip II of Macedon</a:t>
            </a:r>
          </a:p>
        </p:txBody>
      </p:sp>
      <p:pic>
        <p:nvPicPr>
          <p:cNvPr id="1026" name="Picture 2" descr="A group of statues in a fountain&#10;&#10;Description automatically generated with low confidence">
            <a:extLst>
              <a:ext uri="{FF2B5EF4-FFF2-40B4-BE49-F238E27FC236}">
                <a16:creationId xmlns:a16="http://schemas.microsoft.com/office/drawing/2014/main" id="{D2D42590-3064-B420-E968-A3DB91F113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61" r="16329"/>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84FEED-F3FB-604F-4604-E0DF07B69D97}"/>
              </a:ext>
            </a:extLst>
          </p:cNvPr>
          <p:cNvSpPr>
            <a:spLocks noGrp="1"/>
          </p:cNvSpPr>
          <p:nvPr>
            <p:ph idx="1"/>
          </p:nvPr>
        </p:nvSpPr>
        <p:spPr>
          <a:xfrm>
            <a:off x="7859485" y="2198914"/>
            <a:ext cx="3690257" cy="3670180"/>
          </a:xfrm>
        </p:spPr>
        <p:txBody>
          <a:bodyPr>
            <a:normAutofit fontScale="92500" lnSpcReduction="10000"/>
          </a:bodyPr>
          <a:lstStyle/>
          <a:p>
            <a:pPr algn="ctr"/>
            <a:r>
              <a:rPr lang="en-AU" sz="2800" b="0" i="0" dirty="0">
                <a:effectLst/>
                <a:latin typeface="Lato" panose="020F0502020204030203" pitchFamily="34" charset="0"/>
              </a:rPr>
              <a:t>King Philip II of Macedon was one of the most </a:t>
            </a:r>
            <a:r>
              <a:rPr lang="en-AU" sz="2800" b="1" i="1" dirty="0">
                <a:solidFill>
                  <a:schemeClr val="accent6">
                    <a:lumMod val="75000"/>
                  </a:schemeClr>
                </a:solidFill>
                <a:effectLst/>
                <a:latin typeface="Lato" panose="020F0502020204030203" pitchFamily="34" charset="0"/>
              </a:rPr>
              <a:t>influential</a:t>
            </a:r>
            <a:r>
              <a:rPr lang="en-AU" sz="2800" b="0" i="0" dirty="0">
                <a:effectLst/>
                <a:latin typeface="Lato" panose="020F0502020204030203" pitchFamily="34" charset="0"/>
              </a:rPr>
              <a:t> and impressive rulers in ancient history.</a:t>
            </a:r>
          </a:p>
          <a:p>
            <a:pPr algn="ctr"/>
            <a:r>
              <a:rPr lang="en-AU" sz="2800" b="0" i="0" dirty="0">
                <a:effectLst/>
                <a:latin typeface="Lato" panose="020F0502020204030203" pitchFamily="34" charset="0"/>
              </a:rPr>
              <a:t> He was a skilled </a:t>
            </a:r>
            <a:r>
              <a:rPr lang="en-AU" sz="2800" b="1" i="1" dirty="0">
                <a:solidFill>
                  <a:schemeClr val="accent6">
                    <a:lumMod val="75000"/>
                  </a:schemeClr>
                </a:solidFill>
                <a:effectLst/>
                <a:latin typeface="Lato" panose="020F0502020204030203" pitchFamily="34" charset="0"/>
              </a:rPr>
              <a:t>diplomat</a:t>
            </a:r>
            <a:r>
              <a:rPr lang="en-AU" sz="2800" b="0" i="0" dirty="0">
                <a:effectLst/>
                <a:latin typeface="Lato" panose="020F0502020204030203" pitchFamily="34" charset="0"/>
              </a:rPr>
              <a:t>, </a:t>
            </a:r>
            <a:r>
              <a:rPr lang="en-AU" sz="2800" b="1" i="1" dirty="0">
                <a:solidFill>
                  <a:schemeClr val="accent6">
                    <a:lumMod val="75000"/>
                  </a:schemeClr>
                </a:solidFill>
                <a:effectLst/>
                <a:latin typeface="Lato" panose="020F0502020204030203" pitchFamily="34" charset="0"/>
              </a:rPr>
              <a:t>warrior</a:t>
            </a:r>
            <a:r>
              <a:rPr lang="en-AU" sz="2800" b="0" i="0" dirty="0">
                <a:effectLst/>
                <a:latin typeface="Lato" panose="020F0502020204030203" pitchFamily="34" charset="0"/>
              </a:rPr>
              <a:t>, and </a:t>
            </a:r>
            <a:r>
              <a:rPr lang="en-AU" sz="2800" b="1" i="1" dirty="0">
                <a:solidFill>
                  <a:schemeClr val="accent6">
                    <a:lumMod val="75000"/>
                  </a:schemeClr>
                </a:solidFill>
                <a:effectLst/>
                <a:latin typeface="Lato" panose="020F0502020204030203" pitchFamily="34" charset="0"/>
              </a:rPr>
              <a:t>strategist</a:t>
            </a:r>
            <a:r>
              <a:rPr lang="en-AU" sz="2800" b="0" i="0" dirty="0">
                <a:effectLst/>
                <a:latin typeface="Lato" panose="020F0502020204030203" pitchFamily="34" charset="0"/>
              </a:rPr>
              <a:t>, and he led his country to great </a:t>
            </a:r>
            <a:r>
              <a:rPr lang="en-AU" sz="2800" b="1" i="1" dirty="0">
                <a:solidFill>
                  <a:schemeClr val="accent6">
                    <a:lumMod val="75000"/>
                  </a:schemeClr>
                </a:solidFill>
                <a:effectLst/>
                <a:latin typeface="Lato" panose="020F0502020204030203" pitchFamily="34" charset="0"/>
              </a:rPr>
              <a:t>military and political successes</a:t>
            </a:r>
            <a:r>
              <a:rPr lang="en-AU" sz="2800" b="0" i="0" dirty="0">
                <a:effectLst/>
                <a:latin typeface="Lato" panose="020F0502020204030203" pitchFamily="34" charset="0"/>
              </a:rPr>
              <a:t>. </a:t>
            </a:r>
            <a:endParaRPr lang="en-US" sz="2800" dirty="0"/>
          </a:p>
        </p:txBody>
      </p:sp>
      <p:sp>
        <p:nvSpPr>
          <p:cNvPr id="1035" name="Rectangle 1034">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7" name="Rectangle 103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red circle with a cross&#10;&#10;Description automatically generated with medium confidence">
            <a:extLst>
              <a:ext uri="{FF2B5EF4-FFF2-40B4-BE49-F238E27FC236}">
                <a16:creationId xmlns:a16="http://schemas.microsoft.com/office/drawing/2014/main" id="{7B01E057-21CB-92EC-C3E8-AD8316A4C38D}"/>
              </a:ext>
            </a:extLst>
          </p:cNvPr>
          <p:cNvPicPr>
            <a:picLocks noChangeAspect="1"/>
          </p:cNvPicPr>
          <p:nvPr/>
        </p:nvPicPr>
        <p:blipFill>
          <a:blip r:embed="rId3"/>
          <a:stretch>
            <a:fillRect/>
          </a:stretch>
        </p:blipFill>
        <p:spPr>
          <a:xfrm>
            <a:off x="11142299" y="5807352"/>
            <a:ext cx="831403" cy="831403"/>
          </a:xfrm>
          <a:prstGeom prst="rect">
            <a:avLst/>
          </a:prstGeom>
        </p:spPr>
      </p:pic>
    </p:spTree>
    <p:extLst>
      <p:ext uri="{BB962C8B-B14F-4D97-AF65-F5344CB8AC3E}">
        <p14:creationId xmlns:p14="http://schemas.microsoft.com/office/powerpoint/2010/main" val="50336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79EE-93B5-DBF3-CC3C-CC13B5B9714B}"/>
              </a:ext>
            </a:extLst>
          </p:cNvPr>
          <p:cNvSpPr>
            <a:spLocks noGrp="1"/>
          </p:cNvSpPr>
          <p:nvPr>
            <p:ph type="title"/>
          </p:nvPr>
        </p:nvSpPr>
        <p:spPr/>
        <p:txBody>
          <a:bodyPr/>
          <a:lstStyle/>
          <a:p>
            <a:pPr algn="ctr"/>
            <a:r>
              <a:rPr lang="en-US" dirty="0"/>
              <a:t>ACTIVITY 1 – Comprehension Sheet </a:t>
            </a:r>
          </a:p>
        </p:txBody>
      </p:sp>
      <p:graphicFrame>
        <p:nvGraphicFramePr>
          <p:cNvPr id="5" name="Content Placeholder 2">
            <a:extLst>
              <a:ext uri="{FF2B5EF4-FFF2-40B4-BE49-F238E27FC236}">
                <a16:creationId xmlns:a16="http://schemas.microsoft.com/office/drawing/2014/main" id="{D499DBA9-1AD9-D537-30EC-3AD3E9606BB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93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F5-9994-CFD4-492A-18F66DA08F8D}"/>
              </a:ext>
            </a:extLst>
          </p:cNvPr>
          <p:cNvSpPr>
            <a:spLocks noGrp="1"/>
          </p:cNvSpPr>
          <p:nvPr>
            <p:ph type="title"/>
          </p:nvPr>
        </p:nvSpPr>
        <p:spPr/>
        <p:txBody>
          <a:bodyPr/>
          <a:lstStyle/>
          <a:p>
            <a:pPr algn="ctr"/>
            <a:r>
              <a:rPr lang="en-US" b="1" dirty="0"/>
              <a:t>Background Information</a:t>
            </a:r>
          </a:p>
        </p:txBody>
      </p:sp>
      <p:sp>
        <p:nvSpPr>
          <p:cNvPr id="3" name="Content Placeholder 2">
            <a:extLst>
              <a:ext uri="{FF2B5EF4-FFF2-40B4-BE49-F238E27FC236}">
                <a16:creationId xmlns:a16="http://schemas.microsoft.com/office/drawing/2014/main" id="{34433112-AE19-F56B-72BA-A2513716969F}"/>
              </a:ext>
            </a:extLst>
          </p:cNvPr>
          <p:cNvSpPr>
            <a:spLocks noGrp="1"/>
          </p:cNvSpPr>
          <p:nvPr>
            <p:ph idx="1"/>
          </p:nvPr>
        </p:nvSpPr>
        <p:spPr>
          <a:xfrm>
            <a:off x="296213" y="1845734"/>
            <a:ext cx="11603865" cy="4023360"/>
          </a:xfrm>
        </p:spPr>
        <p:txBody>
          <a:bodyPr>
            <a:normAutofit fontScale="85000" lnSpcReduction="10000"/>
          </a:bodyPr>
          <a:lstStyle/>
          <a:p>
            <a:pPr algn="ctr"/>
            <a:r>
              <a:rPr lang="en-AU" sz="2800" b="0" i="0" dirty="0">
                <a:solidFill>
                  <a:srgbClr val="000000"/>
                </a:solidFill>
                <a:effectLst/>
                <a:latin typeface="Lato" panose="020F0502020204030203" pitchFamily="34" charset="0"/>
              </a:rPr>
              <a:t>Macedon was a small kingdom located to the north of Greece, and it had been in a state of conflict with its western </a:t>
            </a:r>
            <a:r>
              <a:rPr lang="en-AU" sz="2800" b="0" i="0" dirty="0" err="1">
                <a:solidFill>
                  <a:srgbClr val="000000"/>
                </a:solidFill>
                <a:effectLst/>
                <a:latin typeface="Lato" panose="020F0502020204030203" pitchFamily="34" charset="0"/>
              </a:rPr>
              <a:t>neighbor</a:t>
            </a:r>
            <a:r>
              <a:rPr lang="en-AU" sz="2800" b="0" i="0" dirty="0">
                <a:solidFill>
                  <a:srgbClr val="000000"/>
                </a:solidFill>
                <a:effectLst/>
                <a:latin typeface="Lato" panose="020F0502020204030203" pitchFamily="34" charset="0"/>
              </a:rPr>
              <a:t>, Illyria, for many years. The Macedonian royal family was called the </a:t>
            </a:r>
            <a:r>
              <a:rPr lang="en-AU" sz="2800" b="0" i="0" dirty="0" err="1">
                <a:solidFill>
                  <a:srgbClr val="000000"/>
                </a:solidFill>
                <a:effectLst/>
                <a:latin typeface="Lato" panose="020F0502020204030203" pitchFamily="34" charset="0"/>
              </a:rPr>
              <a:t>Argeads</a:t>
            </a:r>
            <a:r>
              <a:rPr lang="en-AU" sz="2800" b="0" i="0" dirty="0">
                <a:solidFill>
                  <a:srgbClr val="000000"/>
                </a:solidFill>
                <a:effectLst/>
                <a:latin typeface="Lato" panose="020F0502020204030203" pitchFamily="34" charset="0"/>
              </a:rPr>
              <a:t>, who claimed descent from the mythical figure of and Hercules. </a:t>
            </a:r>
          </a:p>
          <a:p>
            <a:pPr algn="ctr"/>
            <a:r>
              <a:rPr lang="en-AU" sz="2800" b="0" i="0" dirty="0">
                <a:solidFill>
                  <a:srgbClr val="000000"/>
                </a:solidFill>
                <a:effectLst/>
                <a:latin typeface="Lato" panose="020F0502020204030203" pitchFamily="34" charset="0"/>
              </a:rPr>
              <a:t>Philip II was born around 382 BC and was the third son of the Macedon king </a:t>
            </a:r>
            <a:r>
              <a:rPr lang="en-AU" sz="2800" b="0" i="0" dirty="0" err="1">
                <a:solidFill>
                  <a:srgbClr val="000000"/>
                </a:solidFill>
                <a:effectLst/>
                <a:latin typeface="Lato" panose="020F0502020204030203" pitchFamily="34" charset="0"/>
              </a:rPr>
              <a:t>Amyntas</a:t>
            </a:r>
            <a:r>
              <a:rPr lang="en-AU" sz="2800" b="0" i="0" dirty="0">
                <a:solidFill>
                  <a:srgbClr val="000000"/>
                </a:solidFill>
                <a:effectLst/>
                <a:latin typeface="Lato" panose="020F0502020204030203" pitchFamily="34" charset="0"/>
              </a:rPr>
              <a:t> III. Following the assassination of his eldest brother in 367 BC, Philip was sent as a political hostage to the Greek city-state of Thebes at about the age of 16.  </a:t>
            </a:r>
          </a:p>
          <a:p>
            <a:pPr algn="ctr"/>
            <a:r>
              <a:rPr lang="en-AU" sz="2800" b="0" i="0" dirty="0">
                <a:solidFill>
                  <a:srgbClr val="000000"/>
                </a:solidFill>
                <a:effectLst/>
                <a:latin typeface="Lato" panose="020F0502020204030203" pitchFamily="34" charset="0"/>
              </a:rPr>
              <a:t>His three-year period provided him with relative freedom to explore Thebes and observe their military tactics. Philip also learnt military and diplomatic tactics from famous Theban general, Epaminondas. He would draw upon this information later on when Philip sought to reorganise Macedon's military structures.</a:t>
            </a:r>
          </a:p>
          <a:p>
            <a:pPr algn="ctr"/>
            <a:endParaRPr lang="en-US" sz="2800" dirty="0"/>
          </a:p>
        </p:txBody>
      </p:sp>
    </p:spTree>
    <p:extLst>
      <p:ext uri="{BB962C8B-B14F-4D97-AF65-F5344CB8AC3E}">
        <p14:creationId xmlns:p14="http://schemas.microsoft.com/office/powerpoint/2010/main" val="119613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F5-9994-CFD4-492A-18F66DA08F8D}"/>
              </a:ext>
            </a:extLst>
          </p:cNvPr>
          <p:cNvSpPr>
            <a:spLocks noGrp="1"/>
          </p:cNvSpPr>
          <p:nvPr>
            <p:ph type="title"/>
          </p:nvPr>
        </p:nvSpPr>
        <p:spPr/>
        <p:txBody>
          <a:bodyPr/>
          <a:lstStyle/>
          <a:p>
            <a:pPr algn="ctr"/>
            <a:r>
              <a:rPr lang="en-US" b="1" dirty="0"/>
              <a:t>Philip becomes King</a:t>
            </a:r>
          </a:p>
        </p:txBody>
      </p:sp>
      <p:sp>
        <p:nvSpPr>
          <p:cNvPr id="3" name="Content Placeholder 2">
            <a:extLst>
              <a:ext uri="{FF2B5EF4-FFF2-40B4-BE49-F238E27FC236}">
                <a16:creationId xmlns:a16="http://schemas.microsoft.com/office/drawing/2014/main" id="{34433112-AE19-F56B-72BA-A2513716969F}"/>
              </a:ext>
            </a:extLst>
          </p:cNvPr>
          <p:cNvSpPr>
            <a:spLocks noGrp="1"/>
          </p:cNvSpPr>
          <p:nvPr>
            <p:ph idx="1"/>
          </p:nvPr>
        </p:nvSpPr>
        <p:spPr>
          <a:xfrm>
            <a:off x="321971" y="1845733"/>
            <a:ext cx="11642501" cy="4889917"/>
          </a:xfrm>
        </p:spPr>
        <p:txBody>
          <a:bodyPr>
            <a:normAutofit fontScale="92500" lnSpcReduction="20000"/>
          </a:bodyPr>
          <a:lstStyle/>
          <a:p>
            <a:pPr algn="ctr"/>
            <a:r>
              <a:rPr lang="en-AU" b="0" i="0" dirty="0">
                <a:solidFill>
                  <a:srgbClr val="000000"/>
                </a:solidFill>
                <a:effectLst/>
                <a:latin typeface="Lato" panose="020F0502020204030203" pitchFamily="34" charset="0"/>
              </a:rPr>
              <a:t>Philip returned to Macedon in 364 BC. Then, in 359 BC, Philip's brother, King </a:t>
            </a:r>
            <a:r>
              <a:rPr lang="en-AU" b="0" i="0" dirty="0" err="1">
                <a:solidFill>
                  <a:srgbClr val="000000"/>
                </a:solidFill>
                <a:effectLst/>
                <a:latin typeface="Lato" panose="020F0502020204030203" pitchFamily="34" charset="0"/>
              </a:rPr>
              <a:t>Perdiccas</a:t>
            </a:r>
            <a:r>
              <a:rPr lang="en-AU" b="0" i="0" dirty="0">
                <a:solidFill>
                  <a:srgbClr val="000000"/>
                </a:solidFill>
                <a:effectLst/>
                <a:latin typeface="Lato" panose="020F0502020204030203" pitchFamily="34" charset="0"/>
              </a:rPr>
              <a:t> III, was killed in battle against the Illyrians. </a:t>
            </a:r>
            <a:r>
              <a:rPr lang="en-AU" b="0" i="0" dirty="0" err="1">
                <a:solidFill>
                  <a:srgbClr val="000000"/>
                </a:solidFill>
                <a:effectLst/>
                <a:latin typeface="Lato" panose="020F0502020204030203" pitchFamily="34" charset="0"/>
              </a:rPr>
              <a:t>Perdiccas</a:t>
            </a:r>
            <a:r>
              <a:rPr lang="en-AU" b="0" i="0" dirty="0">
                <a:solidFill>
                  <a:srgbClr val="000000"/>
                </a:solidFill>
                <a:effectLst/>
                <a:latin typeface="Lato" panose="020F0502020204030203" pitchFamily="34" charset="0"/>
              </a:rPr>
              <a:t> had appointed Philip as the regent for his you son </a:t>
            </a:r>
            <a:r>
              <a:rPr lang="en-AU" b="0" i="0" dirty="0" err="1">
                <a:solidFill>
                  <a:srgbClr val="000000"/>
                </a:solidFill>
                <a:effectLst/>
                <a:latin typeface="Lato" panose="020F0502020204030203" pitchFamily="34" charset="0"/>
              </a:rPr>
              <a:t>Amyntas</a:t>
            </a:r>
            <a:r>
              <a:rPr lang="en-AU" b="0" i="0" dirty="0">
                <a:solidFill>
                  <a:srgbClr val="000000"/>
                </a:solidFill>
                <a:effectLst/>
                <a:latin typeface="Lato" panose="020F0502020204030203" pitchFamily="34" charset="0"/>
              </a:rPr>
              <a:t> IV, but after his brother's death, Philip II took the Macedonian throne for himself He was aged around 23 years old at the time. Once secure in his power, Philip turned his attention to his main concern, was to increase Macedonia's military strength.</a:t>
            </a:r>
          </a:p>
          <a:p>
            <a:pPr algn="ctr"/>
            <a:r>
              <a:rPr lang="en-AU" b="0" i="0" dirty="0">
                <a:solidFill>
                  <a:srgbClr val="000000"/>
                </a:solidFill>
                <a:effectLst/>
                <a:latin typeface="Lato" panose="020F0502020204030203" pitchFamily="34" charset="0"/>
              </a:rPr>
              <a:t>Philip overhauled his army and developed, what has become known as, the Macedonian phalanx. Specifically, he increased the number of men in each phalanx unit. The expansion of the army over this time increased its overall size from 10,000 to 24,000 and expanded the cavalry from 600 to 3,500. Now it was no longer an army of free citizens; instead, it was one composed of professional soldiers. </a:t>
            </a:r>
          </a:p>
          <a:p>
            <a:pPr algn="ctr"/>
            <a:r>
              <a:rPr lang="en-AU" b="0" i="0" dirty="0">
                <a:solidFill>
                  <a:srgbClr val="000000"/>
                </a:solidFill>
                <a:effectLst/>
                <a:latin typeface="Lato" panose="020F0502020204030203" pitchFamily="34" charset="0"/>
              </a:rPr>
              <a:t>Philip armed his new soldiers with longer spears, called the </a:t>
            </a:r>
            <a:r>
              <a:rPr lang="en-AU" b="0" i="0" dirty="0" err="1">
                <a:solidFill>
                  <a:srgbClr val="000000"/>
                </a:solidFill>
                <a:effectLst/>
                <a:latin typeface="Lato" panose="020F0502020204030203" pitchFamily="34" charset="0"/>
              </a:rPr>
              <a:t>sarissa</a:t>
            </a:r>
            <a:r>
              <a:rPr lang="en-AU" b="0" i="0" dirty="0">
                <a:solidFill>
                  <a:srgbClr val="000000"/>
                </a:solidFill>
                <a:effectLst/>
                <a:latin typeface="Lato" panose="020F0502020204030203" pitchFamily="34" charset="0"/>
              </a:rPr>
              <a:t>. This new spear type was around six metres long, which meant that it reached much further than the traditional hoplite spears used by the other Greek city-states.</a:t>
            </a:r>
          </a:p>
          <a:p>
            <a:pPr algn="ctr"/>
            <a:r>
              <a:rPr lang="en-AU" b="0" i="0" dirty="0">
                <a:solidFill>
                  <a:srgbClr val="000000"/>
                </a:solidFill>
                <a:effectLst/>
                <a:latin typeface="Lato" panose="020F0502020204030203" pitchFamily="34" charset="0"/>
              </a:rPr>
              <a:t>This new formation was extremely effective, and it helped Philip to win a series of military victories against Illyria, Athens, and Thebes. </a:t>
            </a:r>
          </a:p>
          <a:p>
            <a:pPr algn="ctr"/>
            <a:r>
              <a:rPr lang="en-AU" b="0" i="0" dirty="0">
                <a:solidFill>
                  <a:srgbClr val="000000"/>
                </a:solidFill>
                <a:effectLst/>
                <a:latin typeface="Lato" panose="020F0502020204030203" pitchFamily="34" charset="0"/>
              </a:rPr>
              <a:t>Next, Philip established a new capital city for Macedon, at the site of Pella. He also built a new royal palace and made plans for a grand tomb, which were both completed after his death. To increase the prestige of his new city, Philip invited the best poets, writers, and philosophers from the Greek world to visit and work there. Most famously, the philosopher Aristotle was hired to teach Philip's son, Alexander.</a:t>
            </a:r>
          </a:p>
        </p:txBody>
      </p:sp>
    </p:spTree>
    <p:extLst>
      <p:ext uri="{BB962C8B-B14F-4D97-AF65-F5344CB8AC3E}">
        <p14:creationId xmlns:p14="http://schemas.microsoft.com/office/powerpoint/2010/main" val="89849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F5-9994-CFD4-492A-18F66DA08F8D}"/>
              </a:ext>
            </a:extLst>
          </p:cNvPr>
          <p:cNvSpPr>
            <a:spLocks noGrp="1"/>
          </p:cNvSpPr>
          <p:nvPr>
            <p:ph type="title"/>
          </p:nvPr>
        </p:nvSpPr>
        <p:spPr/>
        <p:txBody>
          <a:bodyPr/>
          <a:lstStyle/>
          <a:p>
            <a:pPr algn="ctr"/>
            <a:r>
              <a:rPr lang="en-US" b="1" dirty="0"/>
              <a:t>Campaigns against Greeks</a:t>
            </a:r>
          </a:p>
        </p:txBody>
      </p:sp>
      <p:sp>
        <p:nvSpPr>
          <p:cNvPr id="3" name="Content Placeholder 2">
            <a:extLst>
              <a:ext uri="{FF2B5EF4-FFF2-40B4-BE49-F238E27FC236}">
                <a16:creationId xmlns:a16="http://schemas.microsoft.com/office/drawing/2014/main" id="{34433112-AE19-F56B-72BA-A2513716969F}"/>
              </a:ext>
            </a:extLst>
          </p:cNvPr>
          <p:cNvSpPr>
            <a:spLocks noGrp="1"/>
          </p:cNvSpPr>
          <p:nvPr>
            <p:ph idx="1"/>
          </p:nvPr>
        </p:nvSpPr>
        <p:spPr>
          <a:xfrm>
            <a:off x="154545" y="1845734"/>
            <a:ext cx="11745533" cy="5012266"/>
          </a:xfrm>
        </p:spPr>
        <p:txBody>
          <a:bodyPr>
            <a:normAutofit lnSpcReduction="10000"/>
          </a:bodyPr>
          <a:lstStyle/>
          <a:p>
            <a:pPr algn="ctr"/>
            <a:r>
              <a:rPr lang="en-AU" sz="2400" b="0" i="0" dirty="0">
                <a:solidFill>
                  <a:srgbClr val="000000"/>
                </a:solidFill>
                <a:effectLst/>
                <a:latin typeface="Lato" panose="020F0502020204030203" pitchFamily="34" charset="0"/>
              </a:rPr>
              <a:t>In 358 BC, Philip became involved in a conflict with Athens over the city of Amphipolis. In the same year, Philip captured was able to capture the city, and took control of its gold and silver mines.  Then, in 357 BC, Philip conquered the northern Greek cities of </a:t>
            </a:r>
            <a:r>
              <a:rPr lang="en-AU" sz="2400" b="0" i="0" dirty="0" err="1">
                <a:solidFill>
                  <a:srgbClr val="000000"/>
                </a:solidFill>
                <a:effectLst/>
                <a:latin typeface="Lato" panose="020F0502020204030203" pitchFamily="34" charset="0"/>
              </a:rPr>
              <a:t>Pydna</a:t>
            </a:r>
            <a:r>
              <a:rPr lang="en-AU" sz="2400" b="0" i="0" dirty="0">
                <a:solidFill>
                  <a:srgbClr val="000000"/>
                </a:solidFill>
                <a:effectLst/>
                <a:latin typeface="Lato" panose="020F0502020204030203" pitchFamily="34" charset="0"/>
              </a:rPr>
              <a:t> in 357 BC and Potidaea in 356 BC. </a:t>
            </a:r>
          </a:p>
          <a:p>
            <a:pPr algn="ctr"/>
            <a:r>
              <a:rPr lang="en-AU" sz="2400" b="0" i="0" dirty="0">
                <a:solidFill>
                  <a:srgbClr val="000000"/>
                </a:solidFill>
                <a:effectLst/>
                <a:latin typeface="Lato" panose="020F0502020204030203" pitchFamily="34" charset="0"/>
              </a:rPr>
              <a:t>This led to the Third Sacred War, which was fought between </a:t>
            </a:r>
            <a:r>
              <a:rPr lang="en-AU" sz="2400" b="0" i="0" dirty="0" err="1">
                <a:solidFill>
                  <a:srgbClr val="000000"/>
                </a:solidFill>
                <a:effectLst/>
                <a:latin typeface="Lato" panose="020F0502020204030203" pitchFamily="34" charset="0"/>
              </a:rPr>
              <a:t>Amphictyonic</a:t>
            </a:r>
            <a:r>
              <a:rPr lang="en-AU" sz="2400" b="0" i="0" dirty="0">
                <a:solidFill>
                  <a:srgbClr val="000000"/>
                </a:solidFill>
                <a:effectLst/>
                <a:latin typeface="Lato" panose="020F0502020204030203" pitchFamily="34" charset="0"/>
              </a:rPr>
              <a:t> League of northern Greek city states and the </a:t>
            </a:r>
            <a:r>
              <a:rPr lang="en-AU" sz="2400" b="0" i="0" dirty="0" err="1">
                <a:solidFill>
                  <a:srgbClr val="000000"/>
                </a:solidFill>
                <a:effectLst/>
                <a:latin typeface="Lato" panose="020F0502020204030203" pitchFamily="34" charset="0"/>
              </a:rPr>
              <a:t>Phocians</a:t>
            </a:r>
            <a:r>
              <a:rPr lang="en-AU" sz="2400" b="0" i="0" dirty="0">
                <a:solidFill>
                  <a:srgbClr val="000000"/>
                </a:solidFill>
                <a:effectLst/>
                <a:latin typeface="Lato" panose="020F0502020204030203" pitchFamily="34" charset="0"/>
              </a:rPr>
              <a:t>, who had seized control of the Delphic Oracle. The </a:t>
            </a:r>
            <a:r>
              <a:rPr lang="en-AU" sz="2400" b="0" i="0" dirty="0" err="1">
                <a:solidFill>
                  <a:srgbClr val="000000"/>
                </a:solidFill>
                <a:effectLst/>
                <a:latin typeface="Lato" panose="020F0502020204030203" pitchFamily="34" charset="0"/>
              </a:rPr>
              <a:t>Amphictyonic</a:t>
            </a:r>
            <a:r>
              <a:rPr lang="en-AU" sz="2400" b="0" i="0" dirty="0">
                <a:solidFill>
                  <a:srgbClr val="000000"/>
                </a:solidFill>
                <a:effectLst/>
                <a:latin typeface="Lato" panose="020F0502020204030203" pitchFamily="34" charset="0"/>
              </a:rPr>
              <a:t> League, which was led by the city of Thebes, had asked Philip to assist their attacks, while the </a:t>
            </a:r>
            <a:r>
              <a:rPr lang="en-AU" sz="2400" b="0" i="0" dirty="0" err="1">
                <a:solidFill>
                  <a:srgbClr val="000000"/>
                </a:solidFill>
                <a:effectLst/>
                <a:latin typeface="Lato" panose="020F0502020204030203" pitchFamily="34" charset="0"/>
              </a:rPr>
              <a:t>Phocians</a:t>
            </a:r>
            <a:r>
              <a:rPr lang="en-AU" sz="2400" b="0" i="0" dirty="0">
                <a:solidFill>
                  <a:srgbClr val="000000"/>
                </a:solidFill>
                <a:effectLst/>
                <a:latin typeface="Lato" panose="020F0502020204030203" pitchFamily="34" charset="0"/>
              </a:rPr>
              <a:t> had asked Athens to be their ally. After a series of battles, where both sides suffered defeated, the various city-states were nearing exhaustion and the war ended in 346 BC. By the war's end, Philip had significantly expanded his control over northern Greece, and he had become the most powerful man in Greece.  </a:t>
            </a:r>
          </a:p>
          <a:p>
            <a:pPr algn="ctr"/>
            <a:r>
              <a:rPr lang="en-AU" sz="2400" b="0" i="0" dirty="0">
                <a:solidFill>
                  <a:srgbClr val="000000"/>
                </a:solidFill>
                <a:effectLst/>
                <a:latin typeface="Lato" panose="020F0502020204030203" pitchFamily="34" charset="0"/>
              </a:rPr>
              <a:t>However, a series of battles had taken a physical toll on Philip. He had lost one of his eyes, broken a shoulder, and was crippled in one leg.</a:t>
            </a:r>
          </a:p>
        </p:txBody>
      </p:sp>
    </p:spTree>
    <p:extLst>
      <p:ext uri="{BB962C8B-B14F-4D97-AF65-F5344CB8AC3E}">
        <p14:creationId xmlns:p14="http://schemas.microsoft.com/office/powerpoint/2010/main" val="249283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F5-9994-CFD4-492A-18F66DA08F8D}"/>
              </a:ext>
            </a:extLst>
          </p:cNvPr>
          <p:cNvSpPr>
            <a:spLocks noGrp="1"/>
          </p:cNvSpPr>
          <p:nvPr>
            <p:ph type="title"/>
          </p:nvPr>
        </p:nvSpPr>
        <p:spPr/>
        <p:txBody>
          <a:bodyPr/>
          <a:lstStyle/>
          <a:p>
            <a:pPr algn="ctr"/>
            <a:r>
              <a:rPr lang="en-US" b="1" dirty="0"/>
              <a:t>Battle of Chaeronea</a:t>
            </a:r>
          </a:p>
        </p:txBody>
      </p:sp>
      <p:sp>
        <p:nvSpPr>
          <p:cNvPr id="3" name="Content Placeholder 2">
            <a:extLst>
              <a:ext uri="{FF2B5EF4-FFF2-40B4-BE49-F238E27FC236}">
                <a16:creationId xmlns:a16="http://schemas.microsoft.com/office/drawing/2014/main" id="{34433112-AE19-F56B-72BA-A2513716969F}"/>
              </a:ext>
            </a:extLst>
          </p:cNvPr>
          <p:cNvSpPr>
            <a:spLocks noGrp="1"/>
          </p:cNvSpPr>
          <p:nvPr>
            <p:ph idx="1"/>
          </p:nvPr>
        </p:nvSpPr>
        <p:spPr>
          <a:xfrm>
            <a:off x="218941" y="1845734"/>
            <a:ext cx="11681138" cy="5012266"/>
          </a:xfrm>
        </p:spPr>
        <p:txBody>
          <a:bodyPr>
            <a:normAutofit/>
          </a:bodyPr>
          <a:lstStyle/>
          <a:p>
            <a:pPr algn="ctr"/>
            <a:r>
              <a:rPr lang="en-AU" b="0" i="0" dirty="0">
                <a:solidFill>
                  <a:srgbClr val="000000"/>
                </a:solidFill>
                <a:effectLst/>
                <a:latin typeface="Lato" panose="020F0502020204030203" pitchFamily="34" charset="0"/>
              </a:rPr>
              <a:t>The speed and effectiveness with which Philip had risen to power scared and worried the other Greek city-states. In Athens, a famous politician, called Demosthenes, began to give a series of speeches calling for the Greeks to unite and stop Philip. </a:t>
            </a:r>
          </a:p>
          <a:p>
            <a:pPr algn="ctr"/>
            <a:r>
              <a:rPr lang="en-AU" b="0" i="0" dirty="0">
                <a:solidFill>
                  <a:srgbClr val="000000"/>
                </a:solidFill>
                <a:effectLst/>
                <a:latin typeface="Lato" panose="020F0502020204030203" pitchFamily="34" charset="0"/>
              </a:rPr>
              <a:t>In 339 BC, Athens, along with Thebes and several other city-states formed an alliance against Macedon. The following year, the two armies met at Chaeronea in Boeotia. The battle was fought on a hot day in August. Despite being outnumbered by around 20%, the Macedonian phalanx prevailed against their opponents.  </a:t>
            </a:r>
          </a:p>
          <a:p>
            <a:pPr algn="ctr"/>
            <a:r>
              <a:rPr lang="en-AU" b="0" i="0" dirty="0">
                <a:solidFill>
                  <a:srgbClr val="000000"/>
                </a:solidFill>
                <a:effectLst/>
                <a:latin typeface="Lato" panose="020F0502020204030203" pitchFamily="34" charset="0"/>
              </a:rPr>
              <a:t>Philp's son, Alexander (who would later become Alexander the Great), played a key role in the victory. After the battle, all of Greece was effectively under Philip's control. This victory solidified Macedon's position as the leading power in Greece. </a:t>
            </a:r>
          </a:p>
          <a:p>
            <a:pPr algn="ctr"/>
            <a:r>
              <a:rPr lang="en-AU" b="0" i="0" dirty="0">
                <a:solidFill>
                  <a:srgbClr val="000000"/>
                </a:solidFill>
                <a:effectLst/>
                <a:latin typeface="Lato" panose="020F0502020204030203" pitchFamily="34" charset="0"/>
              </a:rPr>
              <a:t>In 337 BC, at the PanHellenic Congress that followed the battle, Philip was declared the leader of all Greece. He was given the title of "Hegemon", meaning "leader" of an alliance called the League of Corinth. In return for his leadership, Philip promised to lead a joint Greek expedition to invade and conquer Persia. </a:t>
            </a:r>
          </a:p>
        </p:txBody>
      </p:sp>
    </p:spTree>
    <p:extLst>
      <p:ext uri="{BB962C8B-B14F-4D97-AF65-F5344CB8AC3E}">
        <p14:creationId xmlns:p14="http://schemas.microsoft.com/office/powerpoint/2010/main" val="348115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F5-9994-CFD4-492A-18F66DA08F8D}"/>
              </a:ext>
            </a:extLst>
          </p:cNvPr>
          <p:cNvSpPr>
            <a:spLocks noGrp="1"/>
          </p:cNvSpPr>
          <p:nvPr>
            <p:ph type="title"/>
          </p:nvPr>
        </p:nvSpPr>
        <p:spPr/>
        <p:txBody>
          <a:bodyPr/>
          <a:lstStyle/>
          <a:p>
            <a:pPr algn="ctr"/>
            <a:r>
              <a:rPr lang="en-US" b="1" dirty="0"/>
              <a:t>Marriages and Family</a:t>
            </a:r>
          </a:p>
        </p:txBody>
      </p:sp>
      <p:sp>
        <p:nvSpPr>
          <p:cNvPr id="3" name="Content Placeholder 2">
            <a:extLst>
              <a:ext uri="{FF2B5EF4-FFF2-40B4-BE49-F238E27FC236}">
                <a16:creationId xmlns:a16="http://schemas.microsoft.com/office/drawing/2014/main" id="{34433112-AE19-F56B-72BA-A2513716969F}"/>
              </a:ext>
            </a:extLst>
          </p:cNvPr>
          <p:cNvSpPr>
            <a:spLocks noGrp="1"/>
          </p:cNvSpPr>
          <p:nvPr>
            <p:ph idx="1"/>
          </p:nvPr>
        </p:nvSpPr>
        <p:spPr>
          <a:xfrm>
            <a:off x="347729" y="1845734"/>
            <a:ext cx="11642501" cy="4915674"/>
          </a:xfrm>
        </p:spPr>
        <p:txBody>
          <a:bodyPr>
            <a:normAutofit/>
          </a:bodyPr>
          <a:lstStyle/>
          <a:p>
            <a:pPr algn="ctr"/>
            <a:r>
              <a:rPr lang="en-AU" sz="2400" b="0" i="0" dirty="0">
                <a:solidFill>
                  <a:srgbClr val="000000"/>
                </a:solidFill>
                <a:effectLst/>
                <a:latin typeface="Lato" panose="020F0502020204030203" pitchFamily="34" charset="0"/>
              </a:rPr>
              <a:t>In 357 BC, Philip married Olympias, a princess of Epirus. This was an important diplomatic marriage, as it allied Macedon with Epirus. Olympias was a strong and politically astute woman, who is said to have exerted a great deal of influence over her husband. However, this also made her a very controversial figure, and she earned a reputation for being ruthless and ambitious. </a:t>
            </a:r>
          </a:p>
          <a:p>
            <a:pPr algn="ctr"/>
            <a:r>
              <a:rPr lang="en-AU" sz="2400" b="0" i="0" dirty="0">
                <a:solidFill>
                  <a:srgbClr val="000000"/>
                </a:solidFill>
                <a:effectLst/>
                <a:latin typeface="Lato" panose="020F0502020204030203" pitchFamily="34" charset="0"/>
              </a:rPr>
              <a:t>The couple had four children together: Alexander (who would later become Alexander the Great), Cleopatra, James, and Philip. </a:t>
            </a:r>
          </a:p>
          <a:p>
            <a:pPr algn="ctr"/>
            <a:r>
              <a:rPr lang="en-AU" sz="2400" b="0" i="0" dirty="0">
                <a:solidFill>
                  <a:srgbClr val="000000"/>
                </a:solidFill>
                <a:effectLst/>
                <a:latin typeface="Lato" panose="020F0502020204030203" pitchFamily="34" charset="0"/>
              </a:rPr>
              <a:t>In 337 BC, after the Battle of Chaeronea, Philip married Cleopatra Eurydice. However, the new marriage caused tension between Philip, Olympias and Alexander. At the wedding celebration, Alexander became angry at his father's embarrassing drunkenness and publicly voiced his frustrations. Because of his remarks, he and his mother were both exiled from Macedon for a short time: she in Epirus and he in Illyria.</a:t>
            </a:r>
          </a:p>
        </p:txBody>
      </p:sp>
    </p:spTree>
    <p:extLst>
      <p:ext uri="{BB962C8B-B14F-4D97-AF65-F5344CB8AC3E}">
        <p14:creationId xmlns:p14="http://schemas.microsoft.com/office/powerpoint/2010/main" val="427775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DF5-9994-CFD4-492A-18F66DA08F8D}"/>
              </a:ext>
            </a:extLst>
          </p:cNvPr>
          <p:cNvSpPr>
            <a:spLocks noGrp="1"/>
          </p:cNvSpPr>
          <p:nvPr>
            <p:ph type="title"/>
          </p:nvPr>
        </p:nvSpPr>
        <p:spPr/>
        <p:txBody>
          <a:bodyPr/>
          <a:lstStyle/>
          <a:p>
            <a:pPr algn="ctr"/>
            <a:r>
              <a:rPr lang="en-US" b="1" dirty="0"/>
              <a:t>Death</a:t>
            </a:r>
          </a:p>
        </p:txBody>
      </p:sp>
      <p:sp>
        <p:nvSpPr>
          <p:cNvPr id="3" name="Content Placeholder 2">
            <a:extLst>
              <a:ext uri="{FF2B5EF4-FFF2-40B4-BE49-F238E27FC236}">
                <a16:creationId xmlns:a16="http://schemas.microsoft.com/office/drawing/2014/main" id="{34433112-AE19-F56B-72BA-A2513716969F}"/>
              </a:ext>
            </a:extLst>
          </p:cNvPr>
          <p:cNvSpPr>
            <a:spLocks noGrp="1"/>
          </p:cNvSpPr>
          <p:nvPr>
            <p:ph idx="1"/>
          </p:nvPr>
        </p:nvSpPr>
        <p:spPr>
          <a:xfrm>
            <a:off x="257577" y="1845734"/>
            <a:ext cx="11681138" cy="4297490"/>
          </a:xfrm>
        </p:spPr>
        <p:txBody>
          <a:bodyPr>
            <a:normAutofit lnSpcReduction="10000"/>
          </a:bodyPr>
          <a:lstStyle/>
          <a:p>
            <a:pPr algn="ctr"/>
            <a:r>
              <a:rPr lang="en-AU" sz="2400" b="0" i="0" dirty="0">
                <a:solidFill>
                  <a:srgbClr val="000000"/>
                </a:solidFill>
                <a:effectLst/>
                <a:latin typeface="Lato" panose="020F0502020204030203" pitchFamily="34" charset="0"/>
              </a:rPr>
              <a:t>After his victory at Chaeronea, Philip turned his attention to a potential invasion of Persia, which he saw as the next major threat to Macedon. However, in 336 BC, was assassinated by one of his bodyguards, Pausanias, before he could launch his invasion. Philip was 46 years old when he died. </a:t>
            </a:r>
          </a:p>
          <a:p>
            <a:pPr algn="ctr"/>
            <a:r>
              <a:rPr lang="en-AU" sz="2400" b="0" i="0" dirty="0">
                <a:solidFill>
                  <a:srgbClr val="000000"/>
                </a:solidFill>
                <a:effectLst/>
                <a:latin typeface="Lato" panose="020F0502020204030203" pitchFamily="34" charset="0"/>
              </a:rPr>
              <a:t>His son Alexander succeeded him as king and went on to become one of the most famous rulers in history. Alexander would use Philip's military developments in order to carry out the planned invasion of Persia.</a:t>
            </a:r>
          </a:p>
          <a:p>
            <a:pPr algn="ctr"/>
            <a:r>
              <a:rPr lang="en-AU" sz="2400" b="0" i="0" dirty="0">
                <a:solidFill>
                  <a:srgbClr val="000000"/>
                </a:solidFill>
                <a:effectLst/>
                <a:latin typeface="Lato" panose="020F0502020204030203" pitchFamily="34" charset="0"/>
              </a:rPr>
              <a:t>During his lifetime, Philip transformed Macedon from a small kingdom on the fringe of the Greek world into the most powerful state in Greece. He left a lasting legacy as one of the most successful kings of Macedon. He was a skilled military leader and strategist, and he helped to expand Macedon's territory and influence. He also laid the foundations for Alexander's later conquests by uniting the Greek city-states under Macedonian rule. Philip II was truly one of the greatest rulers of his time.</a:t>
            </a:r>
          </a:p>
        </p:txBody>
      </p:sp>
    </p:spTree>
    <p:extLst>
      <p:ext uri="{BB962C8B-B14F-4D97-AF65-F5344CB8AC3E}">
        <p14:creationId xmlns:p14="http://schemas.microsoft.com/office/powerpoint/2010/main" val="185401715"/>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8128</TotalTime>
  <Words>1456</Words>
  <Application>Microsoft Macintosh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Lato</vt:lpstr>
      <vt:lpstr>Retrospect</vt:lpstr>
      <vt:lpstr>Philip II of Macedon</vt:lpstr>
      <vt:lpstr>Philip II of Macedon</vt:lpstr>
      <vt:lpstr>ACTIVITY 1 – Comprehension Sheet </vt:lpstr>
      <vt:lpstr>Background Information</vt:lpstr>
      <vt:lpstr>Philip becomes King</vt:lpstr>
      <vt:lpstr>Campaigns against Greeks</vt:lpstr>
      <vt:lpstr>Battle of Chaeronea</vt:lpstr>
      <vt:lpstr>Marriages and Family</vt:lpstr>
      <vt:lpstr>Death</vt:lpstr>
      <vt:lpstr>ACTIVITY 2 - Video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347</cp:revision>
  <dcterms:created xsi:type="dcterms:W3CDTF">2022-07-13T05:26:46Z</dcterms:created>
  <dcterms:modified xsi:type="dcterms:W3CDTF">2023-06-13T04:01:12Z</dcterms:modified>
</cp:coreProperties>
</file>