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8"/>
  </p:notesMasterIdLst>
  <p:sldIdLst>
    <p:sldId id="283" r:id="rId2"/>
    <p:sldId id="284" r:id="rId3"/>
    <p:sldId id="285" r:id="rId4"/>
    <p:sldId id="286" r:id="rId5"/>
    <p:sldId id="287" r:id="rId6"/>
    <p:sldId id="288" r:id="rId7"/>
    <p:sldId id="289" r:id="rId8"/>
    <p:sldId id="290" r:id="rId9"/>
    <p:sldId id="274" r:id="rId10"/>
    <p:sldId id="275" r:id="rId11"/>
    <p:sldId id="276" r:id="rId12"/>
    <p:sldId id="277" r:id="rId13"/>
    <p:sldId id="278" r:id="rId14"/>
    <p:sldId id="291" r:id="rId15"/>
    <p:sldId id="292" r:id="rId16"/>
    <p:sldId id="29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47"/>
    <p:restoredTop sz="92332"/>
  </p:normalViewPr>
  <p:slideViewPr>
    <p:cSldViewPr snapToGrid="0" snapToObjects="1">
      <p:cViewPr varScale="1">
        <p:scale>
          <a:sx n="99" d="100"/>
          <a:sy n="99" d="100"/>
        </p:scale>
        <p:origin x="140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D7C0AA-B5AB-47A8-97FA-C41F82C918A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31F3B79-ABB9-4198-A416-ED060BECC0EF}">
      <dgm:prSet/>
      <dgm:spPr/>
      <dgm:t>
        <a:bodyPr/>
        <a:lstStyle/>
        <a:p>
          <a:r>
            <a:rPr lang="en-AU" dirty="0">
              <a:solidFill>
                <a:schemeClr val="tx1"/>
              </a:solidFill>
            </a:rPr>
            <a:t>Philip led a force of 30,000 infantry and 2,000 cavalry</a:t>
          </a:r>
          <a:endParaRPr lang="en-US" dirty="0">
            <a:solidFill>
              <a:schemeClr val="tx1"/>
            </a:solidFill>
          </a:endParaRPr>
        </a:p>
      </dgm:t>
    </dgm:pt>
    <dgm:pt modelId="{0D739F1B-0410-4264-B7B8-3A3029795BC5}" type="parTrans" cxnId="{712C75A3-0A7F-49F1-AC63-4C8BC7483ADE}">
      <dgm:prSet/>
      <dgm:spPr/>
      <dgm:t>
        <a:bodyPr/>
        <a:lstStyle/>
        <a:p>
          <a:endParaRPr lang="en-US"/>
        </a:p>
      </dgm:t>
    </dgm:pt>
    <dgm:pt modelId="{4215C7A3-2AC5-4316-9005-2421B951E19E}" type="sibTrans" cxnId="{712C75A3-0A7F-49F1-AC63-4C8BC7483ADE}">
      <dgm:prSet/>
      <dgm:spPr/>
      <dgm:t>
        <a:bodyPr/>
        <a:lstStyle/>
        <a:p>
          <a:endParaRPr lang="en-US"/>
        </a:p>
      </dgm:t>
    </dgm:pt>
    <dgm:pt modelId="{49964A73-D10E-431E-B900-36DEA03461F5}">
      <dgm:prSet/>
      <dgm:spPr/>
      <dgm:t>
        <a:bodyPr/>
        <a:lstStyle/>
        <a:p>
          <a:r>
            <a:rPr lang="en-AU">
              <a:solidFill>
                <a:schemeClr val="tx1"/>
              </a:solidFill>
            </a:rPr>
            <a:t>The Greek cities of Athens, Thebes, Corinth and others, had 35,000 infantry</a:t>
          </a:r>
          <a:endParaRPr lang="en-US">
            <a:solidFill>
              <a:schemeClr val="tx1"/>
            </a:solidFill>
          </a:endParaRPr>
        </a:p>
      </dgm:t>
    </dgm:pt>
    <dgm:pt modelId="{713F907D-196D-4DB0-9707-3B3251646EF1}" type="parTrans" cxnId="{73846888-5BB8-43F4-B246-050020BEC2D6}">
      <dgm:prSet/>
      <dgm:spPr/>
      <dgm:t>
        <a:bodyPr/>
        <a:lstStyle/>
        <a:p>
          <a:endParaRPr lang="en-US"/>
        </a:p>
      </dgm:t>
    </dgm:pt>
    <dgm:pt modelId="{5C02F385-ABB6-47A3-A8EA-7F3D83C7C18F}" type="sibTrans" cxnId="{73846888-5BB8-43F4-B246-050020BEC2D6}">
      <dgm:prSet/>
      <dgm:spPr/>
      <dgm:t>
        <a:bodyPr/>
        <a:lstStyle/>
        <a:p>
          <a:endParaRPr lang="en-US"/>
        </a:p>
      </dgm:t>
    </dgm:pt>
    <dgm:pt modelId="{9B0F8736-5F76-432C-B78B-242E73F924A2}">
      <dgm:prSet/>
      <dgm:spPr/>
      <dgm:t>
        <a:bodyPr/>
        <a:lstStyle/>
        <a:p>
          <a:r>
            <a:rPr lang="en-AU">
              <a:solidFill>
                <a:schemeClr val="tx1"/>
              </a:solidFill>
            </a:rPr>
            <a:t>This included the Theban ‘Sacred Band’, an elite force of 300 fighters</a:t>
          </a:r>
          <a:endParaRPr lang="en-US">
            <a:solidFill>
              <a:schemeClr val="tx1"/>
            </a:solidFill>
          </a:endParaRPr>
        </a:p>
      </dgm:t>
    </dgm:pt>
    <dgm:pt modelId="{14C06E66-DB89-4E8D-837C-BF474D497BA4}" type="parTrans" cxnId="{67734046-5118-407A-92A3-3CFC7AEC0462}">
      <dgm:prSet/>
      <dgm:spPr/>
      <dgm:t>
        <a:bodyPr/>
        <a:lstStyle/>
        <a:p>
          <a:endParaRPr lang="en-US"/>
        </a:p>
      </dgm:t>
    </dgm:pt>
    <dgm:pt modelId="{D5FD4190-E2BF-416A-8982-29F74BE051B7}" type="sibTrans" cxnId="{67734046-5118-407A-92A3-3CFC7AEC0462}">
      <dgm:prSet/>
      <dgm:spPr/>
      <dgm:t>
        <a:bodyPr/>
        <a:lstStyle/>
        <a:p>
          <a:endParaRPr lang="en-US"/>
        </a:p>
      </dgm:t>
    </dgm:pt>
    <dgm:pt modelId="{8BC1DE4E-2A8D-514D-B600-986F914639B2}" type="pres">
      <dgm:prSet presAssocID="{B4D7C0AA-B5AB-47A8-97FA-C41F82C918AD}" presName="linear" presStyleCnt="0">
        <dgm:presLayoutVars>
          <dgm:animLvl val="lvl"/>
          <dgm:resizeHandles val="exact"/>
        </dgm:presLayoutVars>
      </dgm:prSet>
      <dgm:spPr/>
    </dgm:pt>
    <dgm:pt modelId="{071E5B0B-F0D2-E645-A6F5-D878EC172E93}" type="pres">
      <dgm:prSet presAssocID="{C31F3B79-ABB9-4198-A416-ED060BECC0EF}" presName="parentText" presStyleLbl="node1" presStyleIdx="0" presStyleCnt="3">
        <dgm:presLayoutVars>
          <dgm:chMax val="0"/>
          <dgm:bulletEnabled val="1"/>
        </dgm:presLayoutVars>
      </dgm:prSet>
      <dgm:spPr/>
    </dgm:pt>
    <dgm:pt modelId="{9C890A09-54AD-0149-8A88-85B5BB20C564}" type="pres">
      <dgm:prSet presAssocID="{4215C7A3-2AC5-4316-9005-2421B951E19E}" presName="spacer" presStyleCnt="0"/>
      <dgm:spPr/>
    </dgm:pt>
    <dgm:pt modelId="{B274FE58-FE95-254B-98BF-64E607473C98}" type="pres">
      <dgm:prSet presAssocID="{49964A73-D10E-431E-B900-36DEA03461F5}" presName="parentText" presStyleLbl="node1" presStyleIdx="1" presStyleCnt="3">
        <dgm:presLayoutVars>
          <dgm:chMax val="0"/>
          <dgm:bulletEnabled val="1"/>
        </dgm:presLayoutVars>
      </dgm:prSet>
      <dgm:spPr/>
    </dgm:pt>
    <dgm:pt modelId="{9652DE89-C2E5-C247-8F76-D809F364FAD0}" type="pres">
      <dgm:prSet presAssocID="{5C02F385-ABB6-47A3-A8EA-7F3D83C7C18F}" presName="spacer" presStyleCnt="0"/>
      <dgm:spPr/>
    </dgm:pt>
    <dgm:pt modelId="{BB34DA3F-2DCB-9944-AD4F-D083850C7BC9}" type="pres">
      <dgm:prSet presAssocID="{9B0F8736-5F76-432C-B78B-242E73F924A2}" presName="parentText" presStyleLbl="node1" presStyleIdx="2" presStyleCnt="3">
        <dgm:presLayoutVars>
          <dgm:chMax val="0"/>
          <dgm:bulletEnabled val="1"/>
        </dgm:presLayoutVars>
      </dgm:prSet>
      <dgm:spPr/>
    </dgm:pt>
  </dgm:ptLst>
  <dgm:cxnLst>
    <dgm:cxn modelId="{2959192B-656A-4A4F-AFC9-2075D5DA67BE}" type="presOf" srcId="{49964A73-D10E-431E-B900-36DEA03461F5}" destId="{B274FE58-FE95-254B-98BF-64E607473C98}" srcOrd="0" destOrd="0" presId="urn:microsoft.com/office/officeart/2005/8/layout/vList2"/>
    <dgm:cxn modelId="{67734046-5118-407A-92A3-3CFC7AEC0462}" srcId="{B4D7C0AA-B5AB-47A8-97FA-C41F82C918AD}" destId="{9B0F8736-5F76-432C-B78B-242E73F924A2}" srcOrd="2" destOrd="0" parTransId="{14C06E66-DB89-4E8D-837C-BF474D497BA4}" sibTransId="{D5FD4190-E2BF-416A-8982-29F74BE051B7}"/>
    <dgm:cxn modelId="{73846888-5BB8-43F4-B246-050020BEC2D6}" srcId="{B4D7C0AA-B5AB-47A8-97FA-C41F82C918AD}" destId="{49964A73-D10E-431E-B900-36DEA03461F5}" srcOrd="1" destOrd="0" parTransId="{713F907D-196D-4DB0-9707-3B3251646EF1}" sibTransId="{5C02F385-ABB6-47A3-A8EA-7F3D83C7C18F}"/>
    <dgm:cxn modelId="{FEF88992-E384-7349-BCFA-3C7D7FA86CD9}" type="presOf" srcId="{C31F3B79-ABB9-4198-A416-ED060BECC0EF}" destId="{071E5B0B-F0D2-E645-A6F5-D878EC172E93}" srcOrd="0" destOrd="0" presId="urn:microsoft.com/office/officeart/2005/8/layout/vList2"/>
    <dgm:cxn modelId="{712C75A3-0A7F-49F1-AC63-4C8BC7483ADE}" srcId="{B4D7C0AA-B5AB-47A8-97FA-C41F82C918AD}" destId="{C31F3B79-ABB9-4198-A416-ED060BECC0EF}" srcOrd="0" destOrd="0" parTransId="{0D739F1B-0410-4264-B7B8-3A3029795BC5}" sibTransId="{4215C7A3-2AC5-4316-9005-2421B951E19E}"/>
    <dgm:cxn modelId="{6A826DB5-824A-9546-A806-D739C97F15DD}" type="presOf" srcId="{B4D7C0AA-B5AB-47A8-97FA-C41F82C918AD}" destId="{8BC1DE4E-2A8D-514D-B600-986F914639B2}" srcOrd="0" destOrd="0" presId="urn:microsoft.com/office/officeart/2005/8/layout/vList2"/>
    <dgm:cxn modelId="{8D400AF9-AFEB-4541-9CD7-E47F35E1D86D}" type="presOf" srcId="{9B0F8736-5F76-432C-B78B-242E73F924A2}" destId="{BB34DA3F-2DCB-9944-AD4F-D083850C7BC9}" srcOrd="0" destOrd="0" presId="urn:microsoft.com/office/officeart/2005/8/layout/vList2"/>
    <dgm:cxn modelId="{3AACAA76-EC83-3045-BB71-748FB26FFADA}" type="presParOf" srcId="{8BC1DE4E-2A8D-514D-B600-986F914639B2}" destId="{071E5B0B-F0D2-E645-A6F5-D878EC172E93}" srcOrd="0" destOrd="0" presId="urn:microsoft.com/office/officeart/2005/8/layout/vList2"/>
    <dgm:cxn modelId="{93B0DF17-8D27-0A4F-8FC6-E2A6F7BF230F}" type="presParOf" srcId="{8BC1DE4E-2A8D-514D-B600-986F914639B2}" destId="{9C890A09-54AD-0149-8A88-85B5BB20C564}" srcOrd="1" destOrd="0" presId="urn:microsoft.com/office/officeart/2005/8/layout/vList2"/>
    <dgm:cxn modelId="{0361EA06-2DD8-C349-84B9-AEABFA6676E4}" type="presParOf" srcId="{8BC1DE4E-2A8D-514D-B600-986F914639B2}" destId="{B274FE58-FE95-254B-98BF-64E607473C98}" srcOrd="2" destOrd="0" presId="urn:microsoft.com/office/officeart/2005/8/layout/vList2"/>
    <dgm:cxn modelId="{E1F8CD2E-E632-FF45-9D43-D30883A078C8}" type="presParOf" srcId="{8BC1DE4E-2A8D-514D-B600-986F914639B2}" destId="{9652DE89-C2E5-C247-8F76-D809F364FAD0}" srcOrd="3" destOrd="0" presId="urn:microsoft.com/office/officeart/2005/8/layout/vList2"/>
    <dgm:cxn modelId="{437D3FD1-BB15-0C4D-AEE6-7D21CC42BFDF}" type="presParOf" srcId="{8BC1DE4E-2A8D-514D-B600-986F914639B2}" destId="{BB34DA3F-2DCB-9944-AD4F-D083850C7BC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104022-6D76-496A-824B-459CD162DCE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7605BA2-7CA3-4B3F-826C-AF98E8AC01D9}">
      <dgm:prSet/>
      <dgm:spPr/>
      <dgm:t>
        <a:bodyPr/>
        <a:lstStyle/>
        <a:p>
          <a:r>
            <a:rPr lang="en-AU"/>
            <a:t>Philip made peace with the cities and installed garrisons</a:t>
          </a:r>
          <a:endParaRPr lang="en-US"/>
        </a:p>
      </dgm:t>
    </dgm:pt>
    <dgm:pt modelId="{3CCD989E-15DB-4331-B3C9-E15D73C75077}" type="parTrans" cxnId="{705D81CF-C726-40B1-9944-A99865311891}">
      <dgm:prSet/>
      <dgm:spPr/>
      <dgm:t>
        <a:bodyPr/>
        <a:lstStyle/>
        <a:p>
          <a:endParaRPr lang="en-US"/>
        </a:p>
      </dgm:t>
    </dgm:pt>
    <dgm:pt modelId="{970B5E5D-D39D-42B1-BA1F-591DA5AFDEB0}" type="sibTrans" cxnId="{705D81CF-C726-40B1-9944-A99865311891}">
      <dgm:prSet/>
      <dgm:spPr/>
      <dgm:t>
        <a:bodyPr/>
        <a:lstStyle/>
        <a:p>
          <a:endParaRPr lang="en-US"/>
        </a:p>
      </dgm:t>
    </dgm:pt>
    <dgm:pt modelId="{F47D78C0-4A58-4253-8E24-F2530FB14E62}">
      <dgm:prSet/>
      <dgm:spPr/>
      <dgm:t>
        <a:bodyPr/>
        <a:lstStyle/>
        <a:p>
          <a:r>
            <a:rPr lang="en-AU"/>
            <a:t>In 337 BC, he establish the League of Corinth: an agreement of peace in Greece, and promises of military assistance against Persia</a:t>
          </a:r>
          <a:endParaRPr lang="en-US"/>
        </a:p>
      </dgm:t>
    </dgm:pt>
    <dgm:pt modelId="{121E8556-0EDC-4A0E-A2A7-E502695BA6CA}" type="parTrans" cxnId="{716B1B54-3DA2-46A9-8E5C-3C880308A35B}">
      <dgm:prSet/>
      <dgm:spPr/>
      <dgm:t>
        <a:bodyPr/>
        <a:lstStyle/>
        <a:p>
          <a:endParaRPr lang="en-US"/>
        </a:p>
      </dgm:t>
    </dgm:pt>
    <dgm:pt modelId="{238D7D49-B230-4D57-A2DA-BAFAE49AAF2C}" type="sibTrans" cxnId="{716B1B54-3DA2-46A9-8E5C-3C880308A35B}">
      <dgm:prSet/>
      <dgm:spPr/>
      <dgm:t>
        <a:bodyPr/>
        <a:lstStyle/>
        <a:p>
          <a:endParaRPr lang="en-US"/>
        </a:p>
      </dgm:t>
    </dgm:pt>
    <dgm:pt modelId="{4D4B04A3-1486-41CE-9272-54A15D54FA6F}">
      <dgm:prSet/>
      <dgm:spPr/>
      <dgm:t>
        <a:bodyPr/>
        <a:lstStyle/>
        <a:p>
          <a:r>
            <a:rPr lang="en-AU"/>
            <a:t>All </a:t>
          </a:r>
          <a:r>
            <a:rPr lang="en-AU" i="1"/>
            <a:t>poleis</a:t>
          </a:r>
          <a:r>
            <a:rPr lang="en-AU"/>
            <a:t> signed up to the league, except Sparta</a:t>
          </a:r>
          <a:endParaRPr lang="en-US"/>
        </a:p>
      </dgm:t>
    </dgm:pt>
    <dgm:pt modelId="{24D862E2-C5AB-44DD-B36E-AA3723017DB0}" type="parTrans" cxnId="{B6839D8F-EC93-42C0-9B5B-A34AF66C2107}">
      <dgm:prSet/>
      <dgm:spPr/>
      <dgm:t>
        <a:bodyPr/>
        <a:lstStyle/>
        <a:p>
          <a:endParaRPr lang="en-US"/>
        </a:p>
      </dgm:t>
    </dgm:pt>
    <dgm:pt modelId="{88D2AD0B-658A-492B-A40F-5AE5700B2732}" type="sibTrans" cxnId="{B6839D8F-EC93-42C0-9B5B-A34AF66C2107}">
      <dgm:prSet/>
      <dgm:spPr/>
      <dgm:t>
        <a:bodyPr/>
        <a:lstStyle/>
        <a:p>
          <a:endParaRPr lang="en-US"/>
        </a:p>
      </dgm:t>
    </dgm:pt>
    <dgm:pt modelId="{157AE890-52E3-441C-B3FB-E37356B91D42}">
      <dgm:prSet/>
      <dgm:spPr/>
      <dgm:t>
        <a:bodyPr/>
        <a:lstStyle/>
        <a:p>
          <a:r>
            <a:rPr lang="en-AU"/>
            <a:t>In 336 BC, Philip was assassinated by the captain of his bodyguards, Pausanias.</a:t>
          </a:r>
          <a:endParaRPr lang="en-US"/>
        </a:p>
      </dgm:t>
    </dgm:pt>
    <dgm:pt modelId="{009A0F57-ACAA-4102-AD4D-D01D9321B4BA}" type="parTrans" cxnId="{D5AE3236-62C1-4560-BC6B-D6626A947D1F}">
      <dgm:prSet/>
      <dgm:spPr/>
      <dgm:t>
        <a:bodyPr/>
        <a:lstStyle/>
        <a:p>
          <a:endParaRPr lang="en-US"/>
        </a:p>
      </dgm:t>
    </dgm:pt>
    <dgm:pt modelId="{1C08D74D-7868-42F7-B5D6-B36743C43BF1}" type="sibTrans" cxnId="{D5AE3236-62C1-4560-BC6B-D6626A947D1F}">
      <dgm:prSet/>
      <dgm:spPr/>
      <dgm:t>
        <a:bodyPr/>
        <a:lstStyle/>
        <a:p>
          <a:endParaRPr lang="en-US"/>
        </a:p>
      </dgm:t>
    </dgm:pt>
    <dgm:pt modelId="{47D873BC-1C13-41AD-9454-40135279FB8B}">
      <dgm:prSet/>
      <dgm:spPr/>
      <dgm:t>
        <a:bodyPr/>
        <a:lstStyle/>
        <a:p>
          <a:r>
            <a:rPr lang="en-AU"/>
            <a:t>Pausanias was  killed while trying to escape</a:t>
          </a:r>
          <a:endParaRPr lang="en-US"/>
        </a:p>
      </dgm:t>
    </dgm:pt>
    <dgm:pt modelId="{C20401AE-7F0D-4502-814F-033316803185}" type="parTrans" cxnId="{9A52805F-BAD7-4227-9131-1397AB2B872D}">
      <dgm:prSet/>
      <dgm:spPr/>
      <dgm:t>
        <a:bodyPr/>
        <a:lstStyle/>
        <a:p>
          <a:endParaRPr lang="en-US"/>
        </a:p>
      </dgm:t>
    </dgm:pt>
    <dgm:pt modelId="{237F40EA-E642-4A89-8A43-C3B87993003E}" type="sibTrans" cxnId="{9A52805F-BAD7-4227-9131-1397AB2B872D}">
      <dgm:prSet/>
      <dgm:spPr/>
      <dgm:t>
        <a:bodyPr/>
        <a:lstStyle/>
        <a:p>
          <a:endParaRPr lang="en-US"/>
        </a:p>
      </dgm:t>
    </dgm:pt>
    <dgm:pt modelId="{F768FB96-04B8-4ED1-B120-C2DA81A2B3CF}">
      <dgm:prSet/>
      <dgm:spPr/>
      <dgm:t>
        <a:bodyPr/>
        <a:lstStyle/>
        <a:p>
          <a:r>
            <a:rPr lang="en-AU"/>
            <a:t>Alexander was proclaimed king at the age of 20</a:t>
          </a:r>
          <a:endParaRPr lang="en-US"/>
        </a:p>
      </dgm:t>
    </dgm:pt>
    <dgm:pt modelId="{A06E7E07-98D3-4040-9B72-11838F5A5284}" type="parTrans" cxnId="{179F9676-A925-41DF-A363-27EBC9793EEE}">
      <dgm:prSet/>
      <dgm:spPr/>
      <dgm:t>
        <a:bodyPr/>
        <a:lstStyle/>
        <a:p>
          <a:endParaRPr lang="en-US"/>
        </a:p>
      </dgm:t>
    </dgm:pt>
    <dgm:pt modelId="{BF72F8B7-8B56-454C-B8B6-C74A3971ED73}" type="sibTrans" cxnId="{179F9676-A925-41DF-A363-27EBC9793EEE}">
      <dgm:prSet/>
      <dgm:spPr/>
      <dgm:t>
        <a:bodyPr/>
        <a:lstStyle/>
        <a:p>
          <a:endParaRPr lang="en-US"/>
        </a:p>
      </dgm:t>
    </dgm:pt>
    <dgm:pt modelId="{D9D21F3E-9E29-4028-9D4D-AE62731CD3E6}">
      <dgm:prSet/>
      <dgm:spPr/>
      <dgm:t>
        <a:bodyPr/>
        <a:lstStyle/>
        <a:p>
          <a:r>
            <a:rPr lang="en-AU"/>
            <a:t>Thrace and Greece revolted but Alexander moved quickly to suppress them</a:t>
          </a:r>
          <a:endParaRPr lang="en-US"/>
        </a:p>
      </dgm:t>
    </dgm:pt>
    <dgm:pt modelId="{E3B22B9B-3ED8-4828-955E-ACA1460C38A3}" type="parTrans" cxnId="{40020C75-0130-475F-B5A4-BB864ECC9418}">
      <dgm:prSet/>
      <dgm:spPr/>
      <dgm:t>
        <a:bodyPr/>
        <a:lstStyle/>
        <a:p>
          <a:endParaRPr lang="en-US"/>
        </a:p>
      </dgm:t>
    </dgm:pt>
    <dgm:pt modelId="{73A25689-D913-4039-95FC-9C9FA0107428}" type="sibTrans" cxnId="{40020C75-0130-475F-B5A4-BB864ECC9418}">
      <dgm:prSet/>
      <dgm:spPr/>
      <dgm:t>
        <a:bodyPr/>
        <a:lstStyle/>
        <a:p>
          <a:endParaRPr lang="en-US"/>
        </a:p>
      </dgm:t>
    </dgm:pt>
    <dgm:pt modelId="{BFBA8ABD-E34C-CD40-AD54-78FD5CD6868B}" type="pres">
      <dgm:prSet presAssocID="{A3104022-6D76-496A-824B-459CD162DCE4}" presName="linear" presStyleCnt="0">
        <dgm:presLayoutVars>
          <dgm:animLvl val="lvl"/>
          <dgm:resizeHandles val="exact"/>
        </dgm:presLayoutVars>
      </dgm:prSet>
      <dgm:spPr/>
    </dgm:pt>
    <dgm:pt modelId="{A2EFD83C-DC65-A542-8385-41091795E63C}" type="pres">
      <dgm:prSet presAssocID="{07605BA2-7CA3-4B3F-826C-AF98E8AC01D9}" presName="parentText" presStyleLbl="node1" presStyleIdx="0" presStyleCnt="7">
        <dgm:presLayoutVars>
          <dgm:chMax val="0"/>
          <dgm:bulletEnabled val="1"/>
        </dgm:presLayoutVars>
      </dgm:prSet>
      <dgm:spPr/>
    </dgm:pt>
    <dgm:pt modelId="{7C26B72C-3BA8-BA4D-8651-249905AF26B5}" type="pres">
      <dgm:prSet presAssocID="{970B5E5D-D39D-42B1-BA1F-591DA5AFDEB0}" presName="spacer" presStyleCnt="0"/>
      <dgm:spPr/>
    </dgm:pt>
    <dgm:pt modelId="{CB36F4B7-DC2B-8046-947E-A1A0CCFEAA01}" type="pres">
      <dgm:prSet presAssocID="{F47D78C0-4A58-4253-8E24-F2530FB14E62}" presName="parentText" presStyleLbl="node1" presStyleIdx="1" presStyleCnt="7">
        <dgm:presLayoutVars>
          <dgm:chMax val="0"/>
          <dgm:bulletEnabled val="1"/>
        </dgm:presLayoutVars>
      </dgm:prSet>
      <dgm:spPr/>
    </dgm:pt>
    <dgm:pt modelId="{46EEAE50-C907-1840-BBC0-0DEF409356B9}" type="pres">
      <dgm:prSet presAssocID="{238D7D49-B230-4D57-A2DA-BAFAE49AAF2C}" presName="spacer" presStyleCnt="0"/>
      <dgm:spPr/>
    </dgm:pt>
    <dgm:pt modelId="{B0A6A834-992D-2944-B25F-A098B9D5DE5A}" type="pres">
      <dgm:prSet presAssocID="{4D4B04A3-1486-41CE-9272-54A15D54FA6F}" presName="parentText" presStyleLbl="node1" presStyleIdx="2" presStyleCnt="7">
        <dgm:presLayoutVars>
          <dgm:chMax val="0"/>
          <dgm:bulletEnabled val="1"/>
        </dgm:presLayoutVars>
      </dgm:prSet>
      <dgm:spPr/>
    </dgm:pt>
    <dgm:pt modelId="{2BFEA240-83F3-BB4A-A7CE-B709BEF69464}" type="pres">
      <dgm:prSet presAssocID="{88D2AD0B-658A-492B-A40F-5AE5700B2732}" presName="spacer" presStyleCnt="0"/>
      <dgm:spPr/>
    </dgm:pt>
    <dgm:pt modelId="{6CA15B72-1770-2A4A-996C-CBDEC91C6552}" type="pres">
      <dgm:prSet presAssocID="{157AE890-52E3-441C-B3FB-E37356B91D42}" presName="parentText" presStyleLbl="node1" presStyleIdx="3" presStyleCnt="7">
        <dgm:presLayoutVars>
          <dgm:chMax val="0"/>
          <dgm:bulletEnabled val="1"/>
        </dgm:presLayoutVars>
      </dgm:prSet>
      <dgm:spPr/>
    </dgm:pt>
    <dgm:pt modelId="{6F949F76-A569-5949-B1B5-BD0B0603CECD}" type="pres">
      <dgm:prSet presAssocID="{1C08D74D-7868-42F7-B5D6-B36743C43BF1}" presName="spacer" presStyleCnt="0"/>
      <dgm:spPr/>
    </dgm:pt>
    <dgm:pt modelId="{90AB2391-D978-0C40-9DDE-6FC4F020D855}" type="pres">
      <dgm:prSet presAssocID="{47D873BC-1C13-41AD-9454-40135279FB8B}" presName="parentText" presStyleLbl="node1" presStyleIdx="4" presStyleCnt="7">
        <dgm:presLayoutVars>
          <dgm:chMax val="0"/>
          <dgm:bulletEnabled val="1"/>
        </dgm:presLayoutVars>
      </dgm:prSet>
      <dgm:spPr/>
    </dgm:pt>
    <dgm:pt modelId="{D2A0543E-9BB2-9C48-B623-E6D383442AEA}" type="pres">
      <dgm:prSet presAssocID="{237F40EA-E642-4A89-8A43-C3B87993003E}" presName="spacer" presStyleCnt="0"/>
      <dgm:spPr/>
    </dgm:pt>
    <dgm:pt modelId="{22A508E2-443F-9C4E-8018-33517EABDD7C}" type="pres">
      <dgm:prSet presAssocID="{F768FB96-04B8-4ED1-B120-C2DA81A2B3CF}" presName="parentText" presStyleLbl="node1" presStyleIdx="5" presStyleCnt="7">
        <dgm:presLayoutVars>
          <dgm:chMax val="0"/>
          <dgm:bulletEnabled val="1"/>
        </dgm:presLayoutVars>
      </dgm:prSet>
      <dgm:spPr/>
    </dgm:pt>
    <dgm:pt modelId="{66C6AA77-49C7-FC4E-9C0C-45236F504242}" type="pres">
      <dgm:prSet presAssocID="{BF72F8B7-8B56-454C-B8B6-C74A3971ED73}" presName="spacer" presStyleCnt="0"/>
      <dgm:spPr/>
    </dgm:pt>
    <dgm:pt modelId="{D033340B-21A8-4C43-A69B-15753DEDB1BB}" type="pres">
      <dgm:prSet presAssocID="{D9D21F3E-9E29-4028-9D4D-AE62731CD3E6}" presName="parentText" presStyleLbl="node1" presStyleIdx="6" presStyleCnt="7">
        <dgm:presLayoutVars>
          <dgm:chMax val="0"/>
          <dgm:bulletEnabled val="1"/>
        </dgm:presLayoutVars>
      </dgm:prSet>
      <dgm:spPr/>
    </dgm:pt>
  </dgm:ptLst>
  <dgm:cxnLst>
    <dgm:cxn modelId="{47BE2001-D691-EC45-8F81-F011FA19CCFB}" type="presOf" srcId="{4D4B04A3-1486-41CE-9272-54A15D54FA6F}" destId="{B0A6A834-992D-2944-B25F-A098B9D5DE5A}" srcOrd="0" destOrd="0" presId="urn:microsoft.com/office/officeart/2005/8/layout/vList2"/>
    <dgm:cxn modelId="{A995882D-FB54-EF4B-9AC3-F6F90764001C}" type="presOf" srcId="{F47D78C0-4A58-4253-8E24-F2530FB14E62}" destId="{CB36F4B7-DC2B-8046-947E-A1A0CCFEAA01}" srcOrd="0" destOrd="0" presId="urn:microsoft.com/office/officeart/2005/8/layout/vList2"/>
    <dgm:cxn modelId="{DD9E5A2F-F066-8E47-B49A-B4EA6C09A286}" type="presOf" srcId="{D9D21F3E-9E29-4028-9D4D-AE62731CD3E6}" destId="{D033340B-21A8-4C43-A69B-15753DEDB1BB}" srcOrd="0" destOrd="0" presId="urn:microsoft.com/office/officeart/2005/8/layout/vList2"/>
    <dgm:cxn modelId="{D5AE3236-62C1-4560-BC6B-D6626A947D1F}" srcId="{A3104022-6D76-496A-824B-459CD162DCE4}" destId="{157AE890-52E3-441C-B3FB-E37356B91D42}" srcOrd="3" destOrd="0" parTransId="{009A0F57-ACAA-4102-AD4D-D01D9321B4BA}" sibTransId="{1C08D74D-7868-42F7-B5D6-B36743C43BF1}"/>
    <dgm:cxn modelId="{716B1B54-3DA2-46A9-8E5C-3C880308A35B}" srcId="{A3104022-6D76-496A-824B-459CD162DCE4}" destId="{F47D78C0-4A58-4253-8E24-F2530FB14E62}" srcOrd="1" destOrd="0" parTransId="{121E8556-0EDC-4A0E-A2A7-E502695BA6CA}" sibTransId="{238D7D49-B230-4D57-A2DA-BAFAE49AAF2C}"/>
    <dgm:cxn modelId="{9A52805F-BAD7-4227-9131-1397AB2B872D}" srcId="{A3104022-6D76-496A-824B-459CD162DCE4}" destId="{47D873BC-1C13-41AD-9454-40135279FB8B}" srcOrd="4" destOrd="0" parTransId="{C20401AE-7F0D-4502-814F-033316803185}" sibTransId="{237F40EA-E642-4A89-8A43-C3B87993003E}"/>
    <dgm:cxn modelId="{40020C75-0130-475F-B5A4-BB864ECC9418}" srcId="{A3104022-6D76-496A-824B-459CD162DCE4}" destId="{D9D21F3E-9E29-4028-9D4D-AE62731CD3E6}" srcOrd="6" destOrd="0" parTransId="{E3B22B9B-3ED8-4828-955E-ACA1460C38A3}" sibTransId="{73A25689-D913-4039-95FC-9C9FA0107428}"/>
    <dgm:cxn modelId="{F7A43075-9AB7-F644-8A01-6C76A83D0397}" type="presOf" srcId="{47D873BC-1C13-41AD-9454-40135279FB8B}" destId="{90AB2391-D978-0C40-9DDE-6FC4F020D855}" srcOrd="0" destOrd="0" presId="urn:microsoft.com/office/officeart/2005/8/layout/vList2"/>
    <dgm:cxn modelId="{179F9676-A925-41DF-A363-27EBC9793EEE}" srcId="{A3104022-6D76-496A-824B-459CD162DCE4}" destId="{F768FB96-04B8-4ED1-B120-C2DA81A2B3CF}" srcOrd="5" destOrd="0" parTransId="{A06E7E07-98D3-4040-9B72-11838F5A5284}" sibTransId="{BF72F8B7-8B56-454C-B8B6-C74A3971ED73}"/>
    <dgm:cxn modelId="{97B9EA83-D715-9F45-A833-F7970B494EF2}" type="presOf" srcId="{157AE890-52E3-441C-B3FB-E37356B91D42}" destId="{6CA15B72-1770-2A4A-996C-CBDEC91C6552}" srcOrd="0" destOrd="0" presId="urn:microsoft.com/office/officeart/2005/8/layout/vList2"/>
    <dgm:cxn modelId="{B6839D8F-EC93-42C0-9B5B-A34AF66C2107}" srcId="{A3104022-6D76-496A-824B-459CD162DCE4}" destId="{4D4B04A3-1486-41CE-9272-54A15D54FA6F}" srcOrd="2" destOrd="0" parTransId="{24D862E2-C5AB-44DD-B36E-AA3723017DB0}" sibTransId="{88D2AD0B-658A-492B-A40F-5AE5700B2732}"/>
    <dgm:cxn modelId="{11FC28A0-7AC2-5E4C-9403-9C8C72CB4DD3}" type="presOf" srcId="{F768FB96-04B8-4ED1-B120-C2DA81A2B3CF}" destId="{22A508E2-443F-9C4E-8018-33517EABDD7C}" srcOrd="0" destOrd="0" presId="urn:microsoft.com/office/officeart/2005/8/layout/vList2"/>
    <dgm:cxn modelId="{C6C3BDAA-9478-CC44-9F54-E43727528AAD}" type="presOf" srcId="{A3104022-6D76-496A-824B-459CD162DCE4}" destId="{BFBA8ABD-E34C-CD40-AD54-78FD5CD6868B}" srcOrd="0" destOrd="0" presId="urn:microsoft.com/office/officeart/2005/8/layout/vList2"/>
    <dgm:cxn modelId="{A8134ABD-4F79-8649-B741-ADB0A454E903}" type="presOf" srcId="{07605BA2-7CA3-4B3F-826C-AF98E8AC01D9}" destId="{A2EFD83C-DC65-A542-8385-41091795E63C}" srcOrd="0" destOrd="0" presId="urn:microsoft.com/office/officeart/2005/8/layout/vList2"/>
    <dgm:cxn modelId="{705D81CF-C726-40B1-9944-A99865311891}" srcId="{A3104022-6D76-496A-824B-459CD162DCE4}" destId="{07605BA2-7CA3-4B3F-826C-AF98E8AC01D9}" srcOrd="0" destOrd="0" parTransId="{3CCD989E-15DB-4331-B3C9-E15D73C75077}" sibTransId="{970B5E5D-D39D-42B1-BA1F-591DA5AFDEB0}"/>
    <dgm:cxn modelId="{9DABB84D-00CD-5D44-A2D7-92FA950DB929}" type="presParOf" srcId="{BFBA8ABD-E34C-CD40-AD54-78FD5CD6868B}" destId="{A2EFD83C-DC65-A542-8385-41091795E63C}" srcOrd="0" destOrd="0" presId="urn:microsoft.com/office/officeart/2005/8/layout/vList2"/>
    <dgm:cxn modelId="{39655636-6691-794E-AE51-377C504D0F21}" type="presParOf" srcId="{BFBA8ABD-E34C-CD40-AD54-78FD5CD6868B}" destId="{7C26B72C-3BA8-BA4D-8651-249905AF26B5}" srcOrd="1" destOrd="0" presId="urn:microsoft.com/office/officeart/2005/8/layout/vList2"/>
    <dgm:cxn modelId="{82CF3C72-F7E1-444D-AE44-48A017234B6E}" type="presParOf" srcId="{BFBA8ABD-E34C-CD40-AD54-78FD5CD6868B}" destId="{CB36F4B7-DC2B-8046-947E-A1A0CCFEAA01}" srcOrd="2" destOrd="0" presId="urn:microsoft.com/office/officeart/2005/8/layout/vList2"/>
    <dgm:cxn modelId="{BF6DDA65-B18D-7745-9078-B255D3114C6A}" type="presParOf" srcId="{BFBA8ABD-E34C-CD40-AD54-78FD5CD6868B}" destId="{46EEAE50-C907-1840-BBC0-0DEF409356B9}" srcOrd="3" destOrd="0" presId="urn:microsoft.com/office/officeart/2005/8/layout/vList2"/>
    <dgm:cxn modelId="{7FFB6D29-B7B3-B54A-AF30-BD89F734839B}" type="presParOf" srcId="{BFBA8ABD-E34C-CD40-AD54-78FD5CD6868B}" destId="{B0A6A834-992D-2944-B25F-A098B9D5DE5A}" srcOrd="4" destOrd="0" presId="urn:microsoft.com/office/officeart/2005/8/layout/vList2"/>
    <dgm:cxn modelId="{9866679A-FF2A-5846-8CDD-4BCACF0E0B50}" type="presParOf" srcId="{BFBA8ABD-E34C-CD40-AD54-78FD5CD6868B}" destId="{2BFEA240-83F3-BB4A-A7CE-B709BEF69464}" srcOrd="5" destOrd="0" presId="urn:microsoft.com/office/officeart/2005/8/layout/vList2"/>
    <dgm:cxn modelId="{6C90888A-77C1-9243-84DD-30B376320029}" type="presParOf" srcId="{BFBA8ABD-E34C-CD40-AD54-78FD5CD6868B}" destId="{6CA15B72-1770-2A4A-996C-CBDEC91C6552}" srcOrd="6" destOrd="0" presId="urn:microsoft.com/office/officeart/2005/8/layout/vList2"/>
    <dgm:cxn modelId="{6886D7D0-5E9F-A74E-9834-AD06F47D0104}" type="presParOf" srcId="{BFBA8ABD-E34C-CD40-AD54-78FD5CD6868B}" destId="{6F949F76-A569-5949-B1B5-BD0B0603CECD}" srcOrd="7" destOrd="0" presId="urn:microsoft.com/office/officeart/2005/8/layout/vList2"/>
    <dgm:cxn modelId="{6FF42D5E-D479-184B-A712-E808092D8F6F}" type="presParOf" srcId="{BFBA8ABD-E34C-CD40-AD54-78FD5CD6868B}" destId="{90AB2391-D978-0C40-9DDE-6FC4F020D855}" srcOrd="8" destOrd="0" presId="urn:microsoft.com/office/officeart/2005/8/layout/vList2"/>
    <dgm:cxn modelId="{9E47E027-B27F-4E44-9773-011AECD6A668}" type="presParOf" srcId="{BFBA8ABD-E34C-CD40-AD54-78FD5CD6868B}" destId="{D2A0543E-9BB2-9C48-B623-E6D383442AEA}" srcOrd="9" destOrd="0" presId="urn:microsoft.com/office/officeart/2005/8/layout/vList2"/>
    <dgm:cxn modelId="{B7B827D2-4545-2F4D-BBF6-30738F398C4C}" type="presParOf" srcId="{BFBA8ABD-E34C-CD40-AD54-78FD5CD6868B}" destId="{22A508E2-443F-9C4E-8018-33517EABDD7C}" srcOrd="10" destOrd="0" presId="urn:microsoft.com/office/officeart/2005/8/layout/vList2"/>
    <dgm:cxn modelId="{566572B3-3F7C-3A4B-B864-F6ADE3EF2DF3}" type="presParOf" srcId="{BFBA8ABD-E34C-CD40-AD54-78FD5CD6868B}" destId="{66C6AA77-49C7-FC4E-9C0C-45236F504242}" srcOrd="11" destOrd="0" presId="urn:microsoft.com/office/officeart/2005/8/layout/vList2"/>
    <dgm:cxn modelId="{DE4868D1-6E09-2843-A4D0-16AA70E874ED}" type="presParOf" srcId="{BFBA8ABD-E34C-CD40-AD54-78FD5CD6868B}" destId="{D033340B-21A8-4C43-A69B-15753DEDB1BB}"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1E5B0B-F0D2-E645-A6F5-D878EC172E93}">
      <dsp:nvSpPr>
        <dsp:cNvPr id="0" name=""/>
        <dsp:cNvSpPr/>
      </dsp:nvSpPr>
      <dsp:spPr>
        <a:xfrm>
          <a:off x="0" y="214060"/>
          <a:ext cx="3690257" cy="134257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AU" sz="2400" kern="1200" dirty="0">
              <a:solidFill>
                <a:schemeClr val="tx1"/>
              </a:solidFill>
            </a:rPr>
            <a:t>Philip led a force of 30,000 infantry and 2,000 cavalry</a:t>
          </a:r>
          <a:endParaRPr lang="en-US" sz="2400" kern="1200" dirty="0">
            <a:solidFill>
              <a:schemeClr val="tx1"/>
            </a:solidFill>
          </a:endParaRPr>
        </a:p>
      </dsp:txBody>
      <dsp:txXfrm>
        <a:off x="65539" y="279599"/>
        <a:ext cx="3559179" cy="1211496"/>
      </dsp:txXfrm>
    </dsp:sp>
    <dsp:sp modelId="{B274FE58-FE95-254B-98BF-64E607473C98}">
      <dsp:nvSpPr>
        <dsp:cNvPr id="0" name=""/>
        <dsp:cNvSpPr/>
      </dsp:nvSpPr>
      <dsp:spPr>
        <a:xfrm>
          <a:off x="0" y="1625755"/>
          <a:ext cx="3690257" cy="134257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AU" sz="2400" kern="1200">
              <a:solidFill>
                <a:schemeClr val="tx1"/>
              </a:solidFill>
            </a:rPr>
            <a:t>The Greek cities of Athens, Thebes, Corinth and others, had 35,000 infantry</a:t>
          </a:r>
          <a:endParaRPr lang="en-US" sz="2400" kern="1200">
            <a:solidFill>
              <a:schemeClr val="tx1"/>
            </a:solidFill>
          </a:endParaRPr>
        </a:p>
      </dsp:txBody>
      <dsp:txXfrm>
        <a:off x="65539" y="1691294"/>
        <a:ext cx="3559179" cy="1211496"/>
      </dsp:txXfrm>
    </dsp:sp>
    <dsp:sp modelId="{BB34DA3F-2DCB-9944-AD4F-D083850C7BC9}">
      <dsp:nvSpPr>
        <dsp:cNvPr id="0" name=""/>
        <dsp:cNvSpPr/>
      </dsp:nvSpPr>
      <dsp:spPr>
        <a:xfrm>
          <a:off x="0" y="3037450"/>
          <a:ext cx="3690257" cy="134257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AU" sz="2400" kern="1200">
              <a:solidFill>
                <a:schemeClr val="tx1"/>
              </a:solidFill>
            </a:rPr>
            <a:t>This included the Theban ‘Sacred Band’, an elite force of 300 fighters</a:t>
          </a:r>
          <a:endParaRPr lang="en-US" sz="2400" kern="1200">
            <a:solidFill>
              <a:schemeClr val="tx1"/>
            </a:solidFill>
          </a:endParaRPr>
        </a:p>
      </dsp:txBody>
      <dsp:txXfrm>
        <a:off x="65539" y="3102989"/>
        <a:ext cx="3559179" cy="12114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FD83C-DC65-A542-8385-41091795E63C}">
      <dsp:nvSpPr>
        <dsp:cNvPr id="0" name=""/>
        <dsp:cNvSpPr/>
      </dsp:nvSpPr>
      <dsp:spPr>
        <a:xfrm>
          <a:off x="0" y="19073"/>
          <a:ext cx="6797675" cy="754777"/>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AU" sz="1900" kern="1200"/>
            <a:t>Philip made peace with the cities and installed garrisons</a:t>
          </a:r>
          <a:endParaRPr lang="en-US" sz="1900" kern="1200"/>
        </a:p>
      </dsp:txBody>
      <dsp:txXfrm>
        <a:off x="36845" y="55918"/>
        <a:ext cx="6723985" cy="681087"/>
      </dsp:txXfrm>
    </dsp:sp>
    <dsp:sp modelId="{CB36F4B7-DC2B-8046-947E-A1A0CCFEAA01}">
      <dsp:nvSpPr>
        <dsp:cNvPr id="0" name=""/>
        <dsp:cNvSpPr/>
      </dsp:nvSpPr>
      <dsp:spPr>
        <a:xfrm>
          <a:off x="0" y="828571"/>
          <a:ext cx="6797675" cy="754777"/>
        </a:xfrm>
        <a:prstGeom prst="roundRect">
          <a:avLst/>
        </a:prstGeom>
        <a:solidFill>
          <a:schemeClr val="accent2">
            <a:hueOff val="170782"/>
            <a:satOff val="73"/>
            <a:lumOff val="294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AU" sz="1900" kern="1200"/>
            <a:t>In 337 BC, he establish the League of Corinth: an agreement of peace in Greece, and promises of military assistance against Persia</a:t>
          </a:r>
          <a:endParaRPr lang="en-US" sz="1900" kern="1200"/>
        </a:p>
      </dsp:txBody>
      <dsp:txXfrm>
        <a:off x="36845" y="865416"/>
        <a:ext cx="6723985" cy="681087"/>
      </dsp:txXfrm>
    </dsp:sp>
    <dsp:sp modelId="{B0A6A834-992D-2944-B25F-A098B9D5DE5A}">
      <dsp:nvSpPr>
        <dsp:cNvPr id="0" name=""/>
        <dsp:cNvSpPr/>
      </dsp:nvSpPr>
      <dsp:spPr>
        <a:xfrm>
          <a:off x="0" y="1638069"/>
          <a:ext cx="6797675" cy="754777"/>
        </a:xfrm>
        <a:prstGeom prst="roundRect">
          <a:avLst/>
        </a:prstGeom>
        <a:solidFill>
          <a:schemeClr val="accent2">
            <a:hueOff val="341564"/>
            <a:satOff val="146"/>
            <a:lumOff val="588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AU" sz="1900" kern="1200"/>
            <a:t>All </a:t>
          </a:r>
          <a:r>
            <a:rPr lang="en-AU" sz="1900" i="1" kern="1200"/>
            <a:t>poleis</a:t>
          </a:r>
          <a:r>
            <a:rPr lang="en-AU" sz="1900" kern="1200"/>
            <a:t> signed up to the league, except Sparta</a:t>
          </a:r>
          <a:endParaRPr lang="en-US" sz="1900" kern="1200"/>
        </a:p>
      </dsp:txBody>
      <dsp:txXfrm>
        <a:off x="36845" y="1674914"/>
        <a:ext cx="6723985" cy="681087"/>
      </dsp:txXfrm>
    </dsp:sp>
    <dsp:sp modelId="{6CA15B72-1770-2A4A-996C-CBDEC91C6552}">
      <dsp:nvSpPr>
        <dsp:cNvPr id="0" name=""/>
        <dsp:cNvSpPr/>
      </dsp:nvSpPr>
      <dsp:spPr>
        <a:xfrm>
          <a:off x="0" y="2447567"/>
          <a:ext cx="6797675" cy="754777"/>
        </a:xfrm>
        <a:prstGeom prst="roundRect">
          <a:avLst/>
        </a:prstGeom>
        <a:solidFill>
          <a:schemeClr val="accent2">
            <a:hueOff val="512346"/>
            <a:satOff val="219"/>
            <a:lumOff val="882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AU" sz="1900" kern="1200"/>
            <a:t>In 336 BC, Philip was assassinated by the captain of his bodyguards, Pausanias.</a:t>
          </a:r>
          <a:endParaRPr lang="en-US" sz="1900" kern="1200"/>
        </a:p>
      </dsp:txBody>
      <dsp:txXfrm>
        <a:off x="36845" y="2484412"/>
        <a:ext cx="6723985" cy="681087"/>
      </dsp:txXfrm>
    </dsp:sp>
    <dsp:sp modelId="{90AB2391-D978-0C40-9DDE-6FC4F020D855}">
      <dsp:nvSpPr>
        <dsp:cNvPr id="0" name=""/>
        <dsp:cNvSpPr/>
      </dsp:nvSpPr>
      <dsp:spPr>
        <a:xfrm>
          <a:off x="0" y="3257064"/>
          <a:ext cx="6797675" cy="754777"/>
        </a:xfrm>
        <a:prstGeom prst="roundRect">
          <a:avLst/>
        </a:prstGeom>
        <a:solidFill>
          <a:schemeClr val="accent2">
            <a:hueOff val="683128"/>
            <a:satOff val="291"/>
            <a:lumOff val="1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AU" sz="1900" kern="1200"/>
            <a:t>Pausanias was  killed while trying to escape</a:t>
          </a:r>
          <a:endParaRPr lang="en-US" sz="1900" kern="1200"/>
        </a:p>
      </dsp:txBody>
      <dsp:txXfrm>
        <a:off x="36845" y="3293909"/>
        <a:ext cx="6723985" cy="681087"/>
      </dsp:txXfrm>
    </dsp:sp>
    <dsp:sp modelId="{22A508E2-443F-9C4E-8018-33517EABDD7C}">
      <dsp:nvSpPr>
        <dsp:cNvPr id="0" name=""/>
        <dsp:cNvSpPr/>
      </dsp:nvSpPr>
      <dsp:spPr>
        <a:xfrm>
          <a:off x="0" y="4066562"/>
          <a:ext cx="6797675" cy="754777"/>
        </a:xfrm>
        <a:prstGeom prst="roundRect">
          <a:avLst/>
        </a:prstGeom>
        <a:solidFill>
          <a:schemeClr val="accent2">
            <a:hueOff val="853910"/>
            <a:satOff val="364"/>
            <a:lumOff val="1470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AU" sz="1900" kern="1200"/>
            <a:t>Alexander was proclaimed king at the age of 20</a:t>
          </a:r>
          <a:endParaRPr lang="en-US" sz="1900" kern="1200"/>
        </a:p>
      </dsp:txBody>
      <dsp:txXfrm>
        <a:off x="36845" y="4103407"/>
        <a:ext cx="6723985" cy="681087"/>
      </dsp:txXfrm>
    </dsp:sp>
    <dsp:sp modelId="{D033340B-21A8-4C43-A69B-15753DEDB1BB}">
      <dsp:nvSpPr>
        <dsp:cNvPr id="0" name=""/>
        <dsp:cNvSpPr/>
      </dsp:nvSpPr>
      <dsp:spPr>
        <a:xfrm>
          <a:off x="0" y="4876060"/>
          <a:ext cx="6797675" cy="754777"/>
        </a:xfrm>
        <a:prstGeom prst="roundRect">
          <a:avLst/>
        </a:prstGeom>
        <a:solidFill>
          <a:schemeClr val="accent2">
            <a:hueOff val="1024692"/>
            <a:satOff val="437"/>
            <a:lumOff val="1764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AU" sz="1900" kern="1200"/>
            <a:t>Thrace and Greece revolted but Alexander moved quickly to suppress them</a:t>
          </a:r>
          <a:endParaRPr lang="en-US" sz="1900" kern="1200"/>
        </a:p>
      </dsp:txBody>
      <dsp:txXfrm>
        <a:off x="36845" y="4912905"/>
        <a:ext cx="6723985" cy="68108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6/13/23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1</a:t>
            </a:fld>
            <a:endParaRPr lang="en-US"/>
          </a:p>
        </p:txBody>
      </p:sp>
    </p:spTree>
    <p:extLst>
      <p:ext uri="{BB962C8B-B14F-4D97-AF65-F5344CB8AC3E}">
        <p14:creationId xmlns:p14="http://schemas.microsoft.com/office/powerpoint/2010/main" val="924864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6/13/23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6/13/23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6/13/23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6/13/23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6/13/23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6/13/23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6/13/23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6/13/23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6/13/23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6/13/23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6/13/23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6" name="Picture 2" descr="Wars of Alexander the Great - Wikipedia">
            <a:extLst>
              <a:ext uri="{FF2B5EF4-FFF2-40B4-BE49-F238E27FC236}">
                <a16:creationId xmlns:a16="http://schemas.microsoft.com/office/drawing/2014/main" id="{75AFF93F-C1A0-32D4-B36B-A8C1B8CAA813}"/>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0" y="0"/>
            <a:ext cx="1232508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32C91A4-B280-BACD-3CB8-10ECFE24CE3D}"/>
              </a:ext>
            </a:extLst>
          </p:cNvPr>
          <p:cNvSpPr>
            <a:spLocks noGrp="1"/>
          </p:cNvSpPr>
          <p:nvPr>
            <p:ph type="ctrTitle"/>
          </p:nvPr>
        </p:nvSpPr>
        <p:spPr>
          <a:xfrm>
            <a:off x="1097280" y="758952"/>
            <a:ext cx="10058400" cy="3566160"/>
          </a:xfrm>
        </p:spPr>
        <p:txBody>
          <a:bodyPr>
            <a:normAutofit/>
          </a:bodyPr>
          <a:lstStyle/>
          <a:p>
            <a:r>
              <a:rPr lang="en-US" dirty="0">
                <a:solidFill>
                  <a:schemeClr val="tx1"/>
                </a:solidFill>
              </a:rPr>
              <a:t>The Rise of Alexander the Great</a:t>
            </a:r>
          </a:p>
        </p:txBody>
      </p:sp>
      <p:sp>
        <p:nvSpPr>
          <p:cNvPr id="3" name="Subtitle 2">
            <a:extLst>
              <a:ext uri="{FF2B5EF4-FFF2-40B4-BE49-F238E27FC236}">
                <a16:creationId xmlns:a16="http://schemas.microsoft.com/office/drawing/2014/main" id="{4DAB8C59-D441-C9CB-FDC4-52B6130F59E1}"/>
              </a:ext>
            </a:extLst>
          </p:cNvPr>
          <p:cNvSpPr>
            <a:spLocks noGrp="1"/>
          </p:cNvSpPr>
          <p:nvPr>
            <p:ph type="subTitle" idx="1"/>
          </p:nvPr>
        </p:nvSpPr>
        <p:spPr>
          <a:xfrm>
            <a:off x="1100051" y="4455621"/>
            <a:ext cx="10058400" cy="1143000"/>
          </a:xfrm>
        </p:spPr>
        <p:txBody>
          <a:bodyPr>
            <a:normAutofit/>
          </a:bodyPr>
          <a:lstStyle/>
          <a:p>
            <a:r>
              <a:rPr lang="en-US" u="sng" dirty="0">
                <a:solidFill>
                  <a:schemeClr val="tx1"/>
                </a:solidFill>
              </a:rPr>
              <a:t>Goal/s: </a:t>
            </a:r>
          </a:p>
          <a:p>
            <a:r>
              <a:rPr lang="en-US" dirty="0">
                <a:solidFill>
                  <a:schemeClr val="tx1"/>
                </a:solidFill>
              </a:rPr>
              <a:t>Identify the causes of the rise of </a:t>
            </a:r>
            <a:r>
              <a:rPr lang="en-US">
                <a:solidFill>
                  <a:schemeClr val="tx1"/>
                </a:solidFill>
              </a:rPr>
              <a:t>atg</a:t>
            </a:r>
            <a:endParaRPr lang="en-US" b="1" dirty="0">
              <a:solidFill>
                <a:schemeClr val="tx1"/>
              </a:solidFill>
            </a:endParaRPr>
          </a:p>
        </p:txBody>
      </p:sp>
      <p:cxnSp>
        <p:nvCxnSpPr>
          <p:cNvPr id="2055" name="Straight Connector 2054">
            <a:extLst>
              <a:ext uri="{FF2B5EF4-FFF2-40B4-BE49-F238E27FC236}">
                <a16:creationId xmlns:a16="http://schemas.microsoft.com/office/drawing/2014/main" id="{F3CC58E3-BDF9-495D-9327-85F68058BE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2057" name="Rectangle 2056">
            <a:extLst>
              <a:ext uri="{FF2B5EF4-FFF2-40B4-BE49-F238E27FC236}">
                <a16:creationId xmlns:a16="http://schemas.microsoft.com/office/drawing/2014/main" id="{DA0CA737-33FC-47E3-965A-D1C2CAA62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E3AC5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59" name="Rectangle 2058">
            <a:extLst>
              <a:ext uri="{FF2B5EF4-FFF2-40B4-BE49-F238E27FC236}">
                <a16:creationId xmlns:a16="http://schemas.microsoft.com/office/drawing/2014/main" id="{22189942-24EB-488E-8B69-EB80F7E5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7A443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ubtitle 2">
            <a:extLst>
              <a:ext uri="{FF2B5EF4-FFF2-40B4-BE49-F238E27FC236}">
                <a16:creationId xmlns:a16="http://schemas.microsoft.com/office/drawing/2014/main" id="{F61A8AB3-9E63-D616-FB92-EAC843A64C98}"/>
              </a:ext>
            </a:extLst>
          </p:cNvPr>
          <p:cNvSpPr txBox="1">
            <a:spLocks/>
          </p:cNvSpPr>
          <p:nvPr/>
        </p:nvSpPr>
        <p:spPr>
          <a:xfrm>
            <a:off x="8262851" y="6447707"/>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r"/>
            <a:r>
              <a:rPr lang="en-US" sz="1500" dirty="0" err="1">
                <a:solidFill>
                  <a:schemeClr val="tx1"/>
                </a:solidFill>
              </a:rPr>
              <a:t>Ms</a:t>
            </a:r>
            <a:r>
              <a:rPr lang="en-US" sz="1500" dirty="0">
                <a:solidFill>
                  <a:schemeClr val="tx1"/>
                </a:solidFill>
              </a:rPr>
              <a:t> Barrie</a:t>
            </a:r>
          </a:p>
        </p:txBody>
      </p:sp>
      <p:sp>
        <p:nvSpPr>
          <p:cNvPr id="5" name="Subtitle 2">
            <a:extLst>
              <a:ext uri="{FF2B5EF4-FFF2-40B4-BE49-F238E27FC236}">
                <a16:creationId xmlns:a16="http://schemas.microsoft.com/office/drawing/2014/main" id="{5F372439-CBEF-34EE-8047-9719C19FB7D1}"/>
              </a:ext>
            </a:extLst>
          </p:cNvPr>
          <p:cNvSpPr txBox="1">
            <a:spLocks/>
          </p:cNvSpPr>
          <p:nvPr/>
        </p:nvSpPr>
        <p:spPr>
          <a:xfrm>
            <a:off x="202277" y="6514493"/>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1500" dirty="0">
                <a:solidFill>
                  <a:schemeClr val="tx1"/>
                </a:solidFill>
              </a:rPr>
              <a:t>Week 9 Lesson 2 – unit 2</a:t>
            </a:r>
          </a:p>
        </p:txBody>
      </p:sp>
    </p:spTree>
    <p:extLst>
      <p:ext uri="{BB962C8B-B14F-4D97-AF65-F5344CB8AC3E}">
        <p14:creationId xmlns:p14="http://schemas.microsoft.com/office/powerpoint/2010/main" val="399402104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CE34F1-5ECE-4893-A725-EC3BD1DFDC10}"/>
              </a:ext>
            </a:extLst>
          </p:cNvPr>
          <p:cNvSpPr/>
          <p:nvPr/>
        </p:nvSpPr>
        <p:spPr>
          <a:xfrm rot="1346664">
            <a:off x="3821499" y="4111925"/>
            <a:ext cx="2380891" cy="1092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Macedonian Phalanx</a:t>
            </a:r>
          </a:p>
        </p:txBody>
      </p:sp>
      <p:sp>
        <p:nvSpPr>
          <p:cNvPr id="5" name="Rectangle 4">
            <a:extLst>
              <a:ext uri="{FF2B5EF4-FFF2-40B4-BE49-F238E27FC236}">
                <a16:creationId xmlns:a16="http://schemas.microsoft.com/office/drawing/2014/main" id="{ACFACB45-E3CE-405F-B34A-C27438BB2D07}"/>
              </a:ext>
            </a:extLst>
          </p:cNvPr>
          <p:cNvSpPr/>
          <p:nvPr/>
        </p:nvSpPr>
        <p:spPr>
          <a:xfrm>
            <a:off x="6446808" y="1754037"/>
            <a:ext cx="2380891" cy="11329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Athenians</a:t>
            </a:r>
          </a:p>
        </p:txBody>
      </p:sp>
      <p:sp>
        <p:nvSpPr>
          <p:cNvPr id="6" name="Isosceles Triangle 5">
            <a:extLst>
              <a:ext uri="{FF2B5EF4-FFF2-40B4-BE49-F238E27FC236}">
                <a16:creationId xmlns:a16="http://schemas.microsoft.com/office/drawing/2014/main" id="{228BA4E9-8A79-4CE7-855E-7A82A765ED2D}"/>
              </a:ext>
            </a:extLst>
          </p:cNvPr>
          <p:cNvSpPr/>
          <p:nvPr/>
        </p:nvSpPr>
        <p:spPr>
          <a:xfrm>
            <a:off x="322052" y="3594341"/>
            <a:ext cx="1984076" cy="13687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Thessaly Cavalry</a:t>
            </a:r>
          </a:p>
        </p:txBody>
      </p:sp>
      <p:sp>
        <p:nvSpPr>
          <p:cNvPr id="9" name="Rectangle 8">
            <a:extLst>
              <a:ext uri="{FF2B5EF4-FFF2-40B4-BE49-F238E27FC236}">
                <a16:creationId xmlns:a16="http://schemas.microsoft.com/office/drawing/2014/main" id="{FB74722B-E0AF-48E6-8BB8-C1740FF5E924}"/>
              </a:ext>
            </a:extLst>
          </p:cNvPr>
          <p:cNvSpPr/>
          <p:nvPr/>
        </p:nvSpPr>
        <p:spPr>
          <a:xfrm>
            <a:off x="6446808" y="4934310"/>
            <a:ext cx="2380891" cy="1092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Macedonian Phalanx</a:t>
            </a:r>
          </a:p>
        </p:txBody>
      </p:sp>
      <p:sp>
        <p:nvSpPr>
          <p:cNvPr id="10" name="Rectangle 9">
            <a:extLst>
              <a:ext uri="{FF2B5EF4-FFF2-40B4-BE49-F238E27FC236}">
                <a16:creationId xmlns:a16="http://schemas.microsoft.com/office/drawing/2014/main" id="{52A0B649-61CD-4536-B678-326BEC36504B}"/>
              </a:ext>
            </a:extLst>
          </p:cNvPr>
          <p:cNvSpPr/>
          <p:nvPr/>
        </p:nvSpPr>
        <p:spPr>
          <a:xfrm>
            <a:off x="9031857" y="1754037"/>
            <a:ext cx="2380891" cy="11329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Athenians</a:t>
            </a:r>
          </a:p>
        </p:txBody>
      </p:sp>
      <p:sp>
        <p:nvSpPr>
          <p:cNvPr id="11" name="Rectangle 10">
            <a:extLst>
              <a:ext uri="{FF2B5EF4-FFF2-40B4-BE49-F238E27FC236}">
                <a16:creationId xmlns:a16="http://schemas.microsoft.com/office/drawing/2014/main" id="{E31F5BD3-286A-477D-B220-19E87D637856}"/>
              </a:ext>
            </a:extLst>
          </p:cNvPr>
          <p:cNvSpPr/>
          <p:nvPr/>
        </p:nvSpPr>
        <p:spPr>
          <a:xfrm>
            <a:off x="3821500" y="1754037"/>
            <a:ext cx="2380891" cy="113293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Thebans</a:t>
            </a:r>
          </a:p>
        </p:txBody>
      </p:sp>
      <p:sp>
        <p:nvSpPr>
          <p:cNvPr id="12" name="Rectangle 11">
            <a:extLst>
              <a:ext uri="{FF2B5EF4-FFF2-40B4-BE49-F238E27FC236}">
                <a16:creationId xmlns:a16="http://schemas.microsoft.com/office/drawing/2014/main" id="{9088E38A-A832-4025-AA23-904D3CA7EB86}"/>
              </a:ext>
            </a:extLst>
          </p:cNvPr>
          <p:cNvSpPr/>
          <p:nvPr/>
        </p:nvSpPr>
        <p:spPr>
          <a:xfrm>
            <a:off x="1196192" y="1754037"/>
            <a:ext cx="2380891" cy="113293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Thebans</a:t>
            </a:r>
          </a:p>
        </p:txBody>
      </p:sp>
      <p:sp>
        <p:nvSpPr>
          <p:cNvPr id="13" name="Isosceles Triangle 12">
            <a:extLst>
              <a:ext uri="{FF2B5EF4-FFF2-40B4-BE49-F238E27FC236}">
                <a16:creationId xmlns:a16="http://schemas.microsoft.com/office/drawing/2014/main" id="{E26F7BAF-FC6A-4EC0-AF0E-9252148DEF1D}"/>
              </a:ext>
            </a:extLst>
          </p:cNvPr>
          <p:cNvSpPr/>
          <p:nvPr/>
        </p:nvSpPr>
        <p:spPr>
          <a:xfrm>
            <a:off x="1670647" y="4836544"/>
            <a:ext cx="2274499" cy="88564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Alexander</a:t>
            </a:r>
          </a:p>
        </p:txBody>
      </p:sp>
      <p:sp>
        <p:nvSpPr>
          <p:cNvPr id="14" name="Isosceles Triangle 13">
            <a:extLst>
              <a:ext uri="{FF2B5EF4-FFF2-40B4-BE49-F238E27FC236}">
                <a16:creationId xmlns:a16="http://schemas.microsoft.com/office/drawing/2014/main" id="{B6DCBAC7-C024-41AA-9FA8-5BDBF092F7A6}"/>
              </a:ext>
            </a:extLst>
          </p:cNvPr>
          <p:cNvSpPr/>
          <p:nvPr/>
        </p:nvSpPr>
        <p:spPr>
          <a:xfrm>
            <a:off x="10029646" y="4658264"/>
            <a:ext cx="2162354" cy="13687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Macedon Cavalry</a:t>
            </a:r>
          </a:p>
        </p:txBody>
      </p:sp>
      <p:sp>
        <p:nvSpPr>
          <p:cNvPr id="15" name="Isosceles Triangle 14">
            <a:extLst>
              <a:ext uri="{FF2B5EF4-FFF2-40B4-BE49-F238E27FC236}">
                <a16:creationId xmlns:a16="http://schemas.microsoft.com/office/drawing/2014/main" id="{80F733C2-C094-4887-8138-AE793CB950BE}"/>
              </a:ext>
            </a:extLst>
          </p:cNvPr>
          <p:cNvSpPr/>
          <p:nvPr/>
        </p:nvSpPr>
        <p:spPr>
          <a:xfrm>
            <a:off x="8650857" y="5796951"/>
            <a:ext cx="2274499" cy="88564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Philip II</a:t>
            </a:r>
          </a:p>
        </p:txBody>
      </p:sp>
    </p:spTree>
    <p:extLst>
      <p:ext uri="{BB962C8B-B14F-4D97-AF65-F5344CB8AC3E}">
        <p14:creationId xmlns:p14="http://schemas.microsoft.com/office/powerpoint/2010/main" val="757299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CE34F1-5ECE-4893-A725-EC3BD1DFDC10}"/>
              </a:ext>
            </a:extLst>
          </p:cNvPr>
          <p:cNvSpPr/>
          <p:nvPr/>
        </p:nvSpPr>
        <p:spPr>
          <a:xfrm rot="1346664">
            <a:off x="3821499" y="4111925"/>
            <a:ext cx="2380891" cy="1092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Macedonian Phalanx</a:t>
            </a:r>
          </a:p>
        </p:txBody>
      </p:sp>
      <p:sp>
        <p:nvSpPr>
          <p:cNvPr id="5" name="Rectangle 4">
            <a:extLst>
              <a:ext uri="{FF2B5EF4-FFF2-40B4-BE49-F238E27FC236}">
                <a16:creationId xmlns:a16="http://schemas.microsoft.com/office/drawing/2014/main" id="{ACFACB45-E3CE-405F-B34A-C27438BB2D07}"/>
              </a:ext>
            </a:extLst>
          </p:cNvPr>
          <p:cNvSpPr/>
          <p:nvPr/>
        </p:nvSpPr>
        <p:spPr>
          <a:xfrm>
            <a:off x="7004902" y="3619599"/>
            <a:ext cx="2380891" cy="11329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Athenians</a:t>
            </a:r>
          </a:p>
        </p:txBody>
      </p:sp>
      <p:sp>
        <p:nvSpPr>
          <p:cNvPr id="6" name="Isosceles Triangle 5">
            <a:extLst>
              <a:ext uri="{FF2B5EF4-FFF2-40B4-BE49-F238E27FC236}">
                <a16:creationId xmlns:a16="http://schemas.microsoft.com/office/drawing/2014/main" id="{228BA4E9-8A79-4CE7-855E-7A82A765ED2D}"/>
              </a:ext>
            </a:extLst>
          </p:cNvPr>
          <p:cNvSpPr/>
          <p:nvPr/>
        </p:nvSpPr>
        <p:spPr>
          <a:xfrm>
            <a:off x="0" y="2935237"/>
            <a:ext cx="1984076" cy="13687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Thessaly Cavalry</a:t>
            </a:r>
          </a:p>
        </p:txBody>
      </p:sp>
      <p:sp>
        <p:nvSpPr>
          <p:cNvPr id="9" name="Rectangle 8">
            <a:extLst>
              <a:ext uri="{FF2B5EF4-FFF2-40B4-BE49-F238E27FC236}">
                <a16:creationId xmlns:a16="http://schemas.microsoft.com/office/drawing/2014/main" id="{FB74722B-E0AF-48E6-8BB8-C1740FF5E924}"/>
              </a:ext>
            </a:extLst>
          </p:cNvPr>
          <p:cNvSpPr/>
          <p:nvPr/>
        </p:nvSpPr>
        <p:spPr>
          <a:xfrm>
            <a:off x="6446808" y="4934310"/>
            <a:ext cx="2380891" cy="1092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Macedonian Phalanx</a:t>
            </a:r>
          </a:p>
        </p:txBody>
      </p:sp>
      <p:sp>
        <p:nvSpPr>
          <p:cNvPr id="10" name="Rectangle 9">
            <a:extLst>
              <a:ext uri="{FF2B5EF4-FFF2-40B4-BE49-F238E27FC236}">
                <a16:creationId xmlns:a16="http://schemas.microsoft.com/office/drawing/2014/main" id="{52A0B649-61CD-4536-B678-326BEC36504B}"/>
              </a:ext>
            </a:extLst>
          </p:cNvPr>
          <p:cNvSpPr/>
          <p:nvPr/>
        </p:nvSpPr>
        <p:spPr>
          <a:xfrm>
            <a:off x="9526438" y="3370052"/>
            <a:ext cx="2380891" cy="11329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Athenians</a:t>
            </a:r>
          </a:p>
        </p:txBody>
      </p:sp>
      <p:sp>
        <p:nvSpPr>
          <p:cNvPr id="11" name="Rectangle 10">
            <a:extLst>
              <a:ext uri="{FF2B5EF4-FFF2-40B4-BE49-F238E27FC236}">
                <a16:creationId xmlns:a16="http://schemas.microsoft.com/office/drawing/2014/main" id="{E31F5BD3-286A-477D-B220-19E87D637856}"/>
              </a:ext>
            </a:extLst>
          </p:cNvPr>
          <p:cNvSpPr/>
          <p:nvPr/>
        </p:nvSpPr>
        <p:spPr>
          <a:xfrm rot="1560246">
            <a:off x="4523115" y="2973237"/>
            <a:ext cx="2380891" cy="113293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Thebans</a:t>
            </a:r>
          </a:p>
        </p:txBody>
      </p:sp>
      <p:sp>
        <p:nvSpPr>
          <p:cNvPr id="12" name="Rectangle 11">
            <a:extLst>
              <a:ext uri="{FF2B5EF4-FFF2-40B4-BE49-F238E27FC236}">
                <a16:creationId xmlns:a16="http://schemas.microsoft.com/office/drawing/2014/main" id="{9088E38A-A832-4025-AA23-904D3CA7EB86}"/>
              </a:ext>
            </a:extLst>
          </p:cNvPr>
          <p:cNvSpPr/>
          <p:nvPr/>
        </p:nvSpPr>
        <p:spPr>
          <a:xfrm>
            <a:off x="1196192" y="1754037"/>
            <a:ext cx="2380891" cy="113293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Thebans</a:t>
            </a:r>
          </a:p>
        </p:txBody>
      </p:sp>
      <p:sp>
        <p:nvSpPr>
          <p:cNvPr id="13" name="Isosceles Triangle 12">
            <a:extLst>
              <a:ext uri="{FF2B5EF4-FFF2-40B4-BE49-F238E27FC236}">
                <a16:creationId xmlns:a16="http://schemas.microsoft.com/office/drawing/2014/main" id="{E26F7BAF-FC6A-4EC0-AF0E-9252148DEF1D}"/>
              </a:ext>
            </a:extLst>
          </p:cNvPr>
          <p:cNvSpPr/>
          <p:nvPr/>
        </p:nvSpPr>
        <p:spPr>
          <a:xfrm>
            <a:off x="1670647" y="4836544"/>
            <a:ext cx="2274499" cy="88564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Alexander</a:t>
            </a:r>
          </a:p>
        </p:txBody>
      </p:sp>
      <p:sp>
        <p:nvSpPr>
          <p:cNvPr id="14" name="Isosceles Triangle 13">
            <a:extLst>
              <a:ext uri="{FF2B5EF4-FFF2-40B4-BE49-F238E27FC236}">
                <a16:creationId xmlns:a16="http://schemas.microsoft.com/office/drawing/2014/main" id="{B6DCBAC7-C024-41AA-9FA8-5BDBF092F7A6}"/>
              </a:ext>
            </a:extLst>
          </p:cNvPr>
          <p:cNvSpPr/>
          <p:nvPr/>
        </p:nvSpPr>
        <p:spPr>
          <a:xfrm>
            <a:off x="10029646" y="4658264"/>
            <a:ext cx="2162354" cy="13687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Macedon Cavalry</a:t>
            </a:r>
          </a:p>
        </p:txBody>
      </p:sp>
      <p:sp>
        <p:nvSpPr>
          <p:cNvPr id="15" name="Isosceles Triangle 14">
            <a:extLst>
              <a:ext uri="{FF2B5EF4-FFF2-40B4-BE49-F238E27FC236}">
                <a16:creationId xmlns:a16="http://schemas.microsoft.com/office/drawing/2014/main" id="{80F733C2-C094-4887-8138-AE793CB950BE}"/>
              </a:ext>
            </a:extLst>
          </p:cNvPr>
          <p:cNvSpPr/>
          <p:nvPr/>
        </p:nvSpPr>
        <p:spPr>
          <a:xfrm>
            <a:off x="8650857" y="5796951"/>
            <a:ext cx="2274499" cy="88564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Philip II</a:t>
            </a:r>
          </a:p>
        </p:txBody>
      </p:sp>
    </p:spTree>
    <p:extLst>
      <p:ext uri="{BB962C8B-B14F-4D97-AF65-F5344CB8AC3E}">
        <p14:creationId xmlns:p14="http://schemas.microsoft.com/office/powerpoint/2010/main" val="9076915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CE34F1-5ECE-4893-A725-EC3BD1DFDC10}"/>
              </a:ext>
            </a:extLst>
          </p:cNvPr>
          <p:cNvSpPr/>
          <p:nvPr/>
        </p:nvSpPr>
        <p:spPr>
          <a:xfrm rot="1346664">
            <a:off x="3642937" y="4717071"/>
            <a:ext cx="2380891" cy="1092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Macedonian Phalanx</a:t>
            </a:r>
          </a:p>
        </p:txBody>
      </p:sp>
      <p:sp>
        <p:nvSpPr>
          <p:cNvPr id="5" name="Rectangle 4">
            <a:extLst>
              <a:ext uri="{FF2B5EF4-FFF2-40B4-BE49-F238E27FC236}">
                <a16:creationId xmlns:a16="http://schemas.microsoft.com/office/drawing/2014/main" id="{ACFACB45-E3CE-405F-B34A-C27438BB2D07}"/>
              </a:ext>
            </a:extLst>
          </p:cNvPr>
          <p:cNvSpPr/>
          <p:nvPr/>
        </p:nvSpPr>
        <p:spPr>
          <a:xfrm>
            <a:off x="6895496" y="3863704"/>
            <a:ext cx="2380891" cy="11329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Athenians</a:t>
            </a:r>
          </a:p>
        </p:txBody>
      </p:sp>
      <p:sp>
        <p:nvSpPr>
          <p:cNvPr id="6" name="Isosceles Triangle 5">
            <a:extLst>
              <a:ext uri="{FF2B5EF4-FFF2-40B4-BE49-F238E27FC236}">
                <a16:creationId xmlns:a16="http://schemas.microsoft.com/office/drawing/2014/main" id="{228BA4E9-8A79-4CE7-855E-7A82A765ED2D}"/>
              </a:ext>
            </a:extLst>
          </p:cNvPr>
          <p:cNvSpPr/>
          <p:nvPr/>
        </p:nvSpPr>
        <p:spPr>
          <a:xfrm>
            <a:off x="0" y="2935237"/>
            <a:ext cx="1984076" cy="13687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Thessaly Cavalry</a:t>
            </a:r>
          </a:p>
        </p:txBody>
      </p:sp>
      <p:sp>
        <p:nvSpPr>
          <p:cNvPr id="9" name="Rectangle 8">
            <a:extLst>
              <a:ext uri="{FF2B5EF4-FFF2-40B4-BE49-F238E27FC236}">
                <a16:creationId xmlns:a16="http://schemas.microsoft.com/office/drawing/2014/main" id="{FB74722B-E0AF-48E6-8BB8-C1740FF5E924}"/>
              </a:ext>
            </a:extLst>
          </p:cNvPr>
          <p:cNvSpPr/>
          <p:nvPr/>
        </p:nvSpPr>
        <p:spPr>
          <a:xfrm>
            <a:off x="6567578" y="5263410"/>
            <a:ext cx="2380891" cy="1092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Macedonian Phalanx</a:t>
            </a:r>
          </a:p>
        </p:txBody>
      </p:sp>
      <p:sp>
        <p:nvSpPr>
          <p:cNvPr id="10" name="Rectangle 9">
            <a:extLst>
              <a:ext uri="{FF2B5EF4-FFF2-40B4-BE49-F238E27FC236}">
                <a16:creationId xmlns:a16="http://schemas.microsoft.com/office/drawing/2014/main" id="{52A0B649-61CD-4536-B678-326BEC36504B}"/>
              </a:ext>
            </a:extLst>
          </p:cNvPr>
          <p:cNvSpPr/>
          <p:nvPr/>
        </p:nvSpPr>
        <p:spPr>
          <a:xfrm>
            <a:off x="9578197" y="3737491"/>
            <a:ext cx="2380891" cy="11329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Athenians</a:t>
            </a:r>
          </a:p>
        </p:txBody>
      </p:sp>
      <p:sp>
        <p:nvSpPr>
          <p:cNvPr id="11" name="Rectangle 10">
            <a:extLst>
              <a:ext uri="{FF2B5EF4-FFF2-40B4-BE49-F238E27FC236}">
                <a16:creationId xmlns:a16="http://schemas.microsoft.com/office/drawing/2014/main" id="{E31F5BD3-286A-477D-B220-19E87D637856}"/>
              </a:ext>
            </a:extLst>
          </p:cNvPr>
          <p:cNvSpPr/>
          <p:nvPr/>
        </p:nvSpPr>
        <p:spPr>
          <a:xfrm rot="1560246">
            <a:off x="4277357" y="3470189"/>
            <a:ext cx="2380891" cy="113293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Thebans</a:t>
            </a:r>
          </a:p>
        </p:txBody>
      </p:sp>
      <p:sp>
        <p:nvSpPr>
          <p:cNvPr id="12" name="Rectangle 11">
            <a:extLst>
              <a:ext uri="{FF2B5EF4-FFF2-40B4-BE49-F238E27FC236}">
                <a16:creationId xmlns:a16="http://schemas.microsoft.com/office/drawing/2014/main" id="{9088E38A-A832-4025-AA23-904D3CA7EB86}"/>
              </a:ext>
            </a:extLst>
          </p:cNvPr>
          <p:cNvSpPr/>
          <p:nvPr/>
        </p:nvSpPr>
        <p:spPr>
          <a:xfrm rot="1892890">
            <a:off x="688345" y="1759787"/>
            <a:ext cx="2380891" cy="113293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Thebans</a:t>
            </a:r>
          </a:p>
        </p:txBody>
      </p:sp>
      <p:sp>
        <p:nvSpPr>
          <p:cNvPr id="13" name="Isosceles Triangle 12">
            <a:extLst>
              <a:ext uri="{FF2B5EF4-FFF2-40B4-BE49-F238E27FC236}">
                <a16:creationId xmlns:a16="http://schemas.microsoft.com/office/drawing/2014/main" id="{E26F7BAF-FC6A-4EC0-AF0E-9252148DEF1D}"/>
              </a:ext>
            </a:extLst>
          </p:cNvPr>
          <p:cNvSpPr/>
          <p:nvPr/>
        </p:nvSpPr>
        <p:spPr>
          <a:xfrm rot="1404634">
            <a:off x="3785413" y="1207609"/>
            <a:ext cx="2274499" cy="88564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Alexander</a:t>
            </a:r>
          </a:p>
        </p:txBody>
      </p:sp>
      <p:sp>
        <p:nvSpPr>
          <p:cNvPr id="14" name="Isosceles Triangle 13">
            <a:extLst>
              <a:ext uri="{FF2B5EF4-FFF2-40B4-BE49-F238E27FC236}">
                <a16:creationId xmlns:a16="http://schemas.microsoft.com/office/drawing/2014/main" id="{B6DCBAC7-C024-41AA-9FA8-5BDBF092F7A6}"/>
              </a:ext>
            </a:extLst>
          </p:cNvPr>
          <p:cNvSpPr/>
          <p:nvPr/>
        </p:nvSpPr>
        <p:spPr>
          <a:xfrm>
            <a:off x="10397706" y="5112589"/>
            <a:ext cx="2162354" cy="13687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Macedon Cavalry</a:t>
            </a:r>
          </a:p>
        </p:txBody>
      </p:sp>
      <p:sp>
        <p:nvSpPr>
          <p:cNvPr id="15" name="Isosceles Triangle 14">
            <a:extLst>
              <a:ext uri="{FF2B5EF4-FFF2-40B4-BE49-F238E27FC236}">
                <a16:creationId xmlns:a16="http://schemas.microsoft.com/office/drawing/2014/main" id="{80F733C2-C094-4887-8138-AE793CB950BE}"/>
              </a:ext>
            </a:extLst>
          </p:cNvPr>
          <p:cNvSpPr/>
          <p:nvPr/>
        </p:nvSpPr>
        <p:spPr>
          <a:xfrm>
            <a:off x="8650857" y="5796951"/>
            <a:ext cx="2274499" cy="88564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Philip II</a:t>
            </a:r>
          </a:p>
        </p:txBody>
      </p:sp>
    </p:spTree>
    <p:extLst>
      <p:ext uri="{BB962C8B-B14F-4D97-AF65-F5344CB8AC3E}">
        <p14:creationId xmlns:p14="http://schemas.microsoft.com/office/powerpoint/2010/main" val="1959956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CE34F1-5ECE-4893-A725-EC3BD1DFDC10}"/>
              </a:ext>
            </a:extLst>
          </p:cNvPr>
          <p:cNvSpPr/>
          <p:nvPr/>
        </p:nvSpPr>
        <p:spPr>
          <a:xfrm rot="1346664">
            <a:off x="3642937" y="4717071"/>
            <a:ext cx="2380891" cy="1092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Macedonian Phalanx</a:t>
            </a:r>
          </a:p>
        </p:txBody>
      </p:sp>
      <p:sp>
        <p:nvSpPr>
          <p:cNvPr id="5" name="Rectangle 4">
            <a:extLst>
              <a:ext uri="{FF2B5EF4-FFF2-40B4-BE49-F238E27FC236}">
                <a16:creationId xmlns:a16="http://schemas.microsoft.com/office/drawing/2014/main" id="{ACFACB45-E3CE-405F-B34A-C27438BB2D07}"/>
              </a:ext>
            </a:extLst>
          </p:cNvPr>
          <p:cNvSpPr/>
          <p:nvPr/>
        </p:nvSpPr>
        <p:spPr>
          <a:xfrm>
            <a:off x="6895496" y="3863704"/>
            <a:ext cx="2380891" cy="11329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Athenians</a:t>
            </a:r>
          </a:p>
        </p:txBody>
      </p:sp>
      <p:sp>
        <p:nvSpPr>
          <p:cNvPr id="6" name="Isosceles Triangle 5">
            <a:extLst>
              <a:ext uri="{FF2B5EF4-FFF2-40B4-BE49-F238E27FC236}">
                <a16:creationId xmlns:a16="http://schemas.microsoft.com/office/drawing/2014/main" id="{228BA4E9-8A79-4CE7-855E-7A82A765ED2D}"/>
              </a:ext>
            </a:extLst>
          </p:cNvPr>
          <p:cNvSpPr/>
          <p:nvPr/>
        </p:nvSpPr>
        <p:spPr>
          <a:xfrm>
            <a:off x="0" y="2935237"/>
            <a:ext cx="1984076" cy="13687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Thessaly Cavalry</a:t>
            </a:r>
          </a:p>
        </p:txBody>
      </p:sp>
      <p:sp>
        <p:nvSpPr>
          <p:cNvPr id="9" name="Rectangle 8">
            <a:extLst>
              <a:ext uri="{FF2B5EF4-FFF2-40B4-BE49-F238E27FC236}">
                <a16:creationId xmlns:a16="http://schemas.microsoft.com/office/drawing/2014/main" id="{FB74722B-E0AF-48E6-8BB8-C1740FF5E924}"/>
              </a:ext>
            </a:extLst>
          </p:cNvPr>
          <p:cNvSpPr/>
          <p:nvPr/>
        </p:nvSpPr>
        <p:spPr>
          <a:xfrm>
            <a:off x="6567578" y="5263410"/>
            <a:ext cx="2380891" cy="1092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Macedonian Phalanx</a:t>
            </a:r>
          </a:p>
        </p:txBody>
      </p:sp>
      <p:sp>
        <p:nvSpPr>
          <p:cNvPr id="10" name="Rectangle 9">
            <a:extLst>
              <a:ext uri="{FF2B5EF4-FFF2-40B4-BE49-F238E27FC236}">
                <a16:creationId xmlns:a16="http://schemas.microsoft.com/office/drawing/2014/main" id="{52A0B649-61CD-4536-B678-326BEC36504B}"/>
              </a:ext>
            </a:extLst>
          </p:cNvPr>
          <p:cNvSpPr/>
          <p:nvPr/>
        </p:nvSpPr>
        <p:spPr>
          <a:xfrm>
            <a:off x="9578197" y="3737491"/>
            <a:ext cx="2380891" cy="11329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Athenians</a:t>
            </a:r>
          </a:p>
        </p:txBody>
      </p:sp>
      <p:sp>
        <p:nvSpPr>
          <p:cNvPr id="11" name="Rectangle 10">
            <a:extLst>
              <a:ext uri="{FF2B5EF4-FFF2-40B4-BE49-F238E27FC236}">
                <a16:creationId xmlns:a16="http://schemas.microsoft.com/office/drawing/2014/main" id="{E31F5BD3-286A-477D-B220-19E87D637856}"/>
              </a:ext>
            </a:extLst>
          </p:cNvPr>
          <p:cNvSpPr/>
          <p:nvPr/>
        </p:nvSpPr>
        <p:spPr>
          <a:xfrm rot="1560246">
            <a:off x="4277357" y="3470189"/>
            <a:ext cx="2380891" cy="113293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Thebans</a:t>
            </a:r>
          </a:p>
        </p:txBody>
      </p:sp>
      <p:sp>
        <p:nvSpPr>
          <p:cNvPr id="12" name="Rectangle 11">
            <a:extLst>
              <a:ext uri="{FF2B5EF4-FFF2-40B4-BE49-F238E27FC236}">
                <a16:creationId xmlns:a16="http://schemas.microsoft.com/office/drawing/2014/main" id="{9088E38A-A832-4025-AA23-904D3CA7EB86}"/>
              </a:ext>
            </a:extLst>
          </p:cNvPr>
          <p:cNvSpPr/>
          <p:nvPr/>
        </p:nvSpPr>
        <p:spPr>
          <a:xfrm rot="1892890">
            <a:off x="688345" y="1759787"/>
            <a:ext cx="2380891" cy="113293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Thebans</a:t>
            </a:r>
          </a:p>
        </p:txBody>
      </p:sp>
      <p:sp>
        <p:nvSpPr>
          <p:cNvPr id="13" name="Isosceles Triangle 12">
            <a:extLst>
              <a:ext uri="{FF2B5EF4-FFF2-40B4-BE49-F238E27FC236}">
                <a16:creationId xmlns:a16="http://schemas.microsoft.com/office/drawing/2014/main" id="{E26F7BAF-FC6A-4EC0-AF0E-9252148DEF1D}"/>
              </a:ext>
            </a:extLst>
          </p:cNvPr>
          <p:cNvSpPr/>
          <p:nvPr/>
        </p:nvSpPr>
        <p:spPr>
          <a:xfrm rot="9161685">
            <a:off x="7437189" y="2590086"/>
            <a:ext cx="2274499" cy="88564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Alexander</a:t>
            </a:r>
          </a:p>
        </p:txBody>
      </p:sp>
      <p:sp>
        <p:nvSpPr>
          <p:cNvPr id="14" name="Isosceles Triangle 13">
            <a:extLst>
              <a:ext uri="{FF2B5EF4-FFF2-40B4-BE49-F238E27FC236}">
                <a16:creationId xmlns:a16="http://schemas.microsoft.com/office/drawing/2014/main" id="{B6DCBAC7-C024-41AA-9FA8-5BDBF092F7A6}"/>
              </a:ext>
            </a:extLst>
          </p:cNvPr>
          <p:cNvSpPr/>
          <p:nvPr/>
        </p:nvSpPr>
        <p:spPr>
          <a:xfrm>
            <a:off x="10202174" y="4987365"/>
            <a:ext cx="2162354" cy="13687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Macedon Cavalry</a:t>
            </a:r>
          </a:p>
        </p:txBody>
      </p:sp>
      <p:sp>
        <p:nvSpPr>
          <p:cNvPr id="15" name="Isosceles Triangle 14">
            <a:extLst>
              <a:ext uri="{FF2B5EF4-FFF2-40B4-BE49-F238E27FC236}">
                <a16:creationId xmlns:a16="http://schemas.microsoft.com/office/drawing/2014/main" id="{80F733C2-C094-4887-8138-AE793CB950BE}"/>
              </a:ext>
            </a:extLst>
          </p:cNvPr>
          <p:cNvSpPr/>
          <p:nvPr/>
        </p:nvSpPr>
        <p:spPr>
          <a:xfrm>
            <a:off x="8650857" y="4996640"/>
            <a:ext cx="2274499" cy="88564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Philip II</a:t>
            </a:r>
          </a:p>
        </p:txBody>
      </p:sp>
    </p:spTree>
    <p:extLst>
      <p:ext uri="{BB962C8B-B14F-4D97-AF65-F5344CB8AC3E}">
        <p14:creationId xmlns:p14="http://schemas.microsoft.com/office/powerpoint/2010/main" val="872859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692E42-3BE6-AE86-5E44-1E9359B26421}"/>
              </a:ext>
            </a:extLst>
          </p:cNvPr>
          <p:cNvSpPr>
            <a:spLocks noGrp="1"/>
          </p:cNvSpPr>
          <p:nvPr>
            <p:ph type="title"/>
          </p:nvPr>
        </p:nvSpPr>
        <p:spPr>
          <a:xfrm>
            <a:off x="1097280" y="758952"/>
            <a:ext cx="10058400" cy="3892168"/>
          </a:xfrm>
        </p:spPr>
        <p:txBody>
          <a:bodyPr vert="horz" lIns="91440" tIns="45720" rIns="91440" bIns="45720" rtlCol="0" anchor="b">
            <a:normAutofit/>
          </a:bodyPr>
          <a:lstStyle/>
          <a:p>
            <a:pPr marL="0" indent="0"/>
            <a:r>
              <a:rPr lang="en-US" sz="3200">
                <a:solidFill>
                  <a:schemeClr val="tx1">
                    <a:lumMod val="85000"/>
                    <a:lumOff val="15000"/>
                  </a:schemeClr>
                </a:solidFill>
              </a:rPr>
              <a:t>The unbreakable discipline of the Sacred Band caused its annihilation</a:t>
            </a:r>
            <a:br>
              <a:rPr lang="en-US" sz="3200">
                <a:solidFill>
                  <a:schemeClr val="tx1">
                    <a:lumMod val="85000"/>
                    <a:lumOff val="15000"/>
                  </a:schemeClr>
                </a:solidFill>
              </a:rPr>
            </a:br>
            <a:br>
              <a:rPr lang="en-US" sz="3200">
                <a:solidFill>
                  <a:schemeClr val="tx1">
                    <a:lumMod val="85000"/>
                    <a:lumOff val="15000"/>
                  </a:schemeClr>
                </a:solidFill>
              </a:rPr>
            </a:br>
            <a:r>
              <a:rPr lang="en-US" sz="3200">
                <a:solidFill>
                  <a:schemeClr val="tx1">
                    <a:lumMod val="85000"/>
                    <a:lumOff val="15000"/>
                  </a:schemeClr>
                </a:solidFill>
              </a:rPr>
              <a:t>Surrounded and unwilling to surrender, they were massacred</a:t>
            </a:r>
            <a:br>
              <a:rPr lang="en-US" sz="3200">
                <a:solidFill>
                  <a:schemeClr val="tx1">
                    <a:lumMod val="85000"/>
                    <a:lumOff val="15000"/>
                  </a:schemeClr>
                </a:solidFill>
              </a:rPr>
            </a:br>
            <a:br>
              <a:rPr lang="en-US" sz="3200">
                <a:solidFill>
                  <a:schemeClr val="tx1">
                    <a:lumMod val="85000"/>
                    <a:lumOff val="15000"/>
                  </a:schemeClr>
                </a:solidFill>
              </a:rPr>
            </a:br>
            <a:r>
              <a:rPr lang="en-US" sz="3200">
                <a:solidFill>
                  <a:schemeClr val="tx1">
                    <a:lumMod val="85000"/>
                    <a:lumOff val="15000"/>
                  </a:schemeClr>
                </a:solidFill>
              </a:rPr>
              <a:t>Archaeological excavations near the city of Chaeronea uncovered 254 skeletons found buried beneath a funerary marker, buried in pairs. </a:t>
            </a:r>
            <a:br>
              <a:rPr lang="en-US" sz="3200">
                <a:solidFill>
                  <a:schemeClr val="tx1">
                    <a:lumMod val="85000"/>
                    <a:lumOff val="15000"/>
                  </a:schemeClr>
                </a:solidFill>
              </a:rPr>
            </a:br>
            <a:endParaRPr lang="en-US" sz="3200">
              <a:solidFill>
                <a:schemeClr val="tx1">
                  <a:lumMod val="85000"/>
                  <a:lumOff val="15000"/>
                </a:schemeClr>
              </a:solidFill>
            </a:endParaRPr>
          </a:p>
        </p:txBody>
      </p:sp>
      <p:sp>
        <p:nvSpPr>
          <p:cNvPr id="15" name="Rectangle 14">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9337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83677E6A-2063-ADAE-78D2-53F430353DE9}"/>
              </a:ext>
            </a:extLst>
          </p:cNvPr>
          <p:cNvGraphicFramePr>
            <a:graphicFrameLocks noGrp="1"/>
          </p:cNvGraphicFramePr>
          <p:nvPr>
            <p:ph idx="1"/>
            <p:extLst>
              <p:ext uri="{D42A27DB-BD31-4B8C-83A1-F6EECF244321}">
                <p14:modId xmlns:p14="http://schemas.microsoft.com/office/powerpoint/2010/main" val="1086233038"/>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5909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E95AE4-3148-F2A8-3FC9-4619912A7852}"/>
              </a:ext>
            </a:extLst>
          </p:cNvPr>
          <p:cNvSpPr>
            <a:spLocks noGrp="1"/>
          </p:cNvSpPr>
          <p:nvPr>
            <p:ph type="title"/>
          </p:nvPr>
        </p:nvSpPr>
        <p:spPr>
          <a:xfrm>
            <a:off x="7859485" y="634946"/>
            <a:ext cx="3690257" cy="1450757"/>
          </a:xfrm>
        </p:spPr>
        <p:txBody>
          <a:bodyPr>
            <a:normAutofit/>
          </a:bodyPr>
          <a:lstStyle/>
          <a:p>
            <a:pPr algn="ctr"/>
            <a:r>
              <a:rPr lang="en-US" dirty="0"/>
              <a:t>ACTIVITY </a:t>
            </a:r>
            <a:r>
              <a:rPr lang="en-US"/>
              <a:t>– Summary </a:t>
            </a:r>
            <a:r>
              <a:rPr lang="en-US" dirty="0"/>
              <a:t>Task</a:t>
            </a:r>
          </a:p>
        </p:txBody>
      </p:sp>
      <p:pic>
        <p:nvPicPr>
          <p:cNvPr id="5" name="Picture 4" descr="A picture containing text, screenshot, font, number&#10;&#10;Description automatically generated">
            <a:extLst>
              <a:ext uri="{FF2B5EF4-FFF2-40B4-BE49-F238E27FC236}">
                <a16:creationId xmlns:a16="http://schemas.microsoft.com/office/drawing/2014/main" id="{EBFA6A15-26E3-942E-BBCF-72CD9F937AAD}"/>
              </a:ext>
            </a:extLst>
          </p:cNvPr>
          <p:cNvPicPr>
            <a:picLocks noChangeAspect="1"/>
          </p:cNvPicPr>
          <p:nvPr/>
        </p:nvPicPr>
        <p:blipFill rotWithShape="1">
          <a:blip r:embed="rId2"/>
          <a:srcRect r="13537"/>
          <a:stretch/>
        </p:blipFill>
        <p:spPr>
          <a:xfrm>
            <a:off x="633999" y="640081"/>
            <a:ext cx="6909801" cy="5314406"/>
          </a:xfrm>
          <a:prstGeom prst="rect">
            <a:avLst/>
          </a:prstGeom>
        </p:spPr>
      </p:pic>
      <p:cxnSp>
        <p:nvCxnSpPr>
          <p:cNvPr id="12" name="Straight Connector 11">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F86B370-3EB2-7008-6478-AD229C717CE0}"/>
              </a:ext>
            </a:extLst>
          </p:cNvPr>
          <p:cNvSpPr>
            <a:spLocks noGrp="1"/>
          </p:cNvSpPr>
          <p:nvPr>
            <p:ph idx="1"/>
          </p:nvPr>
        </p:nvSpPr>
        <p:spPr>
          <a:xfrm>
            <a:off x="7859485" y="2198914"/>
            <a:ext cx="3690257" cy="3670180"/>
          </a:xfrm>
        </p:spPr>
        <p:txBody>
          <a:bodyPr>
            <a:normAutofit/>
          </a:bodyPr>
          <a:lstStyle/>
          <a:p>
            <a:pPr algn="ctr"/>
            <a:r>
              <a:rPr lang="en-US" dirty="0"/>
              <a:t>Write information about Alexander The Great on the Task Sheet.</a:t>
            </a:r>
          </a:p>
          <a:p>
            <a:pPr algn="ctr"/>
            <a:endParaRPr lang="en-US" dirty="0"/>
          </a:p>
          <a:p>
            <a:pPr algn="ctr"/>
            <a:r>
              <a:rPr lang="en-US" dirty="0"/>
              <a:t>Glue this in your book once complete.</a:t>
            </a:r>
          </a:p>
        </p:txBody>
      </p:sp>
      <p:sp>
        <p:nvSpPr>
          <p:cNvPr id="14" name="Rectangle 13">
            <a:extLst>
              <a:ext uri="{FF2B5EF4-FFF2-40B4-BE49-F238E27FC236}">
                <a16:creationId xmlns:a16="http://schemas.microsoft.com/office/drawing/2014/main" id="{7D417315-0A35-4882-ABD2-ABE3C89E5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5-point Star 5">
            <a:extLst>
              <a:ext uri="{FF2B5EF4-FFF2-40B4-BE49-F238E27FC236}">
                <a16:creationId xmlns:a16="http://schemas.microsoft.com/office/drawing/2014/main" id="{5CEE4217-2771-75A7-BE43-5D0B95D64DC0}"/>
              </a:ext>
            </a:extLst>
          </p:cNvPr>
          <p:cNvSpPr/>
          <p:nvPr/>
        </p:nvSpPr>
        <p:spPr>
          <a:xfrm>
            <a:off x="5731328" y="2159364"/>
            <a:ext cx="729343" cy="6096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266ABCB-11A2-1EA6-E0DE-34FF789B954F}"/>
              </a:ext>
            </a:extLst>
          </p:cNvPr>
          <p:cNvSpPr txBox="1"/>
          <p:nvPr/>
        </p:nvSpPr>
        <p:spPr>
          <a:xfrm>
            <a:off x="5208814" y="2843993"/>
            <a:ext cx="1692729" cy="646331"/>
          </a:xfrm>
          <a:prstGeom prst="rect">
            <a:avLst/>
          </a:prstGeom>
          <a:noFill/>
        </p:spPr>
        <p:txBody>
          <a:bodyPr wrap="square" rtlCol="0">
            <a:spAutoFit/>
          </a:bodyPr>
          <a:lstStyle/>
          <a:p>
            <a:pPr algn="ctr"/>
            <a:r>
              <a:rPr lang="en-US" dirty="0"/>
              <a:t>GLUE ON </a:t>
            </a:r>
            <a:br>
              <a:rPr lang="en-US" dirty="0"/>
            </a:br>
            <a:r>
              <a:rPr lang="en-US" dirty="0"/>
              <a:t>THIS PAGE</a:t>
            </a:r>
          </a:p>
        </p:txBody>
      </p:sp>
    </p:spTree>
    <p:extLst>
      <p:ext uri="{BB962C8B-B14F-4D97-AF65-F5344CB8AC3E}">
        <p14:creationId xmlns:p14="http://schemas.microsoft.com/office/powerpoint/2010/main" val="915449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E58C1-9680-D6FD-4D42-CB26361A0885}"/>
              </a:ext>
            </a:extLst>
          </p:cNvPr>
          <p:cNvSpPr>
            <a:spLocks noGrp="1"/>
          </p:cNvSpPr>
          <p:nvPr>
            <p:ph type="title"/>
          </p:nvPr>
        </p:nvSpPr>
        <p:spPr/>
        <p:txBody>
          <a:bodyPr/>
          <a:lstStyle/>
          <a:p>
            <a:r>
              <a:rPr lang="en-US" dirty="0"/>
              <a:t>Early Life</a:t>
            </a:r>
          </a:p>
        </p:txBody>
      </p:sp>
      <p:sp>
        <p:nvSpPr>
          <p:cNvPr id="3" name="Content Placeholder 2">
            <a:extLst>
              <a:ext uri="{FF2B5EF4-FFF2-40B4-BE49-F238E27FC236}">
                <a16:creationId xmlns:a16="http://schemas.microsoft.com/office/drawing/2014/main" id="{926A7918-9CEB-8791-FB0A-E65A7D40AA64}"/>
              </a:ext>
            </a:extLst>
          </p:cNvPr>
          <p:cNvSpPr>
            <a:spLocks noGrp="1"/>
          </p:cNvSpPr>
          <p:nvPr>
            <p:ph idx="1"/>
          </p:nvPr>
        </p:nvSpPr>
        <p:spPr>
          <a:xfrm>
            <a:off x="785611" y="1884816"/>
            <a:ext cx="5743978" cy="4023360"/>
          </a:xfrm>
        </p:spPr>
        <p:txBody>
          <a:bodyPr/>
          <a:lstStyle/>
          <a:p>
            <a:pPr>
              <a:buFont typeface="Arial" panose="020B0604020202020204" pitchFamily="34" charset="0"/>
              <a:buChar char="•"/>
            </a:pPr>
            <a:r>
              <a:rPr lang="en-AU" sz="2000" dirty="0"/>
              <a:t>Alexander III of Macedon was born on the 21st July 356 BCE</a:t>
            </a:r>
          </a:p>
          <a:p>
            <a:pPr>
              <a:buFont typeface="Arial" panose="020B0604020202020204" pitchFamily="34" charset="0"/>
              <a:buChar char="•"/>
            </a:pPr>
            <a:r>
              <a:rPr lang="en-AU" sz="2000" dirty="0"/>
              <a:t>His father was King Philip II of Macedon and his mother was Olympias, a princess from Epirus</a:t>
            </a:r>
          </a:p>
          <a:p>
            <a:pPr>
              <a:buFont typeface="Arial" panose="020B0604020202020204" pitchFamily="34" charset="0"/>
              <a:buChar char="•"/>
            </a:pPr>
            <a:r>
              <a:rPr lang="en-AU" sz="2000" dirty="0"/>
              <a:t>He called himself the son of Zeus, making himself into a demi-god</a:t>
            </a:r>
          </a:p>
          <a:p>
            <a:pPr>
              <a:buFont typeface="Arial" panose="020B0604020202020204" pitchFamily="34" charset="0"/>
              <a:buChar char="•"/>
            </a:pPr>
            <a:r>
              <a:rPr lang="en-AU" sz="2000" dirty="0"/>
              <a:t>Apparently, Olympias told him that Zeus had visited her at night</a:t>
            </a:r>
          </a:p>
          <a:p>
            <a:pPr>
              <a:buFont typeface="Arial" panose="020B0604020202020204" pitchFamily="34" charset="0"/>
              <a:buChar char="•"/>
            </a:pPr>
            <a:endParaRPr lang="en-AU" sz="2000" dirty="0"/>
          </a:p>
          <a:p>
            <a:pPr>
              <a:buFont typeface="Arial" panose="020B0604020202020204" pitchFamily="34" charset="0"/>
              <a:buChar char="•"/>
            </a:pPr>
            <a:endParaRPr lang="en-US" dirty="0"/>
          </a:p>
        </p:txBody>
      </p:sp>
      <p:pic>
        <p:nvPicPr>
          <p:cNvPr id="4" name="Picture 3" descr="A close up of a map&#10;&#10;Description generated with high confidence">
            <a:extLst>
              <a:ext uri="{FF2B5EF4-FFF2-40B4-BE49-F238E27FC236}">
                <a16:creationId xmlns:a16="http://schemas.microsoft.com/office/drawing/2014/main" id="{19BDC345-4725-F347-886C-F2085CEF3A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8502" y="139147"/>
            <a:ext cx="5924208" cy="6579705"/>
          </a:xfrm>
          <a:prstGeom prst="rect">
            <a:avLst/>
          </a:prstGeom>
        </p:spPr>
      </p:pic>
    </p:spTree>
    <p:extLst>
      <p:ext uri="{BB962C8B-B14F-4D97-AF65-F5344CB8AC3E}">
        <p14:creationId xmlns:p14="http://schemas.microsoft.com/office/powerpoint/2010/main" val="1109132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362070-691D-44DB-98D4-BC61774B0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A7EFE9C-DAE7-4ECA-BDB2-34E2534B8A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00DECAB-82A3-BEDC-C5FC-5FEC93E627AB}"/>
              </a:ext>
            </a:extLst>
          </p:cNvPr>
          <p:cNvSpPr>
            <a:spLocks noGrp="1"/>
          </p:cNvSpPr>
          <p:nvPr>
            <p:ph type="ctrTitle"/>
          </p:nvPr>
        </p:nvSpPr>
        <p:spPr>
          <a:xfrm>
            <a:off x="3836504" y="758952"/>
            <a:ext cx="8024938" cy="3566160"/>
          </a:xfrm>
        </p:spPr>
        <p:txBody>
          <a:bodyPr>
            <a:normAutofit/>
          </a:bodyPr>
          <a:lstStyle/>
          <a:p>
            <a:r>
              <a:rPr lang="en-AU" sz="2600" i="1" dirty="0">
                <a:latin typeface="Times New Roman" panose="02020603050405020304" pitchFamily="18" charset="0"/>
                <a:ea typeface="Yu Mincho" panose="02020400000000000000" pitchFamily="18" charset="-128"/>
              </a:rPr>
              <a:t>“…a </a:t>
            </a:r>
            <a:r>
              <a:rPr lang="en-AU" sz="2600" b="1" i="1" dirty="0">
                <a:solidFill>
                  <a:schemeClr val="accent6">
                    <a:lumMod val="75000"/>
                  </a:schemeClr>
                </a:solidFill>
                <a:latin typeface="Times New Roman" panose="02020603050405020304" pitchFamily="18" charset="0"/>
                <a:ea typeface="Yu Mincho" panose="02020400000000000000" pitchFamily="18" charset="-128"/>
              </a:rPr>
              <a:t>serpent</a:t>
            </a:r>
            <a:r>
              <a:rPr lang="en-AU" sz="2600" i="1" dirty="0">
                <a:latin typeface="Times New Roman" panose="02020603050405020304" pitchFamily="18" charset="0"/>
                <a:ea typeface="Yu Mincho" panose="02020400000000000000" pitchFamily="18" charset="-128"/>
              </a:rPr>
              <a:t> was once seen lying stretched out by the side of Olympias as she slept, and we are told that this, more than anything else, dulled the ardour of Philip's attentions to his wife, so that he no longer came often to sleep by her side, either because he feared that some </a:t>
            </a:r>
            <a:r>
              <a:rPr lang="en-AU" sz="2600" b="1" i="1" dirty="0">
                <a:solidFill>
                  <a:schemeClr val="accent6">
                    <a:lumMod val="75000"/>
                  </a:schemeClr>
                </a:solidFill>
                <a:latin typeface="Times New Roman" panose="02020603050405020304" pitchFamily="18" charset="0"/>
                <a:ea typeface="Yu Mincho" panose="02020400000000000000" pitchFamily="18" charset="-128"/>
              </a:rPr>
              <a:t>spells and enchantments might be practised upon him by her</a:t>
            </a:r>
            <a:r>
              <a:rPr lang="en-AU" sz="2600" i="1" dirty="0">
                <a:latin typeface="Times New Roman" panose="02020603050405020304" pitchFamily="18" charset="0"/>
                <a:ea typeface="Yu Mincho" panose="02020400000000000000" pitchFamily="18" charset="-128"/>
              </a:rPr>
              <a:t>, or because he shrank from her embraces in the conviction that she was </a:t>
            </a:r>
            <a:r>
              <a:rPr lang="en-AU" sz="2600" b="1" i="1" dirty="0">
                <a:solidFill>
                  <a:schemeClr val="accent6">
                    <a:lumMod val="75000"/>
                  </a:schemeClr>
                </a:solidFill>
                <a:latin typeface="Times New Roman" panose="02020603050405020304" pitchFamily="18" charset="0"/>
                <a:ea typeface="Yu Mincho" panose="02020400000000000000" pitchFamily="18" charset="-128"/>
              </a:rPr>
              <a:t>the partner of a superior being”</a:t>
            </a:r>
            <a:endParaRPr lang="en-US" sz="2600" b="1" i="1" dirty="0">
              <a:solidFill>
                <a:schemeClr val="accent6">
                  <a:lumMod val="75000"/>
                </a:schemeClr>
              </a:solidFill>
            </a:endParaRPr>
          </a:p>
        </p:txBody>
      </p:sp>
      <p:sp>
        <p:nvSpPr>
          <p:cNvPr id="3" name="Subtitle 2">
            <a:extLst>
              <a:ext uri="{FF2B5EF4-FFF2-40B4-BE49-F238E27FC236}">
                <a16:creationId xmlns:a16="http://schemas.microsoft.com/office/drawing/2014/main" id="{0B19BE21-D72A-D727-B065-8DDF3D748E0C}"/>
              </a:ext>
            </a:extLst>
          </p:cNvPr>
          <p:cNvSpPr>
            <a:spLocks noGrp="1"/>
          </p:cNvSpPr>
          <p:nvPr>
            <p:ph type="subTitle" idx="1"/>
          </p:nvPr>
        </p:nvSpPr>
        <p:spPr>
          <a:xfrm>
            <a:off x="3836504" y="4455620"/>
            <a:ext cx="7321946" cy="1143000"/>
          </a:xfrm>
        </p:spPr>
        <p:txBody>
          <a:bodyPr>
            <a:normAutofit/>
          </a:bodyPr>
          <a:lstStyle/>
          <a:p>
            <a:pPr algn="r"/>
            <a:r>
              <a:rPr lang="en-AU" dirty="0">
                <a:latin typeface="Times New Roman" panose="02020603050405020304" pitchFamily="18" charset="0"/>
                <a:ea typeface="Yu Mincho" panose="02020400000000000000" pitchFamily="18" charset="-128"/>
              </a:rPr>
              <a:t>Plutarch, </a:t>
            </a:r>
            <a:r>
              <a:rPr lang="en-AU" i="1" dirty="0">
                <a:latin typeface="Times New Roman" panose="02020603050405020304" pitchFamily="18" charset="0"/>
                <a:ea typeface="Yu Mincho" panose="02020400000000000000" pitchFamily="18" charset="-128"/>
              </a:rPr>
              <a:t>Alexander</a:t>
            </a:r>
            <a:r>
              <a:rPr lang="en-AU" dirty="0">
                <a:latin typeface="Times New Roman" panose="02020603050405020304" pitchFamily="18" charset="0"/>
                <a:ea typeface="Yu Mincho" panose="02020400000000000000" pitchFamily="18" charset="-128"/>
              </a:rPr>
              <a:t>, 2.</a:t>
            </a:r>
            <a:endParaRPr lang="en-US" dirty="0"/>
          </a:p>
        </p:txBody>
      </p:sp>
      <p:pic>
        <p:nvPicPr>
          <p:cNvPr id="7" name="Graphic 6" descr="Snake">
            <a:extLst>
              <a:ext uri="{FF2B5EF4-FFF2-40B4-BE49-F238E27FC236}">
                <a16:creationId xmlns:a16="http://schemas.microsoft.com/office/drawing/2014/main" id="{C538A159-0CB6-69B5-4117-2FF8E6E20D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9818" y="1944907"/>
            <a:ext cx="2449486" cy="2449486"/>
          </a:xfrm>
          <a:prstGeom prst="rect">
            <a:avLst/>
          </a:prstGeom>
        </p:spPr>
      </p:pic>
      <p:sp>
        <p:nvSpPr>
          <p:cNvPr id="14" name="Rectangle 13">
            <a:extLst>
              <a:ext uri="{FF2B5EF4-FFF2-40B4-BE49-F238E27FC236}">
                <a16:creationId xmlns:a16="http://schemas.microsoft.com/office/drawing/2014/main" id="{3F0CE275-BAEC-48E9-B00C-1B635C68F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A22C524A-01E1-4209-AE20-DA64F7CB1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64009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E58C1-9680-D6FD-4D42-CB26361A0885}"/>
              </a:ext>
            </a:extLst>
          </p:cNvPr>
          <p:cNvSpPr>
            <a:spLocks noGrp="1"/>
          </p:cNvSpPr>
          <p:nvPr>
            <p:ph type="title"/>
          </p:nvPr>
        </p:nvSpPr>
        <p:spPr/>
        <p:txBody>
          <a:bodyPr/>
          <a:lstStyle/>
          <a:p>
            <a:r>
              <a:rPr lang="en-US" dirty="0"/>
              <a:t>Early Life</a:t>
            </a:r>
          </a:p>
        </p:txBody>
      </p:sp>
      <p:sp>
        <p:nvSpPr>
          <p:cNvPr id="3" name="Content Placeholder 2">
            <a:extLst>
              <a:ext uri="{FF2B5EF4-FFF2-40B4-BE49-F238E27FC236}">
                <a16:creationId xmlns:a16="http://schemas.microsoft.com/office/drawing/2014/main" id="{926A7918-9CEB-8791-FB0A-E65A7D40AA64}"/>
              </a:ext>
            </a:extLst>
          </p:cNvPr>
          <p:cNvSpPr>
            <a:spLocks noGrp="1"/>
          </p:cNvSpPr>
          <p:nvPr>
            <p:ph idx="1"/>
          </p:nvPr>
        </p:nvSpPr>
        <p:spPr>
          <a:xfrm>
            <a:off x="785611" y="1884816"/>
            <a:ext cx="5743978" cy="4023360"/>
          </a:xfrm>
        </p:spPr>
        <p:txBody>
          <a:bodyPr/>
          <a:lstStyle/>
          <a:p>
            <a:pPr>
              <a:buFont typeface="Arial" panose="020B0604020202020204" pitchFamily="34" charset="0"/>
              <a:buChar char="•"/>
            </a:pPr>
            <a:r>
              <a:rPr lang="en-AU" sz="2000" dirty="0"/>
              <a:t>His best friend was another boy called Hephaestion</a:t>
            </a:r>
          </a:p>
          <a:p>
            <a:pPr>
              <a:buFont typeface="Arial" panose="020B0604020202020204" pitchFamily="34" charset="0"/>
              <a:buChar char="•"/>
            </a:pPr>
            <a:r>
              <a:rPr lang="en-AU" sz="2000" dirty="0"/>
              <a:t>When he was 12 years old, Alexander apparently tamed the wild horse Bucephalus</a:t>
            </a:r>
          </a:p>
          <a:p>
            <a:pPr>
              <a:buFont typeface="Arial" panose="020B0604020202020204" pitchFamily="34" charset="0"/>
              <a:buChar char="•"/>
            </a:pPr>
            <a:r>
              <a:rPr lang="en-AU" sz="2000" dirty="0"/>
              <a:t>When he turned 14, Philip paid a huge sum of money to the famous Greek philosopher, Aristotle, to become Alexander’s personal teacher for three years</a:t>
            </a:r>
          </a:p>
          <a:p>
            <a:pPr>
              <a:buFont typeface="Arial" panose="020B0604020202020204" pitchFamily="34" charset="0"/>
              <a:buChar char="•"/>
            </a:pPr>
            <a:r>
              <a:rPr lang="en-AU" sz="2000" dirty="0"/>
              <a:t>When he turned 16, Philip gave him military command. He had successful campaigns against Thrace</a:t>
            </a:r>
          </a:p>
          <a:p>
            <a:pPr>
              <a:buFont typeface="Arial" panose="020B0604020202020204" pitchFamily="34" charset="0"/>
              <a:buChar char="•"/>
            </a:pPr>
            <a:endParaRPr lang="en-AU" sz="2000" dirty="0"/>
          </a:p>
        </p:txBody>
      </p:sp>
    </p:spTree>
    <p:extLst>
      <p:ext uri="{BB962C8B-B14F-4D97-AF65-F5344CB8AC3E}">
        <p14:creationId xmlns:p14="http://schemas.microsoft.com/office/powerpoint/2010/main" val="1344947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8D6772-638F-0D29-583F-DD9AF69F7DF2}"/>
              </a:ext>
            </a:extLst>
          </p:cNvPr>
          <p:cNvSpPr>
            <a:spLocks noGrp="1"/>
          </p:cNvSpPr>
          <p:nvPr>
            <p:ph idx="1"/>
          </p:nvPr>
        </p:nvSpPr>
        <p:spPr>
          <a:xfrm>
            <a:off x="710320" y="298193"/>
            <a:ext cx="6697715" cy="3845131"/>
          </a:xfrm>
        </p:spPr>
        <p:txBody>
          <a:bodyPr>
            <a:noAutofit/>
          </a:bodyPr>
          <a:lstStyle/>
          <a:p>
            <a:pPr marL="36900" indent="0" algn="ctr">
              <a:buFont typeface="Arial" panose="020B0604020202020204" pitchFamily="34" charset="0"/>
              <a:buNone/>
            </a:pPr>
            <a:r>
              <a:rPr lang="en-AU" sz="2400" dirty="0"/>
              <a:t>Philip’s military expansion into Greece had brought peace</a:t>
            </a:r>
          </a:p>
          <a:p>
            <a:pPr marL="36900" indent="0" algn="ctr">
              <a:buFont typeface="Arial" panose="020B0604020202020204" pitchFamily="34" charset="0"/>
              <a:buNone/>
            </a:pPr>
            <a:endParaRPr lang="en-AU" sz="2400" dirty="0"/>
          </a:p>
          <a:p>
            <a:pPr marL="36900" indent="0" algn="ctr">
              <a:buFont typeface="Arial" panose="020B0604020202020204" pitchFamily="34" charset="0"/>
              <a:buNone/>
            </a:pPr>
            <a:r>
              <a:rPr lang="en-AU" sz="2400" dirty="0"/>
              <a:t>However, the </a:t>
            </a:r>
            <a:r>
              <a:rPr lang="en-AU" sz="2400" i="1" dirty="0"/>
              <a:t>poleis</a:t>
            </a:r>
            <a:r>
              <a:rPr lang="en-AU" sz="2400" dirty="0"/>
              <a:t> resented having to be under the control of a ‘barbarian’</a:t>
            </a:r>
          </a:p>
          <a:p>
            <a:pPr marL="36900" indent="0" algn="ctr">
              <a:buFont typeface="Arial" panose="020B0604020202020204" pitchFamily="34" charset="0"/>
              <a:buNone/>
            </a:pPr>
            <a:endParaRPr lang="en-AU" sz="2400" dirty="0"/>
          </a:p>
          <a:p>
            <a:pPr marL="36900" indent="0" algn="ctr">
              <a:buFont typeface="Arial" panose="020B0604020202020204" pitchFamily="34" charset="0"/>
              <a:buNone/>
            </a:pPr>
            <a:r>
              <a:rPr lang="en-AU" sz="2400" dirty="0"/>
              <a:t>In 340 BC, the Athenian orator Demosthenes inspired a new coalition of Greece cities to revolt against Macedon</a:t>
            </a:r>
          </a:p>
          <a:p>
            <a:pPr marL="36900" indent="0" algn="ctr">
              <a:buFont typeface="Arial" panose="020B0604020202020204" pitchFamily="34" charset="0"/>
              <a:buNone/>
            </a:pPr>
            <a:endParaRPr lang="en-AU" sz="2400" dirty="0"/>
          </a:p>
          <a:p>
            <a:pPr marL="36900" indent="0">
              <a:buFont typeface="Arial" panose="020B0604020202020204" pitchFamily="34" charset="0"/>
              <a:buNone/>
            </a:pPr>
            <a:r>
              <a:rPr lang="en-AU" sz="2400" i="1" dirty="0">
                <a:solidFill>
                  <a:schemeClr val="accent6">
                    <a:lumMod val="75000"/>
                  </a:schemeClr>
                </a:solidFill>
              </a:rPr>
              <a:t>“Philip the king, having won most of the Greeks over to friendship with him, was ambitious to gain the uncontested leadership of Greece by terrifying the Athenians into submission” </a:t>
            </a:r>
          </a:p>
          <a:p>
            <a:pPr marL="36900" indent="0" algn="r">
              <a:buFont typeface="Arial" panose="020B0604020202020204" pitchFamily="34" charset="0"/>
              <a:buNone/>
            </a:pPr>
            <a:r>
              <a:rPr lang="en-AU" sz="1600" dirty="0"/>
              <a:t>(</a:t>
            </a:r>
            <a:r>
              <a:rPr lang="en-AU" sz="1600" dirty="0" err="1"/>
              <a:t>Diodorus</a:t>
            </a:r>
            <a:r>
              <a:rPr lang="en-AU" sz="1600" dirty="0"/>
              <a:t> Siculus, </a:t>
            </a:r>
            <a:r>
              <a:rPr lang="en-AU" sz="1600" i="1" dirty="0"/>
              <a:t>Library of History</a:t>
            </a:r>
            <a:r>
              <a:rPr lang="en-AU" sz="1600" dirty="0"/>
              <a:t>, XVI.84)</a:t>
            </a:r>
          </a:p>
          <a:p>
            <a:pPr algn="ctr"/>
            <a:endParaRPr lang="en-US" sz="2400" dirty="0"/>
          </a:p>
        </p:txBody>
      </p:sp>
      <p:sp>
        <p:nvSpPr>
          <p:cNvPr id="10" name="Rectangle 9">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08118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056A480-2D7B-6F11-E548-67842EF591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
            <a:ext cx="12192000" cy="6858000"/>
          </a:xfrm>
          <a:prstGeom prst="rect">
            <a:avLst/>
          </a:prstGeom>
        </p:spPr>
      </p:pic>
      <p:sp>
        <p:nvSpPr>
          <p:cNvPr id="3" name="Title 1">
            <a:extLst>
              <a:ext uri="{FF2B5EF4-FFF2-40B4-BE49-F238E27FC236}">
                <a16:creationId xmlns:a16="http://schemas.microsoft.com/office/drawing/2014/main" id="{E5676953-6D89-55A8-614C-CB649DD1EE31}"/>
              </a:ext>
            </a:extLst>
          </p:cNvPr>
          <p:cNvSpPr txBox="1">
            <a:spLocks/>
          </p:cNvSpPr>
          <p:nvPr/>
        </p:nvSpPr>
        <p:spPr>
          <a:xfrm>
            <a:off x="6400801" y="6143223"/>
            <a:ext cx="5545428" cy="502276"/>
          </a:xfrm>
          <a:prstGeom prst="rect">
            <a:avLst/>
          </a:prstGeom>
          <a:solidFill>
            <a:schemeClr val="bg1"/>
          </a:solidFill>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AU" sz="3200"/>
              <a:t>The Battle of Chaeronea (338 BC)</a:t>
            </a:r>
            <a:endParaRPr lang="en-AU" sz="3200" dirty="0"/>
          </a:p>
        </p:txBody>
      </p:sp>
    </p:spTree>
    <p:extLst>
      <p:ext uri="{BB962C8B-B14F-4D97-AF65-F5344CB8AC3E}">
        <p14:creationId xmlns:p14="http://schemas.microsoft.com/office/powerpoint/2010/main" val="72058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map&#10;&#10;Description generated with very high confidence">
            <a:extLst>
              <a:ext uri="{FF2B5EF4-FFF2-40B4-BE49-F238E27FC236}">
                <a16:creationId xmlns:a16="http://schemas.microsoft.com/office/drawing/2014/main" id="{6E60107A-A17E-095F-560E-613F92C33BD3}"/>
              </a:ext>
            </a:extLst>
          </p:cNvPr>
          <p:cNvPicPr>
            <a:picLocks noChangeAspect="1"/>
          </p:cNvPicPr>
          <p:nvPr/>
        </p:nvPicPr>
        <p:blipFill rotWithShape="1">
          <a:blip r:embed="rId2">
            <a:extLst>
              <a:ext uri="{28A0092B-C50C-407E-A947-70E740481C1C}">
                <a14:useLocalDpi xmlns:a14="http://schemas.microsoft.com/office/drawing/2010/main" val="0"/>
              </a:ext>
            </a:extLst>
          </a:blip>
          <a:srcRect t="10598" r="3" b="3387"/>
          <a:stretch/>
        </p:blipFill>
        <p:spPr>
          <a:xfrm>
            <a:off x="474842" y="195359"/>
            <a:ext cx="6909801" cy="5943599"/>
          </a:xfrm>
          <a:prstGeom prst="rect">
            <a:avLst/>
          </a:prstGeom>
          <a:solidFill>
            <a:schemeClr val="accent1"/>
          </a:solidFill>
        </p:spPr>
      </p:pic>
      <p:cxnSp>
        <p:nvCxnSpPr>
          <p:cNvPr id="11" name="Straight Connector 10">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7" name="Content Placeholder 2">
            <a:extLst>
              <a:ext uri="{FF2B5EF4-FFF2-40B4-BE49-F238E27FC236}">
                <a16:creationId xmlns:a16="http://schemas.microsoft.com/office/drawing/2014/main" id="{D02F9DC3-56C9-3018-9D32-C67FFE41BA25}"/>
              </a:ext>
            </a:extLst>
          </p:cNvPr>
          <p:cNvGraphicFramePr>
            <a:graphicFrameLocks noGrp="1"/>
          </p:cNvGraphicFramePr>
          <p:nvPr>
            <p:ph idx="1"/>
            <p:extLst>
              <p:ext uri="{D42A27DB-BD31-4B8C-83A1-F6EECF244321}">
                <p14:modId xmlns:p14="http://schemas.microsoft.com/office/powerpoint/2010/main" val="826152004"/>
              </p:ext>
            </p:extLst>
          </p:nvPr>
        </p:nvGraphicFramePr>
        <p:xfrm>
          <a:off x="7768046" y="721217"/>
          <a:ext cx="3690257" cy="45940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Rectangle 12">
            <a:extLst>
              <a:ext uri="{FF2B5EF4-FFF2-40B4-BE49-F238E27FC236}">
                <a16:creationId xmlns:a16="http://schemas.microsoft.com/office/drawing/2014/main" id="{7D417315-0A35-4882-ABD2-ABE3C89E5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6195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3" name="Content Placeholder 4" descr="A close up of text on a white background&#10;&#10;Description generated with very high confidence">
            <a:extLst>
              <a:ext uri="{FF2B5EF4-FFF2-40B4-BE49-F238E27FC236}">
                <a16:creationId xmlns:a16="http://schemas.microsoft.com/office/drawing/2014/main" id="{85646302-240E-A515-ACC3-EE02C04DD1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1216828"/>
            <a:ext cx="6275667" cy="4424344"/>
          </a:xfrm>
          <a:prstGeom prst="rect">
            <a:avLst/>
          </a:prstGeom>
        </p:spPr>
      </p:pic>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FEB33ED-79D5-C451-7BEA-A6C0EA546845}"/>
              </a:ext>
            </a:extLst>
          </p:cNvPr>
          <p:cNvSpPr>
            <a:spLocks noGrp="1"/>
          </p:cNvSpPr>
          <p:nvPr>
            <p:ph type="title"/>
          </p:nvPr>
        </p:nvSpPr>
        <p:spPr>
          <a:xfrm>
            <a:off x="8076834" y="457200"/>
            <a:ext cx="3659246" cy="5943600"/>
          </a:xfrm>
        </p:spPr>
        <p:txBody>
          <a:bodyPr vert="horz" lIns="91440" tIns="45720" rIns="91440" bIns="45720" rtlCol="0" anchor="b">
            <a:noAutofit/>
          </a:bodyPr>
          <a:lstStyle/>
          <a:p>
            <a:pPr algn="ctr"/>
            <a:r>
              <a:rPr lang="en-US" sz="2000" dirty="0">
                <a:solidFill>
                  <a:srgbClr val="FFFFFF"/>
                </a:solidFill>
              </a:rPr>
              <a:t>Philip placed Alexander, on the left, opposite the Sacred Band</a:t>
            </a:r>
            <a:br>
              <a:rPr lang="en-US" sz="2000" dirty="0">
                <a:solidFill>
                  <a:srgbClr val="FFFFFF"/>
                </a:solidFill>
              </a:rPr>
            </a:br>
            <a:br>
              <a:rPr lang="en-US" sz="2000" dirty="0">
                <a:solidFill>
                  <a:srgbClr val="FFFFFF"/>
                </a:solidFill>
              </a:rPr>
            </a:br>
            <a:r>
              <a:rPr lang="en-US" sz="2000" dirty="0">
                <a:solidFill>
                  <a:srgbClr val="FFFFFF"/>
                </a:solidFill>
              </a:rPr>
              <a:t>The Macedonian phalanx occupied the </a:t>
            </a:r>
            <a:r>
              <a:rPr lang="en-US" sz="2000" dirty="0" err="1">
                <a:solidFill>
                  <a:srgbClr val="FFFFFF"/>
                </a:solidFill>
              </a:rPr>
              <a:t>centre</a:t>
            </a:r>
            <a:r>
              <a:rPr lang="en-US" sz="2000" dirty="0">
                <a:solidFill>
                  <a:srgbClr val="FFFFFF"/>
                </a:solidFill>
              </a:rPr>
              <a:t>, facing the allied Greek infantry. </a:t>
            </a:r>
            <a:br>
              <a:rPr lang="en-US" sz="2000" dirty="0">
                <a:solidFill>
                  <a:srgbClr val="FFFFFF"/>
                </a:solidFill>
              </a:rPr>
            </a:br>
            <a:br>
              <a:rPr lang="en-US" sz="2000" dirty="0">
                <a:solidFill>
                  <a:srgbClr val="FFFFFF"/>
                </a:solidFill>
              </a:rPr>
            </a:br>
            <a:r>
              <a:rPr lang="en-US" sz="2000" dirty="0">
                <a:solidFill>
                  <a:srgbClr val="FFFFFF"/>
                </a:solidFill>
              </a:rPr>
              <a:t>Philip took positions on the right, across from the Athenians.</a:t>
            </a:r>
            <a:br>
              <a:rPr lang="en-US" sz="2000" dirty="0">
                <a:solidFill>
                  <a:srgbClr val="FFFFFF"/>
                </a:solidFill>
              </a:rPr>
            </a:br>
            <a:br>
              <a:rPr lang="en-US" sz="2000" dirty="0">
                <a:solidFill>
                  <a:srgbClr val="FFFFFF"/>
                </a:solidFill>
              </a:rPr>
            </a:br>
            <a:r>
              <a:rPr lang="en-US" sz="2000" dirty="0">
                <a:solidFill>
                  <a:srgbClr val="FFFFFF"/>
                </a:solidFill>
              </a:rPr>
              <a:t>Philip drew the Athenians out of position with a feigned retreat. </a:t>
            </a:r>
            <a:br>
              <a:rPr lang="en-US" sz="2000" dirty="0">
                <a:solidFill>
                  <a:srgbClr val="FFFFFF"/>
                </a:solidFill>
              </a:rPr>
            </a:br>
            <a:br>
              <a:rPr lang="en-US" sz="2000" dirty="0">
                <a:solidFill>
                  <a:srgbClr val="FFFFFF"/>
                </a:solidFill>
              </a:rPr>
            </a:br>
            <a:r>
              <a:rPr lang="en-US" sz="2000" dirty="0">
                <a:solidFill>
                  <a:srgbClr val="FFFFFF"/>
                </a:solidFill>
              </a:rPr>
              <a:t>This opened a gap between the Greek </a:t>
            </a:r>
            <a:r>
              <a:rPr lang="en-US" sz="2000" dirty="0" err="1">
                <a:solidFill>
                  <a:srgbClr val="FFFFFF"/>
                </a:solidFill>
              </a:rPr>
              <a:t>centre</a:t>
            </a:r>
            <a:r>
              <a:rPr lang="en-US" sz="2000" dirty="0">
                <a:solidFill>
                  <a:srgbClr val="FFFFFF"/>
                </a:solidFill>
              </a:rPr>
              <a:t> and the Thebans</a:t>
            </a:r>
            <a:br>
              <a:rPr lang="en-US" sz="2000" dirty="0">
                <a:solidFill>
                  <a:srgbClr val="FFFFFF"/>
                </a:solidFill>
              </a:rPr>
            </a:br>
            <a:br>
              <a:rPr lang="en-US" sz="2000" dirty="0">
                <a:solidFill>
                  <a:srgbClr val="FFFFFF"/>
                </a:solidFill>
              </a:rPr>
            </a:br>
            <a:r>
              <a:rPr lang="en-US" sz="2000" dirty="0">
                <a:solidFill>
                  <a:srgbClr val="FFFFFF"/>
                </a:solidFill>
              </a:rPr>
              <a:t>Alexander, at the head of Philip’s </a:t>
            </a:r>
            <a:r>
              <a:rPr lang="en-US" sz="2000" i="1" dirty="0" err="1">
                <a:solidFill>
                  <a:srgbClr val="FFFFFF"/>
                </a:solidFill>
              </a:rPr>
              <a:t>hetairoi</a:t>
            </a:r>
            <a:r>
              <a:rPr lang="en-US" sz="2000" dirty="0">
                <a:solidFill>
                  <a:srgbClr val="FFFFFF"/>
                </a:solidFill>
              </a:rPr>
              <a:t> (“Companion”) cavalry, charged through. </a:t>
            </a:r>
            <a:br>
              <a:rPr lang="en-US" sz="2000" dirty="0">
                <a:solidFill>
                  <a:srgbClr val="FFFFFF"/>
                </a:solidFill>
              </a:rPr>
            </a:br>
            <a:br>
              <a:rPr lang="en-US" sz="2000" dirty="0">
                <a:solidFill>
                  <a:srgbClr val="FFFFFF"/>
                </a:solidFill>
              </a:rPr>
            </a:br>
            <a:r>
              <a:rPr lang="en-US" sz="2000" dirty="0">
                <a:solidFill>
                  <a:srgbClr val="FFFFFF"/>
                </a:solidFill>
              </a:rPr>
              <a:t>The Greeks were surrounded and defeated.</a:t>
            </a:r>
            <a:br>
              <a:rPr lang="en-US" sz="2000" dirty="0">
                <a:solidFill>
                  <a:srgbClr val="FFFFFF"/>
                </a:solidFill>
              </a:rPr>
            </a:br>
            <a:endParaRPr lang="en-US" sz="2000" dirty="0">
              <a:solidFill>
                <a:srgbClr val="FFFFFF"/>
              </a:solidFill>
            </a:endParaRPr>
          </a:p>
        </p:txBody>
      </p:sp>
      <p:sp>
        <p:nvSpPr>
          <p:cNvPr id="18" name="Rectangle 17">
            <a:extLst>
              <a:ext uri="{FF2B5EF4-FFF2-40B4-BE49-F238E27FC236}">
                <a16:creationId xmlns:a16="http://schemas.microsoft.com/office/drawing/2014/main" id="{EF9C14D5-64ED-4C3C-A0D2-6C2AE1AE92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rgbClr val="FF5858"/>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84912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CE34F1-5ECE-4893-A725-EC3BD1DFDC10}"/>
              </a:ext>
            </a:extLst>
          </p:cNvPr>
          <p:cNvSpPr/>
          <p:nvPr/>
        </p:nvSpPr>
        <p:spPr>
          <a:xfrm>
            <a:off x="3821501" y="3594340"/>
            <a:ext cx="2380891" cy="1092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Macedonian Phalanx</a:t>
            </a:r>
          </a:p>
        </p:txBody>
      </p:sp>
      <p:sp>
        <p:nvSpPr>
          <p:cNvPr id="5" name="Rectangle 4">
            <a:extLst>
              <a:ext uri="{FF2B5EF4-FFF2-40B4-BE49-F238E27FC236}">
                <a16:creationId xmlns:a16="http://schemas.microsoft.com/office/drawing/2014/main" id="{ACFACB45-E3CE-405F-B34A-C27438BB2D07}"/>
              </a:ext>
            </a:extLst>
          </p:cNvPr>
          <p:cNvSpPr/>
          <p:nvPr/>
        </p:nvSpPr>
        <p:spPr>
          <a:xfrm>
            <a:off x="6446808" y="1754037"/>
            <a:ext cx="2380891" cy="11329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Athenians</a:t>
            </a:r>
          </a:p>
        </p:txBody>
      </p:sp>
      <p:sp>
        <p:nvSpPr>
          <p:cNvPr id="6" name="Isosceles Triangle 5">
            <a:extLst>
              <a:ext uri="{FF2B5EF4-FFF2-40B4-BE49-F238E27FC236}">
                <a16:creationId xmlns:a16="http://schemas.microsoft.com/office/drawing/2014/main" id="{228BA4E9-8A79-4CE7-855E-7A82A765ED2D}"/>
              </a:ext>
            </a:extLst>
          </p:cNvPr>
          <p:cNvSpPr/>
          <p:nvPr/>
        </p:nvSpPr>
        <p:spPr>
          <a:xfrm>
            <a:off x="322052" y="3594341"/>
            <a:ext cx="1984076" cy="13687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Thessaly Cavalry</a:t>
            </a:r>
          </a:p>
        </p:txBody>
      </p:sp>
      <p:sp>
        <p:nvSpPr>
          <p:cNvPr id="9" name="Rectangle 8">
            <a:extLst>
              <a:ext uri="{FF2B5EF4-FFF2-40B4-BE49-F238E27FC236}">
                <a16:creationId xmlns:a16="http://schemas.microsoft.com/office/drawing/2014/main" id="{FB74722B-E0AF-48E6-8BB8-C1740FF5E924}"/>
              </a:ext>
            </a:extLst>
          </p:cNvPr>
          <p:cNvSpPr/>
          <p:nvPr/>
        </p:nvSpPr>
        <p:spPr>
          <a:xfrm>
            <a:off x="6446808" y="3594340"/>
            <a:ext cx="2380891" cy="1092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Macedonian Phalanx</a:t>
            </a:r>
          </a:p>
        </p:txBody>
      </p:sp>
      <p:sp>
        <p:nvSpPr>
          <p:cNvPr id="10" name="Rectangle 9">
            <a:extLst>
              <a:ext uri="{FF2B5EF4-FFF2-40B4-BE49-F238E27FC236}">
                <a16:creationId xmlns:a16="http://schemas.microsoft.com/office/drawing/2014/main" id="{52A0B649-61CD-4536-B678-326BEC36504B}"/>
              </a:ext>
            </a:extLst>
          </p:cNvPr>
          <p:cNvSpPr/>
          <p:nvPr/>
        </p:nvSpPr>
        <p:spPr>
          <a:xfrm>
            <a:off x="9031857" y="1754037"/>
            <a:ext cx="2380891" cy="11329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Athenians</a:t>
            </a:r>
          </a:p>
        </p:txBody>
      </p:sp>
      <p:sp>
        <p:nvSpPr>
          <p:cNvPr id="11" name="Rectangle 10">
            <a:extLst>
              <a:ext uri="{FF2B5EF4-FFF2-40B4-BE49-F238E27FC236}">
                <a16:creationId xmlns:a16="http://schemas.microsoft.com/office/drawing/2014/main" id="{E31F5BD3-286A-477D-B220-19E87D637856}"/>
              </a:ext>
            </a:extLst>
          </p:cNvPr>
          <p:cNvSpPr/>
          <p:nvPr/>
        </p:nvSpPr>
        <p:spPr>
          <a:xfrm>
            <a:off x="3821500" y="1754037"/>
            <a:ext cx="2380891" cy="113293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Thebans</a:t>
            </a:r>
          </a:p>
        </p:txBody>
      </p:sp>
      <p:sp>
        <p:nvSpPr>
          <p:cNvPr id="12" name="Rectangle 11">
            <a:extLst>
              <a:ext uri="{FF2B5EF4-FFF2-40B4-BE49-F238E27FC236}">
                <a16:creationId xmlns:a16="http://schemas.microsoft.com/office/drawing/2014/main" id="{9088E38A-A832-4025-AA23-904D3CA7EB86}"/>
              </a:ext>
            </a:extLst>
          </p:cNvPr>
          <p:cNvSpPr/>
          <p:nvPr/>
        </p:nvSpPr>
        <p:spPr>
          <a:xfrm>
            <a:off x="1196192" y="1754037"/>
            <a:ext cx="2380891" cy="113293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Thebans</a:t>
            </a:r>
          </a:p>
        </p:txBody>
      </p:sp>
      <p:sp>
        <p:nvSpPr>
          <p:cNvPr id="13" name="Isosceles Triangle 12">
            <a:extLst>
              <a:ext uri="{FF2B5EF4-FFF2-40B4-BE49-F238E27FC236}">
                <a16:creationId xmlns:a16="http://schemas.microsoft.com/office/drawing/2014/main" id="{E26F7BAF-FC6A-4EC0-AF0E-9252148DEF1D}"/>
              </a:ext>
            </a:extLst>
          </p:cNvPr>
          <p:cNvSpPr/>
          <p:nvPr/>
        </p:nvSpPr>
        <p:spPr>
          <a:xfrm>
            <a:off x="1670647" y="4836544"/>
            <a:ext cx="2274499" cy="88564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Alexander</a:t>
            </a:r>
          </a:p>
        </p:txBody>
      </p:sp>
      <p:sp>
        <p:nvSpPr>
          <p:cNvPr id="14" name="Isosceles Triangle 13">
            <a:extLst>
              <a:ext uri="{FF2B5EF4-FFF2-40B4-BE49-F238E27FC236}">
                <a16:creationId xmlns:a16="http://schemas.microsoft.com/office/drawing/2014/main" id="{B6DCBAC7-C024-41AA-9FA8-5BDBF092F7A6}"/>
              </a:ext>
            </a:extLst>
          </p:cNvPr>
          <p:cNvSpPr/>
          <p:nvPr/>
        </p:nvSpPr>
        <p:spPr>
          <a:xfrm>
            <a:off x="9753601" y="3594341"/>
            <a:ext cx="2162354" cy="13687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Macedon Cavalry</a:t>
            </a:r>
          </a:p>
        </p:txBody>
      </p:sp>
      <p:sp>
        <p:nvSpPr>
          <p:cNvPr id="15" name="Isosceles Triangle 14">
            <a:extLst>
              <a:ext uri="{FF2B5EF4-FFF2-40B4-BE49-F238E27FC236}">
                <a16:creationId xmlns:a16="http://schemas.microsoft.com/office/drawing/2014/main" id="{80F733C2-C094-4887-8138-AE793CB950BE}"/>
              </a:ext>
            </a:extLst>
          </p:cNvPr>
          <p:cNvSpPr/>
          <p:nvPr/>
        </p:nvSpPr>
        <p:spPr>
          <a:xfrm>
            <a:off x="8264104" y="4784787"/>
            <a:ext cx="2274499" cy="88564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Philip II</a:t>
            </a:r>
          </a:p>
        </p:txBody>
      </p:sp>
    </p:spTree>
    <p:extLst>
      <p:ext uri="{BB962C8B-B14F-4D97-AF65-F5344CB8AC3E}">
        <p14:creationId xmlns:p14="http://schemas.microsoft.com/office/powerpoint/2010/main" val="690683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Retrospect">
  <a:themeElements>
    <a:clrScheme name="Custom 4">
      <a:dk1>
        <a:srgbClr val="000000"/>
      </a:dk1>
      <a:lt1>
        <a:srgbClr val="FFFFFF"/>
      </a:lt1>
      <a:dk2>
        <a:srgbClr val="344068"/>
      </a:dk2>
      <a:lt2>
        <a:srgbClr val="D9E0E6"/>
      </a:lt2>
      <a:accent1>
        <a:srgbClr val="E1D2BF"/>
      </a:accent1>
      <a:accent2>
        <a:srgbClr val="865852"/>
      </a:accent2>
      <a:accent3>
        <a:srgbClr val="B29480"/>
      </a:accent3>
      <a:accent4>
        <a:srgbClr val="FFBB99"/>
      </a:accent4>
      <a:accent5>
        <a:srgbClr val="8C6660"/>
      </a:accent5>
      <a:accent6>
        <a:srgbClr val="AA6650"/>
      </a:accent6>
      <a:hlink>
        <a:srgbClr val="F0D8A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8180</TotalTime>
  <Words>716</Words>
  <Application>Microsoft Macintosh PowerPoint</Application>
  <PresentationFormat>Widescreen</PresentationFormat>
  <Paragraphs>94</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Retrospect</vt:lpstr>
      <vt:lpstr>The Rise of Alexander the Great</vt:lpstr>
      <vt:lpstr>Early Life</vt:lpstr>
      <vt:lpstr>“…a serpent was once seen lying stretched out by the side of Olympias as she slept, and we are told that this, more than anything else, dulled the ardour of Philip's attentions to his wife, so that he no longer came often to sleep by her side, either because he feared that some spells and enchantments might be practised upon him by her, or because he shrank from her embraces in the conviction that she was the partner of a superior being”</vt:lpstr>
      <vt:lpstr>Early Life</vt:lpstr>
      <vt:lpstr>PowerPoint Presentation</vt:lpstr>
      <vt:lpstr>PowerPoint Presentation</vt:lpstr>
      <vt:lpstr>PowerPoint Presentation</vt:lpstr>
      <vt:lpstr>Philip placed Alexander, on the left, opposite the Sacred Band  The Macedonian phalanx occupied the centre, facing the allied Greek infantry.   Philip took positions on the right, across from the Athenians.  Philip drew the Athenians out of position with a feigned retreat.   This opened a gap between the Greek centre and the Thebans  Alexander, at the head of Philip’s hetairoi (“Companion”) cavalry, charged through.   The Greeks were surrounded and defeated. </vt:lpstr>
      <vt:lpstr>PowerPoint Presentation</vt:lpstr>
      <vt:lpstr>PowerPoint Presentation</vt:lpstr>
      <vt:lpstr>PowerPoint Presentation</vt:lpstr>
      <vt:lpstr>PowerPoint Presentation</vt:lpstr>
      <vt:lpstr>PowerPoint Presentation</vt:lpstr>
      <vt:lpstr>The unbreakable discipline of the Sacred Band caused its annihilation  Surrounded and unwilling to surrender, they were massacred  Archaeological excavations near the city of Chaeronea uncovered 254 skeletons found buried beneath a funerary marker, buried in pairs.  </vt:lpstr>
      <vt:lpstr>PowerPoint Presentation</vt:lpstr>
      <vt:lpstr>ACTIVITY – Summary Task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360</cp:revision>
  <dcterms:created xsi:type="dcterms:W3CDTF">2022-07-13T05:26:46Z</dcterms:created>
  <dcterms:modified xsi:type="dcterms:W3CDTF">2023-06-13T04:58:19Z</dcterms:modified>
</cp:coreProperties>
</file>